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ooper BT Light" panose="0208050304030B020404" pitchFamily="18" charset="0"/>
      <p:regular r:id="rId18"/>
    </p:embeddedFont>
    <p:embeddedFont>
      <p:font typeface="Cooper BT Medium" panose="0208060305030B020404" pitchFamily="18" charset="0"/>
      <p:regular r:id="rId19"/>
    </p:embeddedFont>
    <p:embeddedFont>
      <p:font typeface="TT Interphases" panose="02000503020000020004" pitchFamily="2" charset="0"/>
      <p:regular r:id="rId20"/>
    </p:embeddedFont>
    <p:embeddedFont>
      <p:font typeface="TT Interphases Bold" panose="02000803060000020004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8" autoAdjust="0"/>
  </p:normalViewPr>
  <p:slideViewPr>
    <p:cSldViewPr>
      <p:cViewPr varScale="1">
        <p:scale>
          <a:sx n="75" d="100"/>
          <a:sy n="75" d="100"/>
        </p:scale>
        <p:origin x="208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3CCD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666750"/>
            <a:ext cx="8324850" cy="5398824"/>
            <a:chOff x="0" y="0"/>
            <a:chExt cx="11099800" cy="7198432"/>
          </a:xfrm>
        </p:grpSpPr>
        <p:sp>
          <p:nvSpPr>
            <p:cNvPr id="6" name="TextBox 6"/>
            <p:cNvSpPr txBox="1"/>
            <p:nvPr/>
          </p:nvSpPr>
          <p:spPr>
            <a:xfrm>
              <a:off x="0" y="6680272"/>
              <a:ext cx="110998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</a:pPr>
              <a:r>
                <a:rPr lang="en-US" sz="2399" spc="-47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Post‑Mortem Lessons and Case Studies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9075"/>
              <a:ext cx="11099800" cy="5999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499"/>
                </a:lnSpc>
              </a:pPr>
              <a:r>
                <a:rPr lang="en-US" sz="11499" spc="-229" dirty="0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Week 2 — Learning From Failure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8724859"/>
            <a:ext cx="8324850" cy="895391"/>
            <a:chOff x="0" y="0"/>
            <a:chExt cx="11099800" cy="1193854"/>
          </a:xfrm>
        </p:grpSpPr>
        <p:sp>
          <p:nvSpPr>
            <p:cNvPr id="9" name="TextBox 9"/>
            <p:cNvSpPr txBox="1"/>
            <p:nvPr/>
          </p:nvSpPr>
          <p:spPr>
            <a:xfrm>
              <a:off x="0" y="659184"/>
              <a:ext cx="1109980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400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MGMT 420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1099800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800" b="1">
                  <a:solidFill>
                    <a:srgbClr val="545757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Dr. Kheng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12" name="Freeform 12"/>
            <p:cNvSpPr/>
            <p:nvPr/>
          </p:nvSpPr>
          <p:spPr>
            <a:xfrm rot="24000">
              <a:off x="-3366" y="-2511"/>
              <a:ext cx="819532" cy="1061775"/>
            </a:xfrm>
            <a:custGeom>
              <a:avLst/>
              <a:gdLst/>
              <a:ahLst/>
              <a:cxnLst/>
              <a:rect l="l" t="t" r="r" b="b"/>
              <a:pathLst>
                <a:path w="819532" h="1061775">
                  <a:moveTo>
                    <a:pt x="44654" y="5047"/>
                  </a:moveTo>
                  <a:lnTo>
                    <a:pt x="767500" y="1"/>
                  </a:lnTo>
                  <a:cubicBezTo>
                    <a:pt x="779426" y="-83"/>
                    <a:pt x="790897" y="4575"/>
                    <a:pt x="799389" y="12949"/>
                  </a:cubicBezTo>
                  <a:cubicBezTo>
                    <a:pt x="807881" y="21323"/>
                    <a:pt x="812698" y="32728"/>
                    <a:pt x="812781" y="44654"/>
                  </a:cubicBezTo>
                  <a:lnTo>
                    <a:pt x="819531" y="1011446"/>
                  </a:lnTo>
                  <a:cubicBezTo>
                    <a:pt x="819614" y="1023372"/>
                    <a:pt x="814956" y="1034843"/>
                    <a:pt x="806582" y="1043335"/>
                  </a:cubicBezTo>
                  <a:cubicBezTo>
                    <a:pt x="798208" y="1051827"/>
                    <a:pt x="786804" y="1056644"/>
                    <a:pt x="774878" y="1056727"/>
                  </a:cubicBezTo>
                  <a:lnTo>
                    <a:pt x="52032" y="1061774"/>
                  </a:lnTo>
                  <a:cubicBezTo>
                    <a:pt x="40106" y="1061857"/>
                    <a:pt x="28635" y="1057199"/>
                    <a:pt x="20143" y="1048825"/>
                  </a:cubicBezTo>
                  <a:cubicBezTo>
                    <a:pt x="11651" y="1040451"/>
                    <a:pt x="6834" y="1029047"/>
                    <a:pt x="6751" y="1017121"/>
                  </a:cubicBezTo>
                  <a:lnTo>
                    <a:pt x="1" y="50328"/>
                  </a:lnTo>
                  <a:cubicBezTo>
                    <a:pt x="-82" y="38402"/>
                    <a:pt x="4576" y="26932"/>
                    <a:pt x="12950" y="18440"/>
                  </a:cubicBezTo>
                  <a:cubicBezTo>
                    <a:pt x="21324" y="9948"/>
                    <a:pt x="32728" y="5130"/>
                    <a:pt x="44654" y="5047"/>
                  </a:cubicBezTo>
                  <a:close/>
                </a:path>
              </a:pathLst>
            </a:custGeom>
            <a:blipFill>
              <a:blip r:embed="rId2"/>
              <a:stretch>
                <a:fillRect l="-523" t="-242" r="-560" b="-43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A1447258-87FB-BB2C-A98E-7A1A1A3FE7DA}"/>
              </a:ext>
            </a:extLst>
          </p:cNvPr>
          <p:cNvSpPr txBox="1"/>
          <p:nvPr/>
        </p:nvSpPr>
        <p:spPr>
          <a:xfrm>
            <a:off x="1591489" y="3085173"/>
            <a:ext cx="5084721" cy="319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spc="-229" dirty="0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Here Lies Your Business</a:t>
            </a:r>
          </a:p>
          <a:p>
            <a:pPr marL="0" lvl="0" indent="0" algn="ctr">
              <a:lnSpc>
                <a:spcPts val="11499"/>
              </a:lnSpc>
            </a:pPr>
            <a:r>
              <a:rPr lang="en-US" sz="8000" spc="-229" dirty="0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R.I.P.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8B1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6" name="Freeform 6"/>
            <p:cNvSpPr/>
            <p:nvPr/>
          </p:nvSpPr>
          <p:spPr>
            <a:xfrm rot="-132000">
              <a:off x="-18291" y="-13518"/>
              <a:ext cx="849381" cy="1083789"/>
            </a:xfrm>
            <a:custGeom>
              <a:avLst/>
              <a:gdLst/>
              <a:ahLst/>
              <a:cxnLst/>
              <a:rect l="l" t="t" r="r" b="b"/>
              <a:pathLst>
                <a:path w="849381" h="1083789">
                  <a:moveTo>
                    <a:pt x="83809" y="33"/>
                  </a:moveTo>
                  <a:lnTo>
                    <a:pt x="806140" y="27782"/>
                  </a:lnTo>
                  <a:cubicBezTo>
                    <a:pt x="818057" y="28240"/>
                    <a:pt x="829305" y="33413"/>
                    <a:pt x="837408" y="42164"/>
                  </a:cubicBezTo>
                  <a:cubicBezTo>
                    <a:pt x="845511" y="50915"/>
                    <a:pt x="849806" y="62526"/>
                    <a:pt x="849348" y="74443"/>
                  </a:cubicBezTo>
                  <a:lnTo>
                    <a:pt x="812234" y="1040547"/>
                  </a:lnTo>
                  <a:cubicBezTo>
                    <a:pt x="811777" y="1052464"/>
                    <a:pt x="806603" y="1063712"/>
                    <a:pt x="797853" y="1071815"/>
                  </a:cubicBezTo>
                  <a:cubicBezTo>
                    <a:pt x="789102" y="1079918"/>
                    <a:pt x="777491" y="1084213"/>
                    <a:pt x="765573" y="1083756"/>
                  </a:cubicBezTo>
                  <a:lnTo>
                    <a:pt x="43242" y="1056006"/>
                  </a:lnTo>
                  <a:cubicBezTo>
                    <a:pt x="31325" y="1055549"/>
                    <a:pt x="20077" y="1050375"/>
                    <a:pt x="11974" y="1041625"/>
                  </a:cubicBezTo>
                  <a:cubicBezTo>
                    <a:pt x="3871" y="1032874"/>
                    <a:pt x="-424" y="1021263"/>
                    <a:pt x="34" y="1009345"/>
                  </a:cubicBezTo>
                  <a:lnTo>
                    <a:pt x="37148" y="43242"/>
                  </a:lnTo>
                  <a:cubicBezTo>
                    <a:pt x="37605" y="31324"/>
                    <a:pt x="42779" y="20077"/>
                    <a:pt x="51529" y="11973"/>
                  </a:cubicBezTo>
                  <a:cubicBezTo>
                    <a:pt x="60280" y="3870"/>
                    <a:pt x="71891" y="-425"/>
                    <a:pt x="83809" y="33"/>
                  </a:cubicBezTo>
                  <a:close/>
                </a:path>
              </a:pathLst>
            </a:custGeom>
            <a:blipFill>
              <a:blip r:embed="rId2"/>
              <a:stretch>
                <a:fillRect l="-104402" t="-3223" r="-3474" b="-53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296400" y="3524250"/>
            <a:ext cx="8324850" cy="247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00"/>
              </a:lnSpc>
            </a:pPr>
            <a:r>
              <a:rPr lang="en-US" sz="9500" u="none" strike="noStrike" spc="-190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Failure Case Studies</a:t>
            </a:r>
          </a:p>
        </p:txBody>
      </p:sp>
      <p:sp>
        <p:nvSpPr>
          <p:cNvPr id="8" name="Freeform 8"/>
          <p:cNvSpPr/>
          <p:nvPr/>
        </p:nvSpPr>
        <p:spPr>
          <a:xfrm>
            <a:off x="-52388" y="1028700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6" y="0"/>
                </a:lnTo>
                <a:lnTo>
                  <a:pt x="1438276" y="1315368"/>
                </a:lnTo>
                <a:lnTo>
                  <a:pt x="0" y="131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7917" y="828675"/>
            <a:ext cx="14055058" cy="11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Case Study: Blockbuster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4248150"/>
            <a:ext cx="5448300" cy="5372100"/>
            <a:chOff x="0" y="0"/>
            <a:chExt cx="1434943" cy="14148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19850" y="4248150"/>
            <a:ext cx="5448300" cy="5372100"/>
            <a:chOff x="0" y="0"/>
            <a:chExt cx="1434943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2950" y="4248150"/>
            <a:ext cx="5448300" cy="5372100"/>
            <a:chOff x="0" y="0"/>
            <a:chExt cx="1434943" cy="1414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92088" y="6217072"/>
            <a:ext cx="4010025" cy="252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86"/>
              </a:lnSpc>
              <a:spcBef>
                <a:spcPct val="0"/>
              </a:spcBef>
            </a:pPr>
            <a:r>
              <a:rPr lang="en-US" sz="2220" u="none" strike="noStrike" spc="-44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Blockbuster's leadership underestimated the </a:t>
            </a:r>
            <a:r>
              <a:rPr lang="en-US" sz="2220" b="1" u="none" strike="noStrike" spc="-44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disruptive potential</a:t>
            </a:r>
            <a:r>
              <a:rPr lang="en-US" sz="2220" u="none" strike="noStrike" spc="-44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of Netflix's subscription model and digital convenience, which transformed the way customers accessed content and led to Blockbuster's decline.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92088" y="5105400"/>
            <a:ext cx="40100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Missed Netflix Shift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58038" y="6578968"/>
            <a:ext cx="3971925" cy="216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86"/>
              </a:lnSpc>
              <a:spcBef>
                <a:spcPct val="0"/>
              </a:spcBef>
            </a:pPr>
            <a:r>
              <a:rPr lang="en-US" sz="2220" u="none" strike="noStrike" spc="-44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company depended heavily on late fees for revenue, which alienated customers who preferred more flexible rental options, ultimately driving them to seek alternatives.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58038" y="5105454"/>
            <a:ext cx="39719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Relied on Late Fees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5887" y="6217072"/>
            <a:ext cx="4010025" cy="252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86"/>
              </a:lnSpc>
              <a:spcBef>
                <a:spcPct val="0"/>
              </a:spcBef>
            </a:pPr>
            <a:r>
              <a:rPr lang="en-US" sz="2220" u="none" strike="noStrike" spc="-44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Blockbuster failed to recognize the </a:t>
            </a:r>
            <a:r>
              <a:rPr lang="en-US" sz="2220" b="1" u="none" strike="noStrike" spc="-44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rising trend</a:t>
            </a:r>
            <a:r>
              <a:rPr lang="en-US" sz="2220" u="none" strike="noStrike" spc="-44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of streaming services, which allowed competitors like Netflix to capture market share while they clung to their traditional rental model.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5887" y="5105400"/>
            <a:ext cx="40100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Ignored Streaming</a:t>
            </a:r>
          </a:p>
        </p:txBody>
      </p:sp>
      <p:sp>
        <p:nvSpPr>
          <p:cNvPr id="18" name="Freeform 18"/>
          <p:cNvSpPr/>
          <p:nvPr/>
        </p:nvSpPr>
        <p:spPr>
          <a:xfrm rot="10445243" flipH="1">
            <a:off x="-689073" y="5800140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7917" y="828675"/>
            <a:ext cx="14055058" cy="11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Case Study: Theranos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4248150"/>
            <a:ext cx="5448300" cy="5372100"/>
            <a:chOff x="0" y="0"/>
            <a:chExt cx="1434943" cy="14148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19850" y="4248150"/>
            <a:ext cx="5448300" cy="5372100"/>
            <a:chOff x="0" y="0"/>
            <a:chExt cx="1434943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2950" y="4248150"/>
            <a:ext cx="5448300" cy="5372100"/>
            <a:chOff x="0" y="0"/>
            <a:chExt cx="1434943" cy="1414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92088" y="6399952"/>
            <a:ext cx="4010025" cy="234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1"/>
              </a:lnSpc>
              <a:spcBef>
                <a:spcPct val="0"/>
              </a:spcBef>
            </a:pP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Theranos case highlights that maintaining </a:t>
            </a:r>
            <a:r>
              <a:rPr lang="en-US" sz="2370" b="1" u="none" strike="noStrike" spc="-47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transparency</a:t>
            </a: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with stakeholders is crucial; without it, companies risk losing credibility and ultimately </a:t>
            </a:r>
            <a:r>
              <a:rPr lang="en-US" sz="2370" b="1" u="none" strike="noStrike" spc="-47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failing</a:t>
            </a: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in the market.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92088" y="5114925"/>
            <a:ext cx="4010025" cy="87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55"/>
              </a:lnSpc>
              <a:spcBef>
                <a:spcPct val="0"/>
              </a:spcBef>
            </a:pPr>
            <a:r>
              <a:rPr lang="en-US" sz="2658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Importance of Transparency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58038" y="6009373"/>
            <a:ext cx="3971925" cy="273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1"/>
              </a:lnSpc>
              <a:spcBef>
                <a:spcPct val="0"/>
              </a:spcBef>
            </a:pP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company prioritized </a:t>
            </a:r>
            <a:r>
              <a:rPr lang="en-US" sz="2370" b="1" u="none" strike="noStrike" spc="-47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marketing and publicity</a:t>
            </a: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over scientific validation, creating an environment where </a:t>
            </a:r>
            <a:r>
              <a:rPr lang="en-US" sz="2370" b="1" u="none" strike="noStrike" spc="-47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trust and ethics</a:t>
            </a: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were overshadowed by the allure of innovation and rapid growth.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58038" y="5114979"/>
            <a:ext cx="3971925" cy="43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55"/>
              </a:lnSpc>
              <a:spcBef>
                <a:spcPct val="0"/>
              </a:spcBef>
            </a:pPr>
            <a:r>
              <a:rPr lang="en-US" sz="2658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Hype Over Evidence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5887" y="6009427"/>
            <a:ext cx="4010025" cy="273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1"/>
              </a:lnSpc>
              <a:spcBef>
                <a:spcPct val="0"/>
              </a:spcBef>
            </a:pP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Theranos promised groundbreaking blood-testing technology that ultimately did not work, leading to widespread </a:t>
            </a:r>
            <a:r>
              <a:rPr lang="en-US" sz="2370" b="1" u="none" strike="noStrike" spc="-47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deceit</a:t>
            </a: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among investors and stakeholders who believed in its potential.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5887" y="5114925"/>
            <a:ext cx="4010025" cy="43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55"/>
              </a:lnSpc>
              <a:spcBef>
                <a:spcPct val="0"/>
              </a:spcBef>
            </a:pPr>
            <a:r>
              <a:rPr lang="en-US" sz="2658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Failure to Deliver</a:t>
            </a:r>
          </a:p>
        </p:txBody>
      </p:sp>
      <p:sp>
        <p:nvSpPr>
          <p:cNvPr id="18" name="Freeform 18"/>
          <p:cNvSpPr/>
          <p:nvPr/>
        </p:nvSpPr>
        <p:spPr>
          <a:xfrm rot="10445243" flipH="1">
            <a:off x="-689073" y="5800140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7917" y="828675"/>
            <a:ext cx="14055058" cy="11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Case Study: Toys “R” Us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4248150"/>
            <a:ext cx="5448300" cy="5372100"/>
            <a:chOff x="0" y="0"/>
            <a:chExt cx="1434943" cy="14148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19850" y="4248150"/>
            <a:ext cx="5448300" cy="5372100"/>
            <a:chOff x="0" y="0"/>
            <a:chExt cx="1434943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2950" y="4248150"/>
            <a:ext cx="5448300" cy="5372100"/>
            <a:chOff x="0" y="0"/>
            <a:chExt cx="1434943" cy="1414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92088" y="6390808"/>
            <a:ext cx="4010025" cy="235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Toys “R” Us did not update its in-store experience or digital presence, leading to declining customer engagement and ultimately resulting in diminished brand loyalty.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92088" y="5105400"/>
            <a:ext cx="40100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Lack of Modernization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58038" y="6390754"/>
            <a:ext cx="3971925" cy="235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company failed to compete with online retailers, particularly Amazon, missing the opportunity to capture the growing e-commerce market that reshaped the toy industry.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58038" y="5105454"/>
            <a:ext cx="39719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Ceded Online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5887" y="6390808"/>
            <a:ext cx="4010025" cy="235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Toys “R” Us struggled under substantial debt, which limited their ability to invest in modernization efforts and adapt to changing market demands effectively.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5887" y="5105400"/>
            <a:ext cx="40100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Heavy Debt</a:t>
            </a:r>
          </a:p>
        </p:txBody>
      </p:sp>
      <p:sp>
        <p:nvSpPr>
          <p:cNvPr id="18" name="Freeform 18"/>
          <p:cNvSpPr/>
          <p:nvPr/>
        </p:nvSpPr>
        <p:spPr>
          <a:xfrm rot="10445243" flipH="1">
            <a:off x="-689073" y="5800140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7917" y="828675"/>
            <a:ext cx="14055058" cy="11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Case Study: Saturn (GM)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4248150"/>
            <a:ext cx="5448300" cy="5372100"/>
            <a:chOff x="0" y="0"/>
            <a:chExt cx="1434943" cy="14148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19850" y="4248150"/>
            <a:ext cx="5448300" cy="5372100"/>
            <a:chOff x="0" y="0"/>
            <a:chExt cx="1434943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2950" y="4248150"/>
            <a:ext cx="5448300" cy="5372100"/>
            <a:chOff x="0" y="0"/>
            <a:chExt cx="1434943" cy="1414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92088" y="6399952"/>
            <a:ext cx="4010025" cy="234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1"/>
              </a:lnSpc>
              <a:spcBef>
                <a:spcPct val="0"/>
              </a:spcBef>
            </a:pP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lack of diversity in their product offerings failed to attract a broader audience, leading to a </a:t>
            </a:r>
            <a:r>
              <a:rPr lang="en-US" sz="2370" b="1" u="none" strike="noStrike" spc="-47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decline in sales</a:t>
            </a: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as consumer preferences evolved over time.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92088" y="5114925"/>
            <a:ext cx="4010025" cy="44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34"/>
              </a:lnSpc>
              <a:spcBef>
                <a:spcPct val="0"/>
              </a:spcBef>
            </a:pPr>
            <a:r>
              <a:rPr lang="en-US" sz="2718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Limited Lineup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58038" y="6009373"/>
            <a:ext cx="3971925" cy="273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1"/>
              </a:lnSpc>
              <a:spcBef>
                <a:spcPct val="0"/>
              </a:spcBef>
            </a:pP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Despite initial success, Saturn faced </a:t>
            </a:r>
            <a:r>
              <a:rPr lang="en-US" sz="2370" b="1" u="none" strike="noStrike" spc="-47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budget constraints</a:t>
            </a: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that limited its ability to innovate and expand its vehicle lineup, ultimately stifling growth and adaptation to market demands.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58038" y="5114979"/>
            <a:ext cx="3971925" cy="44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34"/>
              </a:lnSpc>
              <a:spcBef>
                <a:spcPct val="0"/>
              </a:spcBef>
            </a:pPr>
            <a:r>
              <a:rPr lang="en-US" sz="2718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Underfunded Innovation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5887" y="6399952"/>
            <a:ext cx="4010025" cy="234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1"/>
              </a:lnSpc>
              <a:spcBef>
                <a:spcPct val="0"/>
              </a:spcBef>
            </a:pP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Saturn built a </a:t>
            </a:r>
            <a:r>
              <a:rPr lang="en-US" sz="2370" b="1" u="none" strike="noStrike" spc="-47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dedicated customer base</a:t>
            </a: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with its unique culture and community-focused marketing, creating a </a:t>
            </a:r>
            <a:r>
              <a:rPr lang="en-US" sz="2370" b="1" u="none" strike="noStrike" spc="-47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strong emotional connection</a:t>
            </a:r>
            <a:r>
              <a:rPr lang="en-US" sz="2370" u="none" strike="noStrike" spc="-47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with consumers.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5887" y="5114925"/>
            <a:ext cx="4010025" cy="44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34"/>
              </a:lnSpc>
              <a:spcBef>
                <a:spcPct val="0"/>
              </a:spcBef>
            </a:pPr>
            <a:r>
              <a:rPr lang="en-US" sz="2718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Loyal Brand</a:t>
            </a:r>
          </a:p>
        </p:txBody>
      </p:sp>
      <p:sp>
        <p:nvSpPr>
          <p:cNvPr id="18" name="Freeform 18"/>
          <p:cNvSpPr/>
          <p:nvPr/>
        </p:nvSpPr>
        <p:spPr>
          <a:xfrm rot="10445243" flipH="1">
            <a:off x="-689073" y="5800140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7917" y="828675"/>
            <a:ext cx="14055058" cy="11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Case Study: FTX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4248150"/>
            <a:ext cx="5448300" cy="5372100"/>
            <a:chOff x="0" y="0"/>
            <a:chExt cx="1434943" cy="14148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19850" y="4248150"/>
            <a:ext cx="5448300" cy="5372100"/>
            <a:chOff x="0" y="0"/>
            <a:chExt cx="1434943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72950" y="4248150"/>
            <a:ext cx="5448300" cy="5372100"/>
            <a:chOff x="0" y="0"/>
            <a:chExt cx="1434943" cy="14148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4943" cy="1414874"/>
            </a:xfrm>
            <a:custGeom>
              <a:avLst/>
              <a:gdLst/>
              <a:ahLst/>
              <a:cxnLst/>
              <a:rect l="l" t="t" r="r" b="b"/>
              <a:pathLst>
                <a:path w="1434943" h="1414874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358035"/>
                  </a:lnTo>
                  <a:cubicBezTo>
                    <a:pt x="1434943" y="1389426"/>
                    <a:pt x="1409495" y="1414874"/>
                    <a:pt x="1378104" y="1414874"/>
                  </a:cubicBezTo>
                  <a:lnTo>
                    <a:pt x="56839" y="1414874"/>
                  </a:lnTo>
                  <a:cubicBezTo>
                    <a:pt x="25448" y="1414874"/>
                    <a:pt x="0" y="1389426"/>
                    <a:pt x="0" y="1358035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434943" cy="1443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92088" y="6075340"/>
            <a:ext cx="4010025" cy="266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3"/>
              </a:lnSpc>
              <a:spcBef>
                <a:spcPct val="0"/>
              </a:spcBef>
            </a:pPr>
            <a:r>
              <a:rPr lang="en-US" sz="2310" u="none" strike="noStrike" spc="-46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FTX operated with a high level of secrecy, which eroded trust among customers and regulators alike, emphasizing the importance of </a:t>
            </a:r>
            <a:r>
              <a:rPr lang="en-US" sz="2310" b="1" u="none" strike="noStrike" spc="-46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transparency in operations</a:t>
            </a:r>
            <a:r>
              <a:rPr lang="en-US" sz="2310" u="none" strike="noStrike" spc="-46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for sustainable business practices.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92088" y="5105400"/>
            <a:ext cx="40100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Secrecy Issues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58038" y="6075286"/>
            <a:ext cx="3971925" cy="266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3"/>
              </a:lnSpc>
              <a:spcBef>
                <a:spcPct val="0"/>
              </a:spcBef>
            </a:pPr>
            <a:r>
              <a:rPr lang="en-US" sz="2310" u="none" strike="noStrike" spc="-46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lack of proper governance mechanisms allowed reckless practices to thrive, showcasing that strong oversight is essential in maintaining investor confidence and protecting stakeholder interests.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58038" y="5105454"/>
            <a:ext cx="39719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Weak Oversight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5887" y="5694340"/>
            <a:ext cx="4010025" cy="304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3"/>
              </a:lnSpc>
              <a:spcBef>
                <a:spcPct val="0"/>
              </a:spcBef>
            </a:pPr>
            <a:r>
              <a:rPr lang="en-US" sz="2310" u="none" strike="noStrike" spc="-46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FTX (crypto exchange) misappropriated customer funds, leading to massive financial losses and a </a:t>
            </a:r>
            <a:r>
              <a:rPr lang="en-US" sz="2310" b="1" u="none" strike="noStrike" spc="-46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complete breakdown</a:t>
            </a:r>
            <a:r>
              <a:rPr lang="en-US" sz="2310" u="none" strike="noStrike" spc="-46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of trust. This highlighted the </a:t>
            </a:r>
            <a:r>
              <a:rPr lang="en-US" sz="2310" b="1" u="none" strike="noStrike" spc="-46">
                <a:solidFill>
                  <a:srgbClr val="545757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critical need</a:t>
            </a:r>
            <a:r>
              <a:rPr lang="en-US" sz="2310" u="none" strike="noStrike" spc="-46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for ethical financial management in digital markets.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5887" y="5105400"/>
            <a:ext cx="401002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545757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Misuse of Funds</a:t>
            </a:r>
          </a:p>
        </p:txBody>
      </p:sp>
      <p:sp>
        <p:nvSpPr>
          <p:cNvPr id="18" name="Freeform 18"/>
          <p:cNvSpPr/>
          <p:nvPr/>
        </p:nvSpPr>
        <p:spPr>
          <a:xfrm rot="10445243" flipH="1">
            <a:off x="-689073" y="5800140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048001"/>
            <a:chOff x="0" y="0"/>
            <a:chExt cx="9182100" cy="4064001"/>
          </a:xfrm>
        </p:grpSpPr>
        <p:sp>
          <p:nvSpPr>
            <p:cNvPr id="6" name="TextBox 6"/>
            <p:cNvSpPr txBox="1"/>
            <p:nvPr/>
          </p:nvSpPr>
          <p:spPr>
            <a:xfrm>
              <a:off x="0" y="3545841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545757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Practical steps to improve future outcomes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1925"/>
              <a:ext cx="9182100" cy="2996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Turning Failure Into Systems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Identify Category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Determine if failure relates to market, money, or team.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903605"/>
            <a:chOff x="0" y="0"/>
            <a:chExt cx="9182100" cy="12048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Analyze Signals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Reflect on what warning signs were ignored earlier.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After-Action Review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Evaluate what happened, why, and how to change.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1294130"/>
            <a:chOff x="0" y="0"/>
            <a:chExt cx="9182100" cy="17255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Build Resilience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Develop habits like rehearsal and reframing for growth.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9828254" flipH="1">
            <a:off x="-696564" y="7785594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6"/>
                </a:lnTo>
                <a:lnTo>
                  <a:pt x="1876083" y="1497456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091517" y="2795171"/>
            <a:ext cx="10104967" cy="6719803"/>
          </a:xfrm>
          <a:custGeom>
            <a:avLst/>
            <a:gdLst/>
            <a:ahLst/>
            <a:cxnLst/>
            <a:rect l="l" t="t" r="r" b="b"/>
            <a:pathLst>
              <a:path w="10104967" h="6719803">
                <a:moveTo>
                  <a:pt x="0" y="0"/>
                </a:moveTo>
                <a:lnTo>
                  <a:pt x="10104966" y="0"/>
                </a:lnTo>
                <a:lnTo>
                  <a:pt x="10104966" y="6719803"/>
                </a:lnTo>
                <a:lnTo>
                  <a:pt x="0" y="6719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66750" y="828675"/>
            <a:ext cx="14077950" cy="113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9"/>
              </a:lnSpc>
              <a:spcBef>
                <a:spcPct val="0"/>
              </a:spcBef>
            </a:pPr>
            <a:r>
              <a:rPr lang="en-US" sz="8499" spc="-169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Failure Happens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9828254" flipH="1">
            <a:off x="-696564" y="7785594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6"/>
                </a:lnTo>
                <a:lnTo>
                  <a:pt x="1876083" y="1497456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193615" y="1312862"/>
            <a:ext cx="5511918" cy="8486274"/>
          </a:xfrm>
          <a:custGeom>
            <a:avLst/>
            <a:gdLst/>
            <a:ahLst/>
            <a:cxnLst/>
            <a:rect l="l" t="t" r="r" b="b"/>
            <a:pathLst>
              <a:path w="5511918" h="8486274">
                <a:moveTo>
                  <a:pt x="0" y="0"/>
                </a:moveTo>
                <a:lnTo>
                  <a:pt x="5511918" y="0"/>
                </a:lnTo>
                <a:lnTo>
                  <a:pt x="5511918" y="8486274"/>
                </a:lnTo>
                <a:lnTo>
                  <a:pt x="0" y="8486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66750" y="828675"/>
            <a:ext cx="14077950" cy="113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9"/>
              </a:lnSpc>
              <a:spcBef>
                <a:spcPct val="0"/>
              </a:spcBef>
            </a:pPr>
            <a:r>
              <a:rPr lang="en-US" sz="8499" spc="-169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Failure Happens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6750" y="2636574"/>
            <a:ext cx="9841722" cy="7190784"/>
            <a:chOff x="0" y="0"/>
            <a:chExt cx="13122296" cy="9587712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8961538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545757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Lessons about failure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63871"/>
              <a:ext cx="13122296" cy="8723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3249"/>
                </a:lnSpc>
                <a:buFont typeface="Arial"/>
                <a:buChar char="•"/>
              </a:pPr>
              <a:r>
                <a:rPr lang="en-US" sz="2499" spc="-4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Failure is not an end; it’s a mome</a:t>
              </a:r>
              <a:r>
                <a:rPr lang="en-US" sz="2499" u="none" strike="noStrike" spc="-4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nt to reassess, recalibrate, and redirect.</a:t>
              </a:r>
            </a:p>
            <a:p>
              <a:pPr marL="539749" lvl="1" indent="-269875" algn="l">
                <a:lnSpc>
                  <a:spcPts val="324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u="none" strike="noStrike" spc="-4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Failure is a “two-sided coin”: it can drain motivation and become tied to self-worth, or it can become transformational when you revisit and learn from it.</a:t>
              </a:r>
            </a:p>
            <a:p>
              <a:pPr marL="539749" lvl="1" indent="-269875" algn="l">
                <a:lnSpc>
                  <a:spcPts val="324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u="none" strike="noStrike" spc="-4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Reviewing failures is uncomfortable—but necessary (like athletes rewatching a losing game to learn what happened and why).</a:t>
              </a:r>
            </a:p>
            <a:p>
              <a:pPr marL="539749" lvl="1" indent="-269875" algn="l">
                <a:lnSpc>
                  <a:spcPts val="324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u="none" strike="noStrike" spc="-4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Failing on the first, second, or third try isn’t a reason to stop—it’s part of pursuing hard goals.</a:t>
              </a:r>
            </a:p>
            <a:p>
              <a:pPr marL="539749" lvl="1" indent="-269875" algn="l">
                <a:lnSpc>
                  <a:spcPts val="324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u="none" strike="noStrike" spc="-4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Fear is learned—and because it can be learned, it can also be unlearned.</a:t>
              </a:r>
            </a:p>
            <a:p>
              <a:pPr marL="539749" lvl="1" indent="-269875" algn="l">
                <a:lnSpc>
                  <a:spcPts val="324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u="none" strike="noStrike" spc="-4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We should teach failure skills on purpose: resilience, risk-taking, and how to function under stress.</a:t>
              </a:r>
            </a:p>
            <a:p>
              <a:pPr marL="539749" lvl="1" indent="-269875" algn="l">
                <a:lnSpc>
                  <a:spcPts val="324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499" u="none" strike="noStrike" spc="-4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“Fail forward” is a skillset—failure can be an obligatory learning process that builds better judgment and better decisions.</a:t>
              </a:r>
            </a:p>
            <a:p>
              <a:pPr marL="0" lvl="0" indent="0" algn="l">
                <a:lnSpc>
                  <a:spcPts val="3249"/>
                </a:lnSpc>
                <a:spcBef>
                  <a:spcPct val="0"/>
                </a:spcBef>
              </a:pPr>
              <a:endParaRPr lang="en-US" sz="2499" u="none" strike="noStrike" spc="-49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96400" y="5133975"/>
            <a:ext cx="5448300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1519"/>
              </a:lnSpc>
            </a:pPr>
            <a:r>
              <a:rPr lang="en-US" sz="9600" spc="-480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25%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05025" y="5133975"/>
            <a:ext cx="5448300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19"/>
              </a:lnSpc>
            </a:pPr>
            <a:r>
              <a:rPr lang="en-US" sz="9600" spc="-480">
                <a:solidFill>
                  <a:srgbClr val="545757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30%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66750" y="666750"/>
            <a:ext cx="14077950" cy="1969824"/>
            <a:chOff x="0" y="0"/>
            <a:chExt cx="18770600" cy="2626432"/>
          </a:xfrm>
        </p:grpSpPr>
        <p:sp>
          <p:nvSpPr>
            <p:cNvPr id="5" name="TextBox 5"/>
            <p:cNvSpPr txBox="1"/>
            <p:nvPr/>
          </p:nvSpPr>
          <p:spPr>
            <a:xfrm>
              <a:off x="0" y="161925"/>
              <a:ext cx="18770600" cy="1561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Top Reasons Businesses Fail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08272"/>
              <a:ext cx="187706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545757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Understanding common pitfalls and trends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05025" y="7829550"/>
            <a:ext cx="6886575" cy="1031014"/>
            <a:chOff x="0" y="0"/>
            <a:chExt cx="9182100" cy="1374685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Market need misjudged / saturation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4346"/>
              <a:ext cx="9182100" cy="520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  <a:spcBef>
                  <a:spcPct val="0"/>
                </a:spcBef>
              </a:pPr>
              <a:r>
                <a:rPr lang="en-US" sz="2399" u="none" strike="noStrike" spc="-47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Misjudging market demand leads to failure.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96400" y="7829550"/>
            <a:ext cx="6886575" cy="1031014"/>
            <a:chOff x="0" y="0"/>
            <a:chExt cx="9182100" cy="137468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Lack of capital / funding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4346"/>
              <a:ext cx="9182100" cy="520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  <a:spcBef>
                  <a:spcPct val="0"/>
                </a:spcBef>
              </a:pPr>
              <a:r>
                <a:rPr lang="en-US" sz="2399" u="none" strike="noStrike" spc="-47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Insufficient funding hinders business operations.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828254" flipH="1">
            <a:off x="-696564" y="7785594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6"/>
                </a:lnTo>
                <a:lnTo>
                  <a:pt x="1876083" y="1497456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4077950" cy="1969824"/>
            <a:chOff x="0" y="0"/>
            <a:chExt cx="18770600" cy="2626432"/>
          </a:xfrm>
        </p:grpSpPr>
        <p:sp>
          <p:nvSpPr>
            <p:cNvPr id="3" name="TextBox 3"/>
            <p:cNvSpPr txBox="1"/>
            <p:nvPr/>
          </p:nvSpPr>
          <p:spPr>
            <a:xfrm>
              <a:off x="0" y="161925"/>
              <a:ext cx="18770600" cy="1561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Top Reasons Businesses Fail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08272"/>
              <a:ext cx="187706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spc="-48">
                  <a:solidFill>
                    <a:srgbClr val="545757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Top 10 Reasons Why Start-ups Fail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56580" y="3275717"/>
            <a:ext cx="14662003" cy="5883319"/>
            <a:chOff x="0" y="0"/>
            <a:chExt cx="19549337" cy="7844426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545757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Based on Post-Morten Analyses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63871"/>
              <a:ext cx="19549337" cy="6980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No market need (bu</a:t>
              </a: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ilding something people don’t want)</a:t>
              </a:r>
            </a:p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Ran out of cash / couldn’t raise more funding</a:t>
              </a:r>
            </a:p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Not the right team (skills gaps, hiring, founder conflict)</a:t>
              </a:r>
            </a:p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Got outcompeted</a:t>
              </a:r>
            </a:p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Pricing/cost issues (can’t make the unit economics work)</a:t>
              </a:r>
            </a:p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User-unfriendly or weak product (poor experience, low retention)</a:t>
              </a:r>
            </a:p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No viable business model (can’t translate product into sustainable revenue)</a:t>
              </a:r>
            </a:p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Poor marketing / weak go-to-market</a:t>
              </a:r>
            </a:p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Ignored customers (didn’t listen or adapt to feedback)</a:t>
              </a:r>
            </a:p>
            <a:p>
              <a:pPr marL="647697" lvl="1" indent="-323848" algn="l">
                <a:lnSpc>
                  <a:spcPts val="3899"/>
                </a:lnSpc>
                <a:buAutoNum type="arabicPeriod"/>
              </a:pPr>
              <a:r>
                <a:rPr lang="en-US" sz="2999" u="none" strike="noStrike" spc="-59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Bad timing/product mistimed (too early, too late, or wrong moment)</a:t>
              </a:r>
            </a:p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 lang="en-US" sz="2999" u="none" strike="noStrike" spc="-59">
                <a:solidFill>
                  <a:srgbClr val="545757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9828254" flipH="1">
            <a:off x="-696564" y="7785594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6"/>
                </a:lnTo>
                <a:lnTo>
                  <a:pt x="1876083" y="1497456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048001"/>
            <a:chOff x="0" y="0"/>
            <a:chExt cx="9182100" cy="4064001"/>
          </a:xfrm>
        </p:grpSpPr>
        <p:sp>
          <p:nvSpPr>
            <p:cNvPr id="6" name="TextBox 6"/>
            <p:cNvSpPr txBox="1"/>
            <p:nvPr/>
          </p:nvSpPr>
          <p:spPr>
            <a:xfrm>
              <a:off x="0" y="3545841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545757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Understanding how fear affects decision-making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1925"/>
              <a:ext cx="9182100" cy="2996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Fear in Business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Delay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Fear can lead to postponing important decisions.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294130"/>
            <a:chOff x="0" y="0"/>
            <a:chExt cx="9182100" cy="17255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Avoidance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Individuals may avoid risks, missing opportunities entirely.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1294130"/>
            <a:chOff x="0" y="0"/>
            <a:chExt cx="9182100" cy="17255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Over-Control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Excessive fear may cause micromanagement and rigidity.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Under-Testing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Fear can lead to insufficient testing of ideas.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1856741"/>
            <a:chOff x="0" y="0"/>
            <a:chExt cx="9182100" cy="2475655"/>
          </a:xfrm>
        </p:grpSpPr>
        <p:sp>
          <p:nvSpPr>
            <p:cNvPr id="6" name="TextBox 6"/>
            <p:cNvSpPr txBox="1"/>
            <p:nvPr/>
          </p:nvSpPr>
          <p:spPr>
            <a:xfrm>
              <a:off x="0" y="1957495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545757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Training to enhance decision-making under stress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2875"/>
              <a:ext cx="9182100" cy="1426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725"/>
                </a:lnSpc>
                <a:spcBef>
                  <a:spcPct val="0"/>
                </a:spcBef>
              </a:pPr>
              <a:r>
                <a:rPr lang="en-US" sz="7725" u="none" strike="noStrike" spc="-154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Fear‑Inoculation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1294130"/>
            <a:chOff x="0" y="0"/>
            <a:chExt cx="9182100" cy="17255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Purpose of Training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Reduce paralyzing fear and improve decisions under stress.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294130"/>
            <a:chOff x="0" y="0"/>
            <a:chExt cx="9182100" cy="17255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Builds Confidence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Boosts composure and encourages effective action under pressure.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1294130"/>
            <a:chOff x="0" y="0"/>
            <a:chExt cx="9182100" cy="17255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Converts Stress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Transforms stress into performance routines for better outcomes.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Enhances Resilience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Develops the ability to adapt and recover quickly.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4029075" cy="8953500"/>
            <a:chOff x="0" y="0"/>
            <a:chExt cx="1061156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1156" cy="2358124"/>
            </a:xfrm>
            <a:custGeom>
              <a:avLst/>
              <a:gdLst/>
              <a:ahLst/>
              <a:cxnLst/>
              <a:rect l="l" t="t" r="r" b="b"/>
              <a:pathLst>
                <a:path w="1061156" h="2358124">
                  <a:moveTo>
                    <a:pt x="76861" y="0"/>
                  </a:moveTo>
                  <a:lnTo>
                    <a:pt x="984295" y="0"/>
                  </a:lnTo>
                  <a:cubicBezTo>
                    <a:pt x="1026744" y="0"/>
                    <a:pt x="1061156" y="34412"/>
                    <a:pt x="1061156" y="76861"/>
                  </a:cubicBezTo>
                  <a:lnTo>
                    <a:pt x="1061156" y="2281263"/>
                  </a:lnTo>
                  <a:cubicBezTo>
                    <a:pt x="1061156" y="2323712"/>
                    <a:pt x="1026744" y="2358124"/>
                    <a:pt x="984295" y="2358124"/>
                  </a:cubicBezTo>
                  <a:lnTo>
                    <a:pt x="76861" y="2358124"/>
                  </a:lnTo>
                  <a:cubicBezTo>
                    <a:pt x="34412" y="2358124"/>
                    <a:pt x="0" y="2323712"/>
                    <a:pt x="0" y="2281263"/>
                  </a:cubicBezTo>
                  <a:lnTo>
                    <a:pt x="0" y="76861"/>
                  </a:lnTo>
                  <a:cubicBezTo>
                    <a:pt x="0" y="34412"/>
                    <a:pt x="34412" y="0"/>
                    <a:pt x="76861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061156" cy="238669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81575" y="666750"/>
            <a:ext cx="4029075" cy="8953500"/>
            <a:chOff x="0" y="0"/>
            <a:chExt cx="1061156" cy="23581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1156" cy="2358124"/>
            </a:xfrm>
            <a:custGeom>
              <a:avLst/>
              <a:gdLst/>
              <a:ahLst/>
              <a:cxnLst/>
              <a:rect l="l" t="t" r="r" b="b"/>
              <a:pathLst>
                <a:path w="1061156" h="2358124">
                  <a:moveTo>
                    <a:pt x="76861" y="0"/>
                  </a:moveTo>
                  <a:lnTo>
                    <a:pt x="984295" y="0"/>
                  </a:lnTo>
                  <a:cubicBezTo>
                    <a:pt x="1026744" y="0"/>
                    <a:pt x="1061156" y="34412"/>
                    <a:pt x="1061156" y="76861"/>
                  </a:cubicBezTo>
                  <a:lnTo>
                    <a:pt x="1061156" y="2281263"/>
                  </a:lnTo>
                  <a:cubicBezTo>
                    <a:pt x="1061156" y="2323712"/>
                    <a:pt x="1026744" y="2358124"/>
                    <a:pt x="984295" y="2358124"/>
                  </a:cubicBezTo>
                  <a:lnTo>
                    <a:pt x="76861" y="2358124"/>
                  </a:lnTo>
                  <a:cubicBezTo>
                    <a:pt x="34412" y="2358124"/>
                    <a:pt x="0" y="2323712"/>
                    <a:pt x="0" y="2281263"/>
                  </a:cubicBezTo>
                  <a:lnTo>
                    <a:pt x="0" y="76861"/>
                  </a:lnTo>
                  <a:cubicBezTo>
                    <a:pt x="0" y="34412"/>
                    <a:pt x="34412" y="0"/>
                    <a:pt x="76861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61156" cy="238669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15450" y="666750"/>
            <a:ext cx="4029075" cy="8953500"/>
            <a:chOff x="0" y="0"/>
            <a:chExt cx="1061156" cy="23581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1156" cy="2358124"/>
            </a:xfrm>
            <a:custGeom>
              <a:avLst/>
              <a:gdLst/>
              <a:ahLst/>
              <a:cxnLst/>
              <a:rect l="l" t="t" r="r" b="b"/>
              <a:pathLst>
                <a:path w="1061156" h="2358124">
                  <a:moveTo>
                    <a:pt x="76861" y="0"/>
                  </a:moveTo>
                  <a:lnTo>
                    <a:pt x="984295" y="0"/>
                  </a:lnTo>
                  <a:cubicBezTo>
                    <a:pt x="1026744" y="0"/>
                    <a:pt x="1061156" y="34412"/>
                    <a:pt x="1061156" y="76861"/>
                  </a:cubicBezTo>
                  <a:lnTo>
                    <a:pt x="1061156" y="2281263"/>
                  </a:lnTo>
                  <a:cubicBezTo>
                    <a:pt x="1061156" y="2323712"/>
                    <a:pt x="1026744" y="2358124"/>
                    <a:pt x="984295" y="2358124"/>
                  </a:cubicBezTo>
                  <a:lnTo>
                    <a:pt x="76861" y="2358124"/>
                  </a:lnTo>
                  <a:cubicBezTo>
                    <a:pt x="34412" y="2358124"/>
                    <a:pt x="0" y="2323712"/>
                    <a:pt x="0" y="2281263"/>
                  </a:cubicBezTo>
                  <a:lnTo>
                    <a:pt x="0" y="76861"/>
                  </a:lnTo>
                  <a:cubicBezTo>
                    <a:pt x="0" y="34412"/>
                    <a:pt x="34412" y="0"/>
                    <a:pt x="76861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061156" cy="238669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92175" y="666750"/>
            <a:ext cx="4029075" cy="8953500"/>
            <a:chOff x="0" y="0"/>
            <a:chExt cx="1061156" cy="23581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1156" cy="2358124"/>
            </a:xfrm>
            <a:custGeom>
              <a:avLst/>
              <a:gdLst/>
              <a:ahLst/>
              <a:cxnLst/>
              <a:rect l="l" t="t" r="r" b="b"/>
              <a:pathLst>
                <a:path w="1061156" h="2358124">
                  <a:moveTo>
                    <a:pt x="76861" y="0"/>
                  </a:moveTo>
                  <a:lnTo>
                    <a:pt x="984295" y="0"/>
                  </a:lnTo>
                  <a:cubicBezTo>
                    <a:pt x="1026744" y="0"/>
                    <a:pt x="1061156" y="34412"/>
                    <a:pt x="1061156" y="76861"/>
                  </a:cubicBezTo>
                  <a:lnTo>
                    <a:pt x="1061156" y="2281263"/>
                  </a:lnTo>
                  <a:cubicBezTo>
                    <a:pt x="1061156" y="2323712"/>
                    <a:pt x="1026744" y="2358124"/>
                    <a:pt x="984295" y="2358124"/>
                  </a:cubicBezTo>
                  <a:lnTo>
                    <a:pt x="76861" y="2358124"/>
                  </a:lnTo>
                  <a:cubicBezTo>
                    <a:pt x="34412" y="2358124"/>
                    <a:pt x="0" y="2323712"/>
                    <a:pt x="0" y="2281263"/>
                  </a:cubicBezTo>
                  <a:lnTo>
                    <a:pt x="0" y="76861"/>
                  </a:lnTo>
                  <a:cubicBezTo>
                    <a:pt x="0" y="34412"/>
                    <a:pt x="34412" y="0"/>
                    <a:pt x="76861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061156" cy="238669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17194" y="3494913"/>
            <a:ext cx="3128186" cy="5124021"/>
            <a:chOff x="0" y="0"/>
            <a:chExt cx="4170915" cy="683202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4170915" cy="63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26"/>
                </a:lnSpc>
                <a:spcBef>
                  <a:spcPct val="0"/>
                </a:spcBef>
              </a:pPr>
              <a:r>
                <a:rPr lang="en-US" sz="2943" u="none" strike="noStrike">
                  <a:solidFill>
                    <a:srgbClr val="545757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Gradual Exposure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763077"/>
              <a:ext cx="4170915" cy="5068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42"/>
                </a:lnSpc>
                <a:spcBef>
                  <a:spcPct val="0"/>
                </a:spcBef>
              </a:pPr>
              <a:r>
                <a:rPr lang="en-US" sz="2340" u="none" strike="noStrike" spc="-46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Gradual exposure involves experiencing stressors in controlled settings, allowing individuals to build confidence and familiarity, ultimately reducing anxiety over time in real-life situations.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32019" y="3494913"/>
            <a:ext cx="3128186" cy="4743021"/>
            <a:chOff x="0" y="0"/>
            <a:chExt cx="4170915" cy="632402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763077"/>
              <a:ext cx="4170915" cy="4560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42"/>
                </a:lnSpc>
                <a:spcBef>
                  <a:spcPct val="0"/>
                </a:spcBef>
              </a:pPr>
              <a:r>
                <a:rPr lang="en-US" sz="2340" u="none" strike="noStrike" spc="-46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Cognitive skills include techniques like self-talk and reframing, which help individuals interpret challenges positively, fostering a proactive mindset that enhances decision-making under pressure.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170915" cy="63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26"/>
                </a:lnSpc>
                <a:spcBef>
                  <a:spcPct val="0"/>
                </a:spcBef>
              </a:pPr>
              <a:r>
                <a:rPr lang="en-US" sz="2943" u="none" strike="noStrike">
                  <a:solidFill>
                    <a:srgbClr val="545757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Cognitive Skills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765894" y="3494913"/>
            <a:ext cx="3128186" cy="5124021"/>
            <a:chOff x="0" y="0"/>
            <a:chExt cx="4170915" cy="683202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8100"/>
              <a:ext cx="4170915" cy="63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26"/>
                </a:lnSpc>
                <a:spcBef>
                  <a:spcPct val="0"/>
                </a:spcBef>
              </a:pPr>
              <a:r>
                <a:rPr lang="en-US" sz="2943" u="none" strike="noStrike">
                  <a:solidFill>
                    <a:srgbClr val="545757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Arousal Control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763078"/>
              <a:ext cx="4170915" cy="5068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42"/>
                </a:lnSpc>
                <a:spcBef>
                  <a:spcPct val="0"/>
                </a:spcBef>
              </a:pPr>
              <a:r>
                <a:rPr lang="en-US" sz="2340" u="none" strike="noStrike" spc="-46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Arousal control techniques such as deep breathing and attention anchors enable individuals to manage their physiological responses during stressful situations, promoting clarity and focus.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042619" y="3494913"/>
            <a:ext cx="3128186" cy="5609796"/>
            <a:chOff x="0" y="0"/>
            <a:chExt cx="4170915" cy="7479729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8100"/>
              <a:ext cx="4170915" cy="1283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26"/>
                </a:lnSpc>
                <a:spcBef>
                  <a:spcPct val="0"/>
                </a:spcBef>
              </a:pPr>
              <a:r>
                <a:rPr lang="en-US" sz="2943" u="none" strike="noStrike">
                  <a:solidFill>
                    <a:srgbClr val="545757"/>
                  </a:solidFill>
                  <a:latin typeface="Cooper BT Medium"/>
                  <a:ea typeface="Cooper BT Medium"/>
                  <a:cs typeface="Cooper BT Medium"/>
                  <a:sym typeface="Cooper BT Medium"/>
                </a:rPr>
                <a:t>After-Action Review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410778"/>
              <a:ext cx="4170915" cy="5068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42"/>
                </a:lnSpc>
                <a:spcBef>
                  <a:spcPct val="0"/>
                </a:spcBef>
              </a:pPr>
              <a:r>
                <a:rPr lang="en-US" sz="2340" u="none" strike="noStrike" spc="-46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After-action reviews provide a structured approach to evaluate performance, identify lessons learned, and implement changes, ensuring continuous improvement and resilience in future challenges.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2149864" y="1790806"/>
            <a:ext cx="1062847" cy="1190561"/>
          </a:xfrm>
          <a:custGeom>
            <a:avLst/>
            <a:gdLst/>
            <a:ahLst/>
            <a:cxnLst/>
            <a:rect l="l" t="t" r="r" b="b"/>
            <a:pathLst>
              <a:path w="1062847" h="1190561">
                <a:moveTo>
                  <a:pt x="0" y="0"/>
                </a:moveTo>
                <a:lnTo>
                  <a:pt x="1062847" y="0"/>
                </a:lnTo>
                <a:lnTo>
                  <a:pt x="1062847" y="1190561"/>
                </a:lnTo>
                <a:lnTo>
                  <a:pt x="0" y="119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6445207" y="1790806"/>
            <a:ext cx="1101811" cy="1190561"/>
          </a:xfrm>
          <a:custGeom>
            <a:avLst/>
            <a:gdLst/>
            <a:ahLst/>
            <a:cxnLst/>
            <a:rect l="l" t="t" r="r" b="b"/>
            <a:pathLst>
              <a:path w="1101811" h="1190561">
                <a:moveTo>
                  <a:pt x="0" y="0"/>
                </a:moveTo>
                <a:lnTo>
                  <a:pt x="1101811" y="0"/>
                </a:lnTo>
                <a:lnTo>
                  <a:pt x="1101811" y="1190561"/>
                </a:lnTo>
                <a:lnTo>
                  <a:pt x="0" y="11905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768259" y="1790806"/>
            <a:ext cx="1123457" cy="1190561"/>
          </a:xfrm>
          <a:custGeom>
            <a:avLst/>
            <a:gdLst/>
            <a:ahLst/>
            <a:cxnLst/>
            <a:rect l="l" t="t" r="r" b="b"/>
            <a:pathLst>
              <a:path w="1123457" h="1190561">
                <a:moveTo>
                  <a:pt x="0" y="0"/>
                </a:moveTo>
                <a:lnTo>
                  <a:pt x="1123457" y="0"/>
                </a:lnTo>
                <a:lnTo>
                  <a:pt x="1123457" y="1190561"/>
                </a:lnTo>
                <a:lnTo>
                  <a:pt x="0" y="11905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5083948" y="1790806"/>
            <a:ext cx="1045529" cy="1190561"/>
          </a:xfrm>
          <a:custGeom>
            <a:avLst/>
            <a:gdLst/>
            <a:ahLst/>
            <a:cxnLst/>
            <a:rect l="l" t="t" r="r" b="b"/>
            <a:pathLst>
              <a:path w="1045529" h="1190561">
                <a:moveTo>
                  <a:pt x="0" y="0"/>
                </a:moveTo>
                <a:lnTo>
                  <a:pt x="1045529" y="0"/>
                </a:lnTo>
                <a:lnTo>
                  <a:pt x="1045529" y="1190561"/>
                </a:lnTo>
                <a:lnTo>
                  <a:pt x="0" y="1190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B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438526"/>
            <a:chOff x="0" y="0"/>
            <a:chExt cx="9182100" cy="4584701"/>
          </a:xfrm>
        </p:grpSpPr>
        <p:sp>
          <p:nvSpPr>
            <p:cNvPr id="6" name="TextBox 6"/>
            <p:cNvSpPr txBox="1"/>
            <p:nvPr/>
          </p:nvSpPr>
          <p:spPr>
            <a:xfrm>
              <a:off x="0" y="3545841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545757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Exploring additional factors that lead to business collapse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1925"/>
              <a:ext cx="9182100" cy="2996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Other Reasons for Failure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1294130"/>
            <a:chOff x="0" y="0"/>
            <a:chExt cx="9182100" cy="17255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Lack of Adaptability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Companies struggle when they cannot pivot or change.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294130"/>
            <a:chOff x="0" y="0"/>
            <a:chExt cx="9182100" cy="17255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Poor Leadership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Ineffective decision-making can hinder overall business success.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Ignoring Customers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Failing to listen leads to missed market opportunities.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38100"/>
              <a:ext cx="91821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545757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Overexpansion Risks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545757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Rapid growth can strain resources and cause failures.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1145</Words>
  <Application>Microsoft Macintosh PowerPoint</Application>
  <PresentationFormat>Custom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Cooper BT Medium</vt:lpstr>
      <vt:lpstr>TT Interphases</vt:lpstr>
      <vt:lpstr>Arial</vt:lpstr>
      <vt:lpstr>Cooper BT Light</vt:lpstr>
      <vt:lpstr>Calibri</vt:lpstr>
      <vt:lpstr>TT Interphases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Week 2 — Learning From Failure</dc:title>
  <dc:description>Presentation - Week 2 — Learning From Failure</dc:description>
  <cp:lastModifiedBy>Liz Kheng-Chindavong</cp:lastModifiedBy>
  <cp:revision>2</cp:revision>
  <dcterms:created xsi:type="dcterms:W3CDTF">2006-08-16T00:00:00Z</dcterms:created>
  <dcterms:modified xsi:type="dcterms:W3CDTF">2026-01-08T17:42:53Z</dcterms:modified>
  <dc:identifier>DAG91k4WImg</dc:identifier>
</cp:coreProperties>
</file>