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Carlito" panose="020F0502020204030204" pitchFamily="34" charset="0"/>
      <p:regular r:id="rId10"/>
    </p:embeddedFont>
    <p:embeddedFont>
      <p:font typeface="Carlito Bold" panose="020F0502020204030204" pitchFamily="34" charset="0"/>
      <p:regular r:id="rId11"/>
      <p:bold r:id="rId12"/>
    </p:embeddedFont>
    <p:embeddedFont>
      <p:font typeface="Radley" pitchFamily="2" charset="77"/>
      <p:regular r:id="rId13"/>
    </p:embeddedFont>
    <p:embeddedFont>
      <p:font typeface="Radley Italics" pitchFamily="2" charset="77"/>
      <p:regular r:id="rId14"/>
      <p: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48" autoAdjust="0"/>
  </p:normalViewPr>
  <p:slideViewPr>
    <p:cSldViewPr>
      <p:cViewPr varScale="1">
        <p:scale>
          <a:sx n="75" d="100"/>
          <a:sy n="75" d="100"/>
        </p:scale>
        <p:origin x="208"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1/9/26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1/9/26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6D7D1"/>
        </a:solidFill>
        <a:effectLst/>
      </p:bgPr>
    </p:bg>
    <p:spTree>
      <p:nvGrpSpPr>
        <p:cNvPr id="1" name=""/>
        <p:cNvGrpSpPr/>
        <p:nvPr/>
      </p:nvGrpSpPr>
      <p:grpSpPr>
        <a:xfrm>
          <a:off x="0" y="0"/>
          <a:ext cx="0" cy="0"/>
          <a:chOff x="0" y="0"/>
          <a:chExt cx="0" cy="0"/>
        </a:xfrm>
      </p:grpSpPr>
      <p:grpSp>
        <p:nvGrpSpPr>
          <p:cNvPr id="2" name="Group 2"/>
          <p:cNvGrpSpPr/>
          <p:nvPr/>
        </p:nvGrpSpPr>
        <p:grpSpPr>
          <a:xfrm>
            <a:off x="4981575" y="3352800"/>
            <a:ext cx="8324850" cy="6934200"/>
            <a:chOff x="0" y="0"/>
            <a:chExt cx="1289737" cy="1074289"/>
          </a:xfrm>
        </p:grpSpPr>
        <p:sp>
          <p:nvSpPr>
            <p:cNvPr id="3" name="Freeform 3"/>
            <p:cNvSpPr/>
            <p:nvPr/>
          </p:nvSpPr>
          <p:spPr>
            <a:xfrm>
              <a:off x="0" y="0"/>
              <a:ext cx="1289737" cy="1074289"/>
            </a:xfrm>
            <a:custGeom>
              <a:avLst/>
              <a:gdLst/>
              <a:ahLst/>
              <a:cxnLst/>
              <a:rect l="l" t="t" r="r" b="b"/>
              <a:pathLst>
                <a:path w="1289737" h="1074289">
                  <a:moveTo>
                    <a:pt x="0" y="0"/>
                  </a:moveTo>
                  <a:lnTo>
                    <a:pt x="1289737" y="0"/>
                  </a:lnTo>
                  <a:lnTo>
                    <a:pt x="1289737" y="1074289"/>
                  </a:lnTo>
                  <a:lnTo>
                    <a:pt x="0" y="1074289"/>
                  </a:lnTo>
                  <a:close/>
                </a:path>
              </a:pathLst>
            </a:custGeom>
            <a:blipFill>
              <a:blip r:embed="rId2"/>
              <a:stretch>
                <a:fillRect l="-329" r="-329"/>
              </a:stretch>
            </a:blipFill>
          </p:spPr>
          <p:txBody>
            <a:bodyPr/>
            <a:lstStyle/>
            <a:p>
              <a:endParaRPr lang="en-US"/>
            </a:p>
          </p:txBody>
        </p:sp>
      </p:grpSp>
      <p:grpSp>
        <p:nvGrpSpPr>
          <p:cNvPr id="4" name="Group 4"/>
          <p:cNvGrpSpPr/>
          <p:nvPr/>
        </p:nvGrpSpPr>
        <p:grpSpPr>
          <a:xfrm>
            <a:off x="666750" y="666750"/>
            <a:ext cx="16954500" cy="2172955"/>
            <a:chOff x="0" y="0"/>
            <a:chExt cx="22606000" cy="2897274"/>
          </a:xfrm>
        </p:grpSpPr>
        <p:sp>
          <p:nvSpPr>
            <p:cNvPr id="5" name="AutoShape 5"/>
            <p:cNvSpPr/>
            <p:nvPr/>
          </p:nvSpPr>
          <p:spPr>
            <a:xfrm>
              <a:off x="0" y="2884574"/>
              <a:ext cx="22606000" cy="0"/>
            </a:xfrm>
            <a:prstGeom prst="line">
              <a:avLst/>
            </a:prstGeom>
            <a:ln w="25400" cap="flat">
              <a:solidFill>
                <a:srgbClr val="003333"/>
              </a:solidFill>
              <a:prstDash val="solid"/>
              <a:headEnd type="none" w="sm" len="sm"/>
              <a:tailEnd type="none" w="sm" len="sm"/>
            </a:ln>
          </p:spPr>
          <p:txBody>
            <a:bodyPr/>
            <a:lstStyle/>
            <a:p>
              <a:endParaRPr lang="en-US"/>
            </a:p>
          </p:txBody>
        </p:sp>
        <p:sp>
          <p:nvSpPr>
            <p:cNvPr id="6" name="TextBox 6"/>
            <p:cNvSpPr txBox="1"/>
            <p:nvPr/>
          </p:nvSpPr>
          <p:spPr>
            <a:xfrm>
              <a:off x="0" y="266700"/>
              <a:ext cx="22606000" cy="2630574"/>
            </a:xfrm>
            <a:prstGeom prst="rect">
              <a:avLst/>
            </a:prstGeom>
          </p:spPr>
          <p:txBody>
            <a:bodyPr lIns="0" tIns="0" rIns="0" bIns="0" rtlCol="0" anchor="t">
              <a:spAutoFit/>
            </a:bodyPr>
            <a:lstStyle/>
            <a:p>
              <a:pPr marL="0" lvl="0" indent="0" algn="ctr">
                <a:lnSpc>
                  <a:spcPts val="14299"/>
                </a:lnSpc>
              </a:pPr>
              <a:r>
                <a:rPr lang="en-US" sz="14299" u="none" spc="-285">
                  <a:solidFill>
                    <a:srgbClr val="003333"/>
                  </a:solidFill>
                  <a:latin typeface="Radley"/>
                  <a:ea typeface="Radley"/>
                  <a:cs typeface="Radley"/>
                  <a:sym typeface="Radley"/>
                </a:rPr>
                <a:t>Intrapreneurship</a:t>
              </a:r>
            </a:p>
          </p:txBody>
        </p:sp>
      </p:grpSp>
      <p:sp>
        <p:nvSpPr>
          <p:cNvPr id="7" name="TextBox 7"/>
          <p:cNvSpPr txBox="1"/>
          <p:nvPr/>
        </p:nvSpPr>
        <p:spPr>
          <a:xfrm>
            <a:off x="13611225" y="9275446"/>
            <a:ext cx="4010025" cy="301365"/>
          </a:xfrm>
          <a:prstGeom prst="rect">
            <a:avLst/>
          </a:prstGeom>
        </p:spPr>
        <p:txBody>
          <a:bodyPr lIns="0" tIns="0" rIns="0" bIns="0" rtlCol="0" anchor="t">
            <a:spAutoFit/>
          </a:bodyPr>
          <a:lstStyle/>
          <a:p>
            <a:pPr marL="0" lvl="0" indent="0" algn="r">
              <a:lnSpc>
                <a:spcPts val="2520"/>
              </a:lnSpc>
              <a:spcBef>
                <a:spcPct val="0"/>
              </a:spcBef>
            </a:pPr>
            <a:r>
              <a:rPr lang="en-US" sz="1800" spc="239" dirty="0">
                <a:solidFill>
                  <a:srgbClr val="002627"/>
                </a:solidFill>
                <a:latin typeface="Carlito"/>
                <a:ea typeface="Carlito"/>
                <a:cs typeface="Carlito"/>
                <a:sym typeface="Carlito"/>
              </a:rPr>
              <a:t>MGMT 420</a:t>
            </a:r>
          </a:p>
        </p:txBody>
      </p:sp>
      <p:sp>
        <p:nvSpPr>
          <p:cNvPr id="8" name="TextBox 8"/>
          <p:cNvSpPr txBox="1"/>
          <p:nvPr/>
        </p:nvSpPr>
        <p:spPr>
          <a:xfrm>
            <a:off x="666750" y="9323705"/>
            <a:ext cx="4010025" cy="305276"/>
          </a:xfrm>
          <a:prstGeom prst="rect">
            <a:avLst/>
          </a:prstGeom>
        </p:spPr>
        <p:txBody>
          <a:bodyPr lIns="0" tIns="0" rIns="0" bIns="0" rtlCol="0" anchor="t">
            <a:spAutoFit/>
          </a:bodyPr>
          <a:lstStyle/>
          <a:p>
            <a:pPr marL="0" lvl="0" indent="0" algn="l">
              <a:lnSpc>
                <a:spcPts val="2299"/>
              </a:lnSpc>
            </a:pPr>
            <a:r>
              <a:rPr lang="en-US" sz="2299" dirty="0">
                <a:solidFill>
                  <a:srgbClr val="004D4D"/>
                </a:solidFill>
                <a:latin typeface="Radley Italics"/>
                <a:ea typeface="Radley Italics"/>
                <a:cs typeface="Radley Italics"/>
                <a:sym typeface="Radley Italics"/>
              </a:rPr>
              <a:t>Dr. Kheng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6D7D1"/>
        </a:solidFill>
        <a:effectLst/>
      </p:bgPr>
    </p:bg>
    <p:spTree>
      <p:nvGrpSpPr>
        <p:cNvPr id="1" name=""/>
        <p:cNvGrpSpPr/>
        <p:nvPr/>
      </p:nvGrpSpPr>
      <p:grpSpPr>
        <a:xfrm>
          <a:off x="0" y="0"/>
          <a:ext cx="0" cy="0"/>
          <a:chOff x="0" y="0"/>
          <a:chExt cx="0" cy="0"/>
        </a:xfrm>
      </p:grpSpPr>
      <p:grpSp>
        <p:nvGrpSpPr>
          <p:cNvPr id="2" name="Group 2"/>
          <p:cNvGrpSpPr/>
          <p:nvPr/>
        </p:nvGrpSpPr>
        <p:grpSpPr>
          <a:xfrm>
            <a:off x="666750" y="5143500"/>
            <a:ext cx="6057900" cy="3838194"/>
            <a:chOff x="0" y="0"/>
            <a:chExt cx="8077200" cy="5117592"/>
          </a:xfrm>
        </p:grpSpPr>
        <p:sp>
          <p:nvSpPr>
            <p:cNvPr id="3" name="TextBox 3"/>
            <p:cNvSpPr txBox="1"/>
            <p:nvPr/>
          </p:nvSpPr>
          <p:spPr>
            <a:xfrm>
              <a:off x="0" y="-66675"/>
              <a:ext cx="8077200" cy="625475"/>
            </a:xfrm>
            <a:prstGeom prst="rect">
              <a:avLst/>
            </a:prstGeom>
          </p:spPr>
          <p:txBody>
            <a:bodyPr lIns="0" tIns="0" rIns="0" bIns="0" rtlCol="0" anchor="t">
              <a:spAutoFit/>
            </a:bodyPr>
            <a:lstStyle/>
            <a:p>
              <a:pPr marL="0" lvl="0" indent="0" algn="l">
                <a:lnSpc>
                  <a:spcPts val="3318"/>
                </a:lnSpc>
                <a:spcBef>
                  <a:spcPct val="0"/>
                </a:spcBef>
              </a:pPr>
              <a:r>
                <a:rPr lang="en-US" sz="2765" b="1" u="none" strike="noStrike">
                  <a:solidFill>
                    <a:srgbClr val="004D4D"/>
                  </a:solidFill>
                  <a:latin typeface="Carlito Bold"/>
                  <a:ea typeface="Carlito Bold"/>
                  <a:cs typeface="Carlito Bold"/>
                  <a:sym typeface="Carlito Bold"/>
                </a:rPr>
                <a:t>Entrepreneurial Mindset</a:t>
              </a:r>
            </a:p>
          </p:txBody>
        </p:sp>
        <p:sp>
          <p:nvSpPr>
            <p:cNvPr id="4" name="TextBox 4"/>
            <p:cNvSpPr txBox="1"/>
            <p:nvPr/>
          </p:nvSpPr>
          <p:spPr>
            <a:xfrm>
              <a:off x="0" y="1127125"/>
              <a:ext cx="8077200" cy="3990467"/>
            </a:xfrm>
            <a:prstGeom prst="rect">
              <a:avLst/>
            </a:prstGeom>
          </p:spPr>
          <p:txBody>
            <a:bodyPr lIns="0" tIns="0" rIns="0" bIns="0" rtlCol="0" anchor="t">
              <a:spAutoFit/>
            </a:bodyPr>
            <a:lstStyle/>
            <a:p>
              <a:pPr marL="0" lvl="0" indent="0" algn="l">
                <a:lnSpc>
                  <a:spcPts val="2964"/>
                </a:lnSpc>
                <a:spcBef>
                  <a:spcPct val="0"/>
                </a:spcBef>
              </a:pPr>
              <a:r>
                <a:rPr lang="en-US" sz="2280" u="none" strike="noStrike">
                  <a:solidFill>
                    <a:srgbClr val="002627"/>
                  </a:solidFill>
                  <a:latin typeface="Carlito"/>
                  <a:ea typeface="Carlito"/>
                  <a:cs typeface="Carlito"/>
                  <a:sym typeface="Carlito"/>
                </a:rPr>
                <a:t>Intrapreneurs embrace an </a:t>
              </a:r>
              <a:r>
                <a:rPr lang="en-US" sz="2280" b="1" u="none" strike="noStrike">
                  <a:solidFill>
                    <a:srgbClr val="002627"/>
                  </a:solidFill>
                  <a:latin typeface="Carlito Bold"/>
                  <a:ea typeface="Carlito Bold"/>
                  <a:cs typeface="Carlito Bold"/>
                  <a:sym typeface="Carlito Bold"/>
                </a:rPr>
                <a:t>entrepreneurial mindset</a:t>
              </a:r>
              <a:r>
                <a:rPr lang="en-US" sz="2280" u="none" strike="noStrike">
                  <a:solidFill>
                    <a:srgbClr val="002627"/>
                  </a:solidFill>
                  <a:latin typeface="Carlito"/>
                  <a:ea typeface="Carlito"/>
                  <a:cs typeface="Carlito"/>
                  <a:sym typeface="Carlito"/>
                </a:rPr>
                <a:t> within their organizations, identifying gaps and opportunities. They leverage existing resources to drive innovation and create new solutions. This approach fosters a culture of creativity and experimentation, empowering employees to think outside conventional boundaries while remaining aligned with the company's goals and objectives.</a:t>
              </a:r>
            </a:p>
          </p:txBody>
        </p:sp>
      </p:grpSp>
      <p:grpSp>
        <p:nvGrpSpPr>
          <p:cNvPr id="5" name="Group 5"/>
          <p:cNvGrpSpPr/>
          <p:nvPr/>
        </p:nvGrpSpPr>
        <p:grpSpPr>
          <a:xfrm>
            <a:off x="7858125" y="5143500"/>
            <a:ext cx="6057900" cy="3838194"/>
            <a:chOff x="0" y="0"/>
            <a:chExt cx="8077200" cy="5117592"/>
          </a:xfrm>
        </p:grpSpPr>
        <p:sp>
          <p:nvSpPr>
            <p:cNvPr id="6" name="TextBox 6"/>
            <p:cNvSpPr txBox="1"/>
            <p:nvPr/>
          </p:nvSpPr>
          <p:spPr>
            <a:xfrm>
              <a:off x="0" y="-66675"/>
              <a:ext cx="8077200" cy="625475"/>
            </a:xfrm>
            <a:prstGeom prst="rect">
              <a:avLst/>
            </a:prstGeom>
          </p:spPr>
          <p:txBody>
            <a:bodyPr lIns="0" tIns="0" rIns="0" bIns="0" rtlCol="0" anchor="t">
              <a:spAutoFit/>
            </a:bodyPr>
            <a:lstStyle/>
            <a:p>
              <a:pPr marL="0" lvl="0" indent="0" algn="l">
                <a:lnSpc>
                  <a:spcPts val="3318"/>
                </a:lnSpc>
                <a:spcBef>
                  <a:spcPct val="0"/>
                </a:spcBef>
              </a:pPr>
              <a:r>
                <a:rPr lang="en-US" sz="2765" b="1" u="none" strike="noStrike">
                  <a:solidFill>
                    <a:srgbClr val="004D4D"/>
                  </a:solidFill>
                  <a:latin typeface="Carlito Bold"/>
                  <a:ea typeface="Carlito Bold"/>
                  <a:cs typeface="Carlito Bold"/>
                  <a:sym typeface="Carlito Bold"/>
                </a:rPr>
                <a:t>Innovative Solutions</a:t>
              </a:r>
            </a:p>
          </p:txBody>
        </p:sp>
        <p:sp>
          <p:nvSpPr>
            <p:cNvPr id="7" name="TextBox 7"/>
            <p:cNvSpPr txBox="1"/>
            <p:nvPr/>
          </p:nvSpPr>
          <p:spPr>
            <a:xfrm>
              <a:off x="0" y="1127125"/>
              <a:ext cx="8077200" cy="3990467"/>
            </a:xfrm>
            <a:prstGeom prst="rect">
              <a:avLst/>
            </a:prstGeom>
          </p:spPr>
          <p:txBody>
            <a:bodyPr lIns="0" tIns="0" rIns="0" bIns="0" rtlCol="0" anchor="t">
              <a:spAutoFit/>
            </a:bodyPr>
            <a:lstStyle/>
            <a:p>
              <a:pPr marL="0" lvl="0" indent="0" algn="l">
                <a:lnSpc>
                  <a:spcPts val="2964"/>
                </a:lnSpc>
                <a:spcBef>
                  <a:spcPct val="0"/>
                </a:spcBef>
              </a:pPr>
              <a:r>
                <a:rPr lang="en-US" sz="2280" u="none" strike="noStrike">
                  <a:solidFill>
                    <a:srgbClr val="002627"/>
                  </a:solidFill>
                  <a:latin typeface="Carlito"/>
                  <a:ea typeface="Carlito"/>
                  <a:cs typeface="Carlito"/>
                  <a:sym typeface="Carlito"/>
                </a:rPr>
                <a:t>Intrapreneurs focus on developing </a:t>
              </a:r>
              <a:r>
                <a:rPr lang="en-US" sz="2280" b="1" u="none" strike="noStrike">
                  <a:solidFill>
                    <a:srgbClr val="002627"/>
                  </a:solidFill>
                  <a:latin typeface="Carlito Bold"/>
                  <a:ea typeface="Carlito Bold"/>
                  <a:cs typeface="Carlito Bold"/>
                  <a:sym typeface="Carlito Bold"/>
                </a:rPr>
                <a:t>innovative solutions</a:t>
              </a:r>
              <a:r>
                <a:rPr lang="en-US" sz="2280" u="none" strike="noStrike">
                  <a:solidFill>
                    <a:srgbClr val="002627"/>
                  </a:solidFill>
                  <a:latin typeface="Carlito"/>
                  <a:ea typeface="Carlito"/>
                  <a:cs typeface="Carlito"/>
                  <a:sym typeface="Carlito"/>
                </a:rPr>
                <a:t> that address both internal challenges and market demands. By harnessing their company's infrastructure and brand, they can implement new ideas that contribute to overall growth. This process not only enhances product offerings but also strengthens the organization’s adaptability in a competitive landscape.</a:t>
              </a:r>
            </a:p>
          </p:txBody>
        </p:sp>
      </p:grpSp>
      <p:grpSp>
        <p:nvGrpSpPr>
          <p:cNvPr id="8" name="Group 8"/>
          <p:cNvGrpSpPr/>
          <p:nvPr/>
        </p:nvGrpSpPr>
        <p:grpSpPr>
          <a:xfrm>
            <a:off x="666750" y="661581"/>
            <a:ext cx="12944475" cy="1770761"/>
            <a:chOff x="0" y="0"/>
            <a:chExt cx="17259300" cy="2361015"/>
          </a:xfrm>
        </p:grpSpPr>
        <p:sp>
          <p:nvSpPr>
            <p:cNvPr id="9" name="TextBox 9"/>
            <p:cNvSpPr txBox="1"/>
            <p:nvPr/>
          </p:nvSpPr>
          <p:spPr>
            <a:xfrm>
              <a:off x="0" y="142875"/>
              <a:ext cx="17259300" cy="1275292"/>
            </a:xfrm>
            <a:prstGeom prst="rect">
              <a:avLst/>
            </a:prstGeom>
          </p:spPr>
          <p:txBody>
            <a:bodyPr lIns="0" tIns="0" rIns="0" bIns="0" rtlCol="0" anchor="t">
              <a:spAutoFit/>
            </a:bodyPr>
            <a:lstStyle/>
            <a:p>
              <a:pPr marL="0" lvl="0" indent="0" algn="l">
                <a:lnSpc>
                  <a:spcPts val="6999"/>
                </a:lnSpc>
              </a:pPr>
              <a:r>
                <a:rPr lang="en-US" sz="6999">
                  <a:solidFill>
                    <a:srgbClr val="003333"/>
                  </a:solidFill>
                  <a:latin typeface="Radley"/>
                  <a:ea typeface="Radley"/>
                  <a:cs typeface="Radley"/>
                  <a:sym typeface="Radley"/>
                </a:rPr>
                <a:t>What is Intrapreneurship?</a:t>
              </a:r>
            </a:p>
          </p:txBody>
        </p:sp>
        <p:sp>
          <p:nvSpPr>
            <p:cNvPr id="10" name="TextBox 10"/>
            <p:cNvSpPr txBox="1"/>
            <p:nvPr/>
          </p:nvSpPr>
          <p:spPr>
            <a:xfrm>
              <a:off x="0" y="1771650"/>
              <a:ext cx="17259300" cy="589365"/>
            </a:xfrm>
            <a:prstGeom prst="rect">
              <a:avLst/>
            </a:prstGeom>
          </p:spPr>
          <p:txBody>
            <a:bodyPr lIns="0" tIns="0" rIns="0" bIns="0" rtlCol="0" anchor="t">
              <a:spAutoFit/>
            </a:bodyPr>
            <a:lstStyle/>
            <a:p>
              <a:pPr marL="0" lvl="0" indent="0" algn="l">
                <a:lnSpc>
                  <a:spcPts val="3723"/>
                </a:lnSpc>
                <a:spcBef>
                  <a:spcPct val="0"/>
                </a:spcBef>
              </a:pPr>
              <a:r>
                <a:rPr lang="en-US" sz="2659" u="none" strike="noStrike">
                  <a:solidFill>
                    <a:srgbClr val="002627"/>
                  </a:solidFill>
                  <a:latin typeface="Radley"/>
                  <a:ea typeface="Radley"/>
                  <a:cs typeface="Radley"/>
                  <a:sym typeface="Radley"/>
                </a:rPr>
                <a:t>Understanding innovation within established companies</a:t>
              </a:r>
            </a:p>
          </p:txBody>
        </p:sp>
      </p:grpSp>
      <p:grpSp>
        <p:nvGrpSpPr>
          <p:cNvPr id="11" name="Group 11"/>
          <p:cNvGrpSpPr/>
          <p:nvPr/>
        </p:nvGrpSpPr>
        <p:grpSpPr>
          <a:xfrm>
            <a:off x="17202135" y="459202"/>
            <a:ext cx="2171730" cy="2205796"/>
            <a:chOff x="0" y="0"/>
            <a:chExt cx="812800" cy="825500"/>
          </a:xfrm>
        </p:grpSpPr>
        <p:sp>
          <p:nvSpPr>
            <p:cNvPr id="12" name="Freeform 12"/>
            <p:cNvSpPr/>
            <p:nvPr/>
          </p:nvSpPr>
          <p:spPr>
            <a:xfrm>
              <a:off x="1270" y="0"/>
              <a:ext cx="810260" cy="822960"/>
            </a:xfrm>
            <a:custGeom>
              <a:avLst/>
              <a:gdLst/>
              <a:ahLst/>
              <a:cxnLst/>
              <a:rect l="l" t="t" r="r" b="b"/>
              <a:pathLst>
                <a:path w="810260" h="8229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003333"/>
            </a:solidFill>
          </p:spPr>
          <p:txBody>
            <a:bodyPr/>
            <a:lstStyle/>
            <a:p>
              <a:endParaRPr lang="en-US"/>
            </a:p>
          </p:txBody>
        </p:sp>
        <p:sp>
          <p:nvSpPr>
            <p:cNvPr id="13" name="TextBox 13"/>
            <p:cNvSpPr txBox="1"/>
            <p:nvPr/>
          </p:nvSpPr>
          <p:spPr>
            <a:xfrm>
              <a:off x="141746" y="112576"/>
              <a:ext cx="529308" cy="559367"/>
            </a:xfrm>
            <a:prstGeom prst="rect">
              <a:avLst/>
            </a:prstGeom>
          </p:spPr>
          <p:txBody>
            <a:bodyPr lIns="50800" tIns="50800" rIns="50800" bIns="50800" rtlCol="0" anchor="ctr"/>
            <a:lstStyle/>
            <a:p>
              <a:pPr marL="0" lvl="0" indent="0" algn="ctr">
                <a:lnSpc>
                  <a:spcPts val="3359"/>
                </a:lnSpc>
                <a:spcBef>
                  <a:spcPct val="0"/>
                </a:spcBef>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D7D1"/>
        </a:solidFill>
        <a:effectLst/>
      </p:bgPr>
    </p:bg>
    <p:spTree>
      <p:nvGrpSpPr>
        <p:cNvPr id="1" name=""/>
        <p:cNvGrpSpPr/>
        <p:nvPr/>
      </p:nvGrpSpPr>
      <p:grpSpPr>
        <a:xfrm>
          <a:off x="0" y="0"/>
          <a:ext cx="0" cy="0"/>
          <a:chOff x="0" y="0"/>
          <a:chExt cx="0" cy="0"/>
        </a:xfrm>
      </p:grpSpPr>
      <p:grpSp>
        <p:nvGrpSpPr>
          <p:cNvPr id="2" name="Group 2"/>
          <p:cNvGrpSpPr/>
          <p:nvPr/>
        </p:nvGrpSpPr>
        <p:grpSpPr>
          <a:xfrm>
            <a:off x="666750" y="5143500"/>
            <a:ext cx="6057900" cy="3466528"/>
            <a:chOff x="0" y="0"/>
            <a:chExt cx="8077200" cy="4622038"/>
          </a:xfrm>
        </p:grpSpPr>
        <p:sp>
          <p:nvSpPr>
            <p:cNvPr id="3" name="TextBox 3"/>
            <p:cNvSpPr txBox="1"/>
            <p:nvPr/>
          </p:nvSpPr>
          <p:spPr>
            <a:xfrm>
              <a:off x="0" y="-66675"/>
              <a:ext cx="8077200" cy="625475"/>
            </a:xfrm>
            <a:prstGeom prst="rect">
              <a:avLst/>
            </a:prstGeom>
          </p:spPr>
          <p:txBody>
            <a:bodyPr lIns="0" tIns="0" rIns="0" bIns="0" rtlCol="0" anchor="t">
              <a:spAutoFit/>
            </a:bodyPr>
            <a:lstStyle/>
            <a:p>
              <a:pPr marL="0" lvl="0" indent="0" algn="l">
                <a:lnSpc>
                  <a:spcPts val="3318"/>
                </a:lnSpc>
                <a:spcBef>
                  <a:spcPct val="0"/>
                </a:spcBef>
              </a:pPr>
              <a:r>
                <a:rPr lang="en-US" sz="2765" b="1" u="none" strike="noStrike">
                  <a:solidFill>
                    <a:srgbClr val="004D4D"/>
                  </a:solidFill>
                  <a:latin typeface="Carlito Bold"/>
                  <a:ea typeface="Carlito Bold"/>
                  <a:cs typeface="Carlito Bold"/>
                  <a:sym typeface="Carlito Bold"/>
                </a:rPr>
                <a:t>Entrepreneur Ownership</a:t>
              </a:r>
            </a:p>
          </p:txBody>
        </p:sp>
        <p:sp>
          <p:nvSpPr>
            <p:cNvPr id="4" name="TextBox 4"/>
            <p:cNvSpPr txBox="1"/>
            <p:nvPr/>
          </p:nvSpPr>
          <p:spPr>
            <a:xfrm>
              <a:off x="0" y="1127125"/>
              <a:ext cx="8077200" cy="3494913"/>
            </a:xfrm>
            <a:prstGeom prst="rect">
              <a:avLst/>
            </a:prstGeom>
          </p:spPr>
          <p:txBody>
            <a:bodyPr lIns="0" tIns="0" rIns="0" bIns="0" rtlCol="0" anchor="t">
              <a:spAutoFit/>
            </a:bodyPr>
            <a:lstStyle/>
            <a:p>
              <a:pPr marL="0" lvl="0" indent="0" algn="l">
                <a:lnSpc>
                  <a:spcPts val="2983"/>
                </a:lnSpc>
                <a:spcBef>
                  <a:spcPct val="0"/>
                </a:spcBef>
              </a:pPr>
              <a:r>
                <a:rPr lang="en-US" sz="2295" u="none" strike="noStrike">
                  <a:solidFill>
                    <a:srgbClr val="002627"/>
                  </a:solidFill>
                  <a:latin typeface="Carlito"/>
                  <a:ea typeface="Carlito"/>
                  <a:cs typeface="Carlito"/>
                  <a:sym typeface="Carlito"/>
                </a:rPr>
                <a:t>An entrepreneur is an individual who </a:t>
              </a:r>
              <a:r>
                <a:rPr lang="en-US" sz="2295" b="1" u="none" strike="noStrike">
                  <a:solidFill>
                    <a:srgbClr val="002627"/>
                  </a:solidFill>
                  <a:latin typeface="Carlito Bold"/>
                  <a:ea typeface="Carlito Bold"/>
                  <a:cs typeface="Carlito Bold"/>
                  <a:sym typeface="Carlito Bold"/>
                </a:rPr>
                <a:t>fully owns</a:t>
              </a:r>
              <a:r>
                <a:rPr lang="en-US" sz="2295" u="none" strike="noStrike">
                  <a:solidFill>
                    <a:srgbClr val="002627"/>
                  </a:solidFill>
                  <a:latin typeface="Carlito"/>
                  <a:ea typeface="Carlito"/>
                  <a:cs typeface="Carlito"/>
                  <a:sym typeface="Carlito"/>
                </a:rPr>
                <a:t> their business venture. They take on all financial risks, build resources from the ground up, and have the freedom to make decisions without constraints. This ownership drives their motivation and accountability, impacting the overall direction and success of their enterprise.</a:t>
              </a:r>
            </a:p>
          </p:txBody>
        </p:sp>
      </p:grpSp>
      <p:grpSp>
        <p:nvGrpSpPr>
          <p:cNvPr id="5" name="Group 5"/>
          <p:cNvGrpSpPr/>
          <p:nvPr/>
        </p:nvGrpSpPr>
        <p:grpSpPr>
          <a:xfrm>
            <a:off x="7858125" y="5143500"/>
            <a:ext cx="6057900" cy="3838003"/>
            <a:chOff x="0" y="0"/>
            <a:chExt cx="8077200" cy="5117338"/>
          </a:xfrm>
        </p:grpSpPr>
        <p:sp>
          <p:nvSpPr>
            <p:cNvPr id="6" name="TextBox 6"/>
            <p:cNvSpPr txBox="1"/>
            <p:nvPr/>
          </p:nvSpPr>
          <p:spPr>
            <a:xfrm>
              <a:off x="0" y="-66675"/>
              <a:ext cx="8077200" cy="625475"/>
            </a:xfrm>
            <a:prstGeom prst="rect">
              <a:avLst/>
            </a:prstGeom>
          </p:spPr>
          <p:txBody>
            <a:bodyPr lIns="0" tIns="0" rIns="0" bIns="0" rtlCol="0" anchor="t">
              <a:spAutoFit/>
            </a:bodyPr>
            <a:lstStyle/>
            <a:p>
              <a:pPr marL="0" lvl="0" indent="0" algn="l">
                <a:lnSpc>
                  <a:spcPts val="3318"/>
                </a:lnSpc>
                <a:spcBef>
                  <a:spcPct val="0"/>
                </a:spcBef>
              </a:pPr>
              <a:r>
                <a:rPr lang="en-US" sz="2765" b="1" u="none" strike="noStrike">
                  <a:solidFill>
                    <a:srgbClr val="004D4D"/>
                  </a:solidFill>
                  <a:latin typeface="Carlito Bold"/>
                  <a:ea typeface="Carlito Bold"/>
                  <a:cs typeface="Carlito Bold"/>
                  <a:sym typeface="Carlito Bold"/>
                </a:rPr>
                <a:t>Intrapreneur Resourcefulness</a:t>
              </a:r>
            </a:p>
          </p:txBody>
        </p:sp>
        <p:sp>
          <p:nvSpPr>
            <p:cNvPr id="7" name="TextBox 7"/>
            <p:cNvSpPr txBox="1"/>
            <p:nvPr/>
          </p:nvSpPr>
          <p:spPr>
            <a:xfrm>
              <a:off x="0" y="1127125"/>
              <a:ext cx="8077200" cy="3990213"/>
            </a:xfrm>
            <a:prstGeom prst="rect">
              <a:avLst/>
            </a:prstGeom>
          </p:spPr>
          <p:txBody>
            <a:bodyPr lIns="0" tIns="0" rIns="0" bIns="0" rtlCol="0" anchor="t">
              <a:spAutoFit/>
            </a:bodyPr>
            <a:lstStyle/>
            <a:p>
              <a:pPr marL="0" lvl="0" indent="0" algn="l">
                <a:lnSpc>
                  <a:spcPts val="2983"/>
                </a:lnSpc>
                <a:spcBef>
                  <a:spcPct val="0"/>
                </a:spcBef>
              </a:pPr>
              <a:r>
                <a:rPr lang="en-US" sz="2295" u="none" strike="noStrike">
                  <a:solidFill>
                    <a:srgbClr val="002627"/>
                  </a:solidFill>
                  <a:latin typeface="Carlito"/>
                  <a:ea typeface="Carlito"/>
                  <a:cs typeface="Carlito"/>
                  <a:sym typeface="Carlito"/>
                </a:rPr>
                <a:t>In contrast, an intrapreneur operates </a:t>
              </a:r>
              <a:r>
                <a:rPr lang="en-US" sz="2295" b="1" u="none" strike="noStrike">
                  <a:solidFill>
                    <a:srgbClr val="002627"/>
                  </a:solidFill>
                  <a:latin typeface="Carlito Bold"/>
                  <a:ea typeface="Carlito Bold"/>
                  <a:cs typeface="Carlito Bold"/>
                  <a:sym typeface="Carlito Bold"/>
                </a:rPr>
                <a:t>within an established organization</a:t>
              </a:r>
              <a:r>
                <a:rPr lang="en-US" sz="2295" u="none" strike="noStrike">
                  <a:solidFill>
                    <a:srgbClr val="002627"/>
                  </a:solidFill>
                  <a:latin typeface="Carlito"/>
                  <a:ea typeface="Carlito"/>
                  <a:cs typeface="Carlito"/>
                  <a:sym typeface="Carlito"/>
                </a:rPr>
                <a:t>, utilizing its existing resources and infrastructure to innovate. They leverage the company's brand, data, and support systems, while sharing the risk associated with new ideas. This role allows them to drive innovation and creativity without the burden of ownership, fostering a culture of internal entrepreneurship.</a:t>
              </a:r>
            </a:p>
          </p:txBody>
        </p:sp>
      </p:grpSp>
      <p:grpSp>
        <p:nvGrpSpPr>
          <p:cNvPr id="8" name="Group 8"/>
          <p:cNvGrpSpPr/>
          <p:nvPr/>
        </p:nvGrpSpPr>
        <p:grpSpPr>
          <a:xfrm>
            <a:off x="666750" y="661581"/>
            <a:ext cx="12944475" cy="1770317"/>
            <a:chOff x="0" y="0"/>
            <a:chExt cx="17259300" cy="2360422"/>
          </a:xfrm>
        </p:grpSpPr>
        <p:sp>
          <p:nvSpPr>
            <p:cNvPr id="9" name="TextBox 9"/>
            <p:cNvSpPr txBox="1"/>
            <p:nvPr/>
          </p:nvSpPr>
          <p:spPr>
            <a:xfrm>
              <a:off x="0" y="142875"/>
              <a:ext cx="17259300" cy="1275292"/>
            </a:xfrm>
            <a:prstGeom prst="rect">
              <a:avLst/>
            </a:prstGeom>
          </p:spPr>
          <p:txBody>
            <a:bodyPr lIns="0" tIns="0" rIns="0" bIns="0" rtlCol="0" anchor="t">
              <a:spAutoFit/>
            </a:bodyPr>
            <a:lstStyle/>
            <a:p>
              <a:pPr marL="0" lvl="0" indent="0" algn="l">
                <a:lnSpc>
                  <a:spcPts val="6999"/>
                </a:lnSpc>
              </a:pPr>
              <a:r>
                <a:rPr lang="en-US" sz="6999">
                  <a:solidFill>
                    <a:srgbClr val="003333"/>
                  </a:solidFill>
                  <a:latin typeface="Radley"/>
                  <a:ea typeface="Radley"/>
                  <a:cs typeface="Radley"/>
                  <a:sym typeface="Radley"/>
                </a:rPr>
                <a:t>Intrapreneur vs. Entrepreneur</a:t>
              </a:r>
            </a:p>
          </p:txBody>
        </p:sp>
        <p:sp>
          <p:nvSpPr>
            <p:cNvPr id="10" name="TextBox 10"/>
            <p:cNvSpPr txBox="1"/>
            <p:nvPr/>
          </p:nvSpPr>
          <p:spPr>
            <a:xfrm>
              <a:off x="0" y="1781175"/>
              <a:ext cx="17259300" cy="579247"/>
            </a:xfrm>
            <a:prstGeom prst="rect">
              <a:avLst/>
            </a:prstGeom>
          </p:spPr>
          <p:txBody>
            <a:bodyPr lIns="0" tIns="0" rIns="0" bIns="0" rtlCol="0" anchor="t">
              <a:spAutoFit/>
            </a:bodyPr>
            <a:lstStyle/>
            <a:p>
              <a:pPr marL="0" lvl="0" indent="0" algn="l">
                <a:lnSpc>
                  <a:spcPts val="3748"/>
                </a:lnSpc>
                <a:spcBef>
                  <a:spcPct val="0"/>
                </a:spcBef>
              </a:pPr>
              <a:r>
                <a:rPr lang="en-US" sz="2677" u="none" strike="noStrike">
                  <a:solidFill>
                    <a:srgbClr val="002627"/>
                  </a:solidFill>
                  <a:latin typeface="Radley"/>
                  <a:ea typeface="Radley"/>
                  <a:cs typeface="Radley"/>
                  <a:sym typeface="Radley"/>
                </a:rPr>
                <a:t>Understanding the differences between roles</a:t>
              </a:r>
            </a:p>
          </p:txBody>
        </p:sp>
      </p:grpSp>
      <p:grpSp>
        <p:nvGrpSpPr>
          <p:cNvPr id="11" name="Group 11"/>
          <p:cNvGrpSpPr/>
          <p:nvPr/>
        </p:nvGrpSpPr>
        <p:grpSpPr>
          <a:xfrm>
            <a:off x="17202135" y="459202"/>
            <a:ext cx="2171730" cy="2205796"/>
            <a:chOff x="0" y="0"/>
            <a:chExt cx="812800" cy="825500"/>
          </a:xfrm>
        </p:grpSpPr>
        <p:sp>
          <p:nvSpPr>
            <p:cNvPr id="12" name="Freeform 12"/>
            <p:cNvSpPr/>
            <p:nvPr/>
          </p:nvSpPr>
          <p:spPr>
            <a:xfrm>
              <a:off x="1270" y="0"/>
              <a:ext cx="810260" cy="822960"/>
            </a:xfrm>
            <a:custGeom>
              <a:avLst/>
              <a:gdLst/>
              <a:ahLst/>
              <a:cxnLst/>
              <a:rect l="l" t="t" r="r" b="b"/>
              <a:pathLst>
                <a:path w="810260" h="8229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003333"/>
            </a:solidFill>
          </p:spPr>
          <p:txBody>
            <a:bodyPr/>
            <a:lstStyle/>
            <a:p>
              <a:endParaRPr lang="en-US"/>
            </a:p>
          </p:txBody>
        </p:sp>
        <p:sp>
          <p:nvSpPr>
            <p:cNvPr id="13" name="TextBox 13"/>
            <p:cNvSpPr txBox="1"/>
            <p:nvPr/>
          </p:nvSpPr>
          <p:spPr>
            <a:xfrm>
              <a:off x="141746" y="112576"/>
              <a:ext cx="529308" cy="559367"/>
            </a:xfrm>
            <a:prstGeom prst="rect">
              <a:avLst/>
            </a:prstGeom>
          </p:spPr>
          <p:txBody>
            <a:bodyPr lIns="50800" tIns="50800" rIns="50800" bIns="50800" rtlCol="0" anchor="ctr"/>
            <a:lstStyle/>
            <a:p>
              <a:pPr marL="0" lvl="0" indent="0" algn="ctr">
                <a:lnSpc>
                  <a:spcPts val="3359"/>
                </a:lnSpc>
                <a:spcBef>
                  <a:spcPct val="0"/>
                </a:spcBef>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6D7D1"/>
        </a:solidFill>
        <a:effectLst/>
      </p:bgPr>
    </p:bg>
    <p:spTree>
      <p:nvGrpSpPr>
        <p:cNvPr id="1" name=""/>
        <p:cNvGrpSpPr/>
        <p:nvPr/>
      </p:nvGrpSpPr>
      <p:grpSpPr>
        <a:xfrm>
          <a:off x="0" y="0"/>
          <a:ext cx="0" cy="0"/>
          <a:chOff x="0" y="0"/>
          <a:chExt cx="0" cy="0"/>
        </a:xfrm>
      </p:grpSpPr>
      <p:sp>
        <p:nvSpPr>
          <p:cNvPr id="2" name="TextBox 2"/>
          <p:cNvSpPr txBox="1"/>
          <p:nvPr/>
        </p:nvSpPr>
        <p:spPr>
          <a:xfrm>
            <a:off x="666750" y="723900"/>
            <a:ext cx="16954500" cy="1004572"/>
          </a:xfrm>
          <a:prstGeom prst="rect">
            <a:avLst/>
          </a:prstGeom>
        </p:spPr>
        <p:txBody>
          <a:bodyPr lIns="0" tIns="0" rIns="0" bIns="0" rtlCol="0" anchor="t">
            <a:spAutoFit/>
          </a:bodyPr>
          <a:lstStyle/>
          <a:p>
            <a:pPr marL="0" lvl="0" indent="0" algn="ctr">
              <a:lnSpc>
                <a:spcPts val="7840"/>
              </a:lnSpc>
              <a:spcBef>
                <a:spcPct val="0"/>
              </a:spcBef>
            </a:pPr>
            <a:r>
              <a:rPr lang="en-US" sz="7000">
                <a:solidFill>
                  <a:srgbClr val="003333"/>
                </a:solidFill>
                <a:latin typeface="Radley"/>
                <a:ea typeface="Radley"/>
                <a:cs typeface="Radley"/>
                <a:sym typeface="Radley"/>
              </a:rPr>
              <a:t>Key Features of Intrapreneurship</a:t>
            </a:r>
          </a:p>
        </p:txBody>
      </p:sp>
      <p:grpSp>
        <p:nvGrpSpPr>
          <p:cNvPr id="3" name="Group 3"/>
          <p:cNvGrpSpPr/>
          <p:nvPr/>
        </p:nvGrpSpPr>
        <p:grpSpPr>
          <a:xfrm>
            <a:off x="666750" y="3352800"/>
            <a:ext cx="3476954" cy="1096125"/>
            <a:chOff x="0" y="0"/>
            <a:chExt cx="4635939" cy="1461500"/>
          </a:xfrm>
        </p:grpSpPr>
        <p:sp>
          <p:nvSpPr>
            <p:cNvPr id="4" name="TextBox 4"/>
            <p:cNvSpPr txBox="1"/>
            <p:nvPr/>
          </p:nvSpPr>
          <p:spPr>
            <a:xfrm>
              <a:off x="0" y="-47625"/>
              <a:ext cx="4635939" cy="601684"/>
            </a:xfrm>
            <a:prstGeom prst="rect">
              <a:avLst/>
            </a:prstGeom>
          </p:spPr>
          <p:txBody>
            <a:bodyPr lIns="0" tIns="0" rIns="0" bIns="0" rtlCol="0" anchor="t">
              <a:spAutoFit/>
            </a:bodyPr>
            <a:lstStyle/>
            <a:p>
              <a:pPr marL="0" lvl="0" indent="0" algn="l">
                <a:lnSpc>
                  <a:spcPts val="3870"/>
                </a:lnSpc>
                <a:spcBef>
                  <a:spcPct val="0"/>
                </a:spcBef>
              </a:pPr>
              <a:r>
                <a:rPr lang="en-US" sz="2764">
                  <a:solidFill>
                    <a:srgbClr val="004D4D"/>
                  </a:solidFill>
                  <a:latin typeface="Radley"/>
                  <a:ea typeface="Radley"/>
                  <a:cs typeface="Radley"/>
                  <a:sym typeface="Radley"/>
                </a:rPr>
                <a:t>Initiative</a:t>
              </a:r>
            </a:p>
          </p:txBody>
        </p:sp>
        <p:sp>
          <p:nvSpPr>
            <p:cNvPr id="5" name="TextBox 5"/>
            <p:cNvSpPr txBox="1"/>
            <p:nvPr/>
          </p:nvSpPr>
          <p:spPr>
            <a:xfrm>
              <a:off x="0" y="528262"/>
              <a:ext cx="4635939" cy="933238"/>
            </a:xfrm>
            <a:prstGeom prst="rect">
              <a:avLst/>
            </a:prstGeom>
          </p:spPr>
          <p:txBody>
            <a:bodyPr lIns="0" tIns="0" rIns="0" bIns="0" rtlCol="0" anchor="t">
              <a:spAutoFit/>
            </a:bodyPr>
            <a:lstStyle/>
            <a:p>
              <a:pPr marL="0" lvl="0" indent="0" algn="l">
                <a:lnSpc>
                  <a:spcPts val="2764"/>
                </a:lnSpc>
              </a:pPr>
              <a:r>
                <a:rPr lang="en-US" sz="1974">
                  <a:solidFill>
                    <a:srgbClr val="002627"/>
                  </a:solidFill>
                  <a:latin typeface="Carlito"/>
                  <a:ea typeface="Carlito"/>
                  <a:cs typeface="Carlito"/>
                  <a:sym typeface="Carlito"/>
                </a:rPr>
                <a:t>Taking charge to drive new projects</a:t>
              </a:r>
            </a:p>
          </p:txBody>
        </p:sp>
      </p:grpSp>
      <p:grpSp>
        <p:nvGrpSpPr>
          <p:cNvPr id="6" name="Group 6"/>
          <p:cNvGrpSpPr/>
          <p:nvPr/>
        </p:nvGrpSpPr>
        <p:grpSpPr>
          <a:xfrm>
            <a:off x="9296400" y="3352800"/>
            <a:ext cx="3476954" cy="1153139"/>
            <a:chOff x="0" y="0"/>
            <a:chExt cx="4635939" cy="1537518"/>
          </a:xfrm>
        </p:grpSpPr>
        <p:sp>
          <p:nvSpPr>
            <p:cNvPr id="7" name="TextBox 7"/>
            <p:cNvSpPr txBox="1"/>
            <p:nvPr/>
          </p:nvSpPr>
          <p:spPr>
            <a:xfrm>
              <a:off x="0" y="-47625"/>
              <a:ext cx="4635939" cy="601684"/>
            </a:xfrm>
            <a:prstGeom prst="rect">
              <a:avLst/>
            </a:prstGeom>
          </p:spPr>
          <p:txBody>
            <a:bodyPr lIns="0" tIns="0" rIns="0" bIns="0" rtlCol="0" anchor="t">
              <a:spAutoFit/>
            </a:bodyPr>
            <a:lstStyle/>
            <a:p>
              <a:pPr marL="0" lvl="0" indent="0" algn="l">
                <a:lnSpc>
                  <a:spcPts val="3870"/>
                </a:lnSpc>
                <a:spcBef>
                  <a:spcPct val="0"/>
                </a:spcBef>
              </a:pPr>
              <a:r>
                <a:rPr lang="en-US" sz="2764">
                  <a:solidFill>
                    <a:srgbClr val="004D4D"/>
                  </a:solidFill>
                  <a:latin typeface="Radley"/>
                  <a:ea typeface="Radley"/>
                  <a:cs typeface="Radley"/>
                  <a:sym typeface="Radley"/>
                </a:rPr>
                <a:t>Internal Innovation</a:t>
              </a:r>
            </a:p>
          </p:txBody>
        </p:sp>
        <p:sp>
          <p:nvSpPr>
            <p:cNvPr id="8" name="TextBox 8"/>
            <p:cNvSpPr txBox="1"/>
            <p:nvPr/>
          </p:nvSpPr>
          <p:spPr>
            <a:xfrm>
              <a:off x="0" y="604280"/>
              <a:ext cx="4635939" cy="933238"/>
            </a:xfrm>
            <a:prstGeom prst="rect">
              <a:avLst/>
            </a:prstGeom>
          </p:spPr>
          <p:txBody>
            <a:bodyPr lIns="0" tIns="0" rIns="0" bIns="0" rtlCol="0" anchor="t">
              <a:spAutoFit/>
            </a:bodyPr>
            <a:lstStyle/>
            <a:p>
              <a:pPr marL="0" lvl="0" indent="0" algn="l">
                <a:lnSpc>
                  <a:spcPts val="2764"/>
                </a:lnSpc>
                <a:spcBef>
                  <a:spcPct val="0"/>
                </a:spcBef>
              </a:pPr>
              <a:r>
                <a:rPr lang="en-US" sz="1974" u="none" strike="noStrike">
                  <a:solidFill>
                    <a:srgbClr val="002627"/>
                  </a:solidFill>
                  <a:latin typeface="Carlito"/>
                  <a:ea typeface="Carlito"/>
                  <a:cs typeface="Carlito"/>
                  <a:sym typeface="Carlito"/>
                </a:rPr>
                <a:t>Developing new ideas within existing frameworks</a:t>
              </a:r>
            </a:p>
          </p:txBody>
        </p:sp>
      </p:grpSp>
      <p:grpSp>
        <p:nvGrpSpPr>
          <p:cNvPr id="9" name="Group 9"/>
          <p:cNvGrpSpPr/>
          <p:nvPr/>
        </p:nvGrpSpPr>
        <p:grpSpPr>
          <a:xfrm>
            <a:off x="4981575" y="3352800"/>
            <a:ext cx="3407712" cy="1096125"/>
            <a:chOff x="0" y="0"/>
            <a:chExt cx="4543615" cy="1461500"/>
          </a:xfrm>
        </p:grpSpPr>
        <p:sp>
          <p:nvSpPr>
            <p:cNvPr id="10" name="TextBox 10"/>
            <p:cNvSpPr txBox="1"/>
            <p:nvPr/>
          </p:nvSpPr>
          <p:spPr>
            <a:xfrm>
              <a:off x="0" y="-47625"/>
              <a:ext cx="4543615" cy="601684"/>
            </a:xfrm>
            <a:prstGeom prst="rect">
              <a:avLst/>
            </a:prstGeom>
          </p:spPr>
          <p:txBody>
            <a:bodyPr lIns="0" tIns="0" rIns="0" bIns="0" rtlCol="0" anchor="t">
              <a:spAutoFit/>
            </a:bodyPr>
            <a:lstStyle/>
            <a:p>
              <a:pPr marL="0" lvl="0" indent="0" algn="l">
                <a:lnSpc>
                  <a:spcPts val="3870"/>
                </a:lnSpc>
                <a:spcBef>
                  <a:spcPct val="0"/>
                </a:spcBef>
              </a:pPr>
              <a:r>
                <a:rPr lang="en-US" sz="2764">
                  <a:solidFill>
                    <a:srgbClr val="004D4D"/>
                  </a:solidFill>
                  <a:latin typeface="Radley"/>
                  <a:ea typeface="Radley"/>
                  <a:cs typeface="Radley"/>
                  <a:sym typeface="Radley"/>
                </a:rPr>
                <a:t>Creativity</a:t>
              </a:r>
            </a:p>
          </p:txBody>
        </p:sp>
        <p:sp>
          <p:nvSpPr>
            <p:cNvPr id="11" name="TextBox 11"/>
            <p:cNvSpPr txBox="1"/>
            <p:nvPr/>
          </p:nvSpPr>
          <p:spPr>
            <a:xfrm>
              <a:off x="0" y="528262"/>
              <a:ext cx="4543615" cy="933238"/>
            </a:xfrm>
            <a:prstGeom prst="rect">
              <a:avLst/>
            </a:prstGeom>
          </p:spPr>
          <p:txBody>
            <a:bodyPr lIns="0" tIns="0" rIns="0" bIns="0" rtlCol="0" anchor="t">
              <a:spAutoFit/>
            </a:bodyPr>
            <a:lstStyle/>
            <a:p>
              <a:pPr marL="0" lvl="0" indent="0" algn="l">
                <a:lnSpc>
                  <a:spcPts val="2764"/>
                </a:lnSpc>
                <a:spcBef>
                  <a:spcPct val="0"/>
                </a:spcBef>
              </a:pPr>
              <a:r>
                <a:rPr lang="en-US" sz="1974" u="none" strike="noStrike">
                  <a:solidFill>
                    <a:srgbClr val="002627"/>
                  </a:solidFill>
                  <a:latin typeface="Carlito"/>
                  <a:ea typeface="Carlito"/>
                  <a:cs typeface="Carlito"/>
                  <a:sym typeface="Carlito"/>
                </a:rPr>
                <a:t>Crafting unique solutions to complex problems</a:t>
              </a:r>
            </a:p>
          </p:txBody>
        </p:sp>
      </p:grpSp>
      <p:grpSp>
        <p:nvGrpSpPr>
          <p:cNvPr id="12" name="Group 12"/>
          <p:cNvGrpSpPr/>
          <p:nvPr/>
        </p:nvGrpSpPr>
        <p:grpSpPr>
          <a:xfrm>
            <a:off x="9296400" y="4922520"/>
            <a:ext cx="4010025" cy="4697730"/>
            <a:chOff x="0" y="0"/>
            <a:chExt cx="1391532" cy="1630175"/>
          </a:xfrm>
        </p:grpSpPr>
        <p:sp>
          <p:nvSpPr>
            <p:cNvPr id="13" name="Freeform 13"/>
            <p:cNvSpPr/>
            <p:nvPr/>
          </p:nvSpPr>
          <p:spPr>
            <a:xfrm>
              <a:off x="0" y="0"/>
              <a:ext cx="1391532" cy="1630175"/>
            </a:xfrm>
            <a:custGeom>
              <a:avLst/>
              <a:gdLst/>
              <a:ahLst/>
              <a:cxnLst/>
              <a:rect l="l" t="t" r="r" b="b"/>
              <a:pathLst>
                <a:path w="1391532" h="1630175">
                  <a:moveTo>
                    <a:pt x="0" y="0"/>
                  </a:moveTo>
                  <a:lnTo>
                    <a:pt x="1391532" y="0"/>
                  </a:lnTo>
                  <a:lnTo>
                    <a:pt x="1391532" y="1630175"/>
                  </a:lnTo>
                  <a:lnTo>
                    <a:pt x="0" y="1630175"/>
                  </a:lnTo>
                  <a:close/>
                </a:path>
              </a:pathLst>
            </a:custGeom>
            <a:blipFill>
              <a:blip r:embed="rId2"/>
              <a:stretch>
                <a:fillRect t="-138" b="-138"/>
              </a:stretch>
            </a:blipFill>
          </p:spPr>
          <p:txBody>
            <a:bodyPr/>
            <a:lstStyle/>
            <a:p>
              <a:endParaRPr lang="en-US"/>
            </a:p>
          </p:txBody>
        </p:sp>
      </p:grpSp>
      <p:grpSp>
        <p:nvGrpSpPr>
          <p:cNvPr id="14" name="Group 14"/>
          <p:cNvGrpSpPr/>
          <p:nvPr/>
        </p:nvGrpSpPr>
        <p:grpSpPr>
          <a:xfrm>
            <a:off x="4981575" y="4922520"/>
            <a:ext cx="4010025" cy="4697730"/>
            <a:chOff x="0" y="0"/>
            <a:chExt cx="1391532" cy="1630175"/>
          </a:xfrm>
        </p:grpSpPr>
        <p:sp>
          <p:nvSpPr>
            <p:cNvPr id="15" name="Freeform 15"/>
            <p:cNvSpPr/>
            <p:nvPr/>
          </p:nvSpPr>
          <p:spPr>
            <a:xfrm>
              <a:off x="0" y="0"/>
              <a:ext cx="1391532" cy="1630175"/>
            </a:xfrm>
            <a:custGeom>
              <a:avLst/>
              <a:gdLst/>
              <a:ahLst/>
              <a:cxnLst/>
              <a:rect l="l" t="t" r="r" b="b"/>
              <a:pathLst>
                <a:path w="1391532" h="1630175">
                  <a:moveTo>
                    <a:pt x="0" y="0"/>
                  </a:moveTo>
                  <a:lnTo>
                    <a:pt x="1391532" y="0"/>
                  </a:lnTo>
                  <a:lnTo>
                    <a:pt x="1391532" y="1630175"/>
                  </a:lnTo>
                  <a:lnTo>
                    <a:pt x="0" y="1630175"/>
                  </a:lnTo>
                  <a:close/>
                </a:path>
              </a:pathLst>
            </a:custGeom>
            <a:blipFill>
              <a:blip r:embed="rId3"/>
              <a:stretch>
                <a:fillRect t="-138" b="-138"/>
              </a:stretch>
            </a:blipFill>
          </p:spPr>
          <p:txBody>
            <a:bodyPr/>
            <a:lstStyle/>
            <a:p>
              <a:endParaRPr lang="en-US"/>
            </a:p>
          </p:txBody>
        </p:sp>
      </p:grpSp>
      <p:grpSp>
        <p:nvGrpSpPr>
          <p:cNvPr id="16" name="Group 16"/>
          <p:cNvGrpSpPr/>
          <p:nvPr/>
        </p:nvGrpSpPr>
        <p:grpSpPr>
          <a:xfrm>
            <a:off x="666750" y="4922520"/>
            <a:ext cx="4010025" cy="4697730"/>
            <a:chOff x="0" y="0"/>
            <a:chExt cx="879848" cy="1030739"/>
          </a:xfrm>
        </p:grpSpPr>
        <p:sp>
          <p:nvSpPr>
            <p:cNvPr id="17" name="Freeform 17"/>
            <p:cNvSpPr/>
            <p:nvPr/>
          </p:nvSpPr>
          <p:spPr>
            <a:xfrm>
              <a:off x="0" y="0"/>
              <a:ext cx="879848" cy="1030739"/>
            </a:xfrm>
            <a:custGeom>
              <a:avLst/>
              <a:gdLst/>
              <a:ahLst/>
              <a:cxnLst/>
              <a:rect l="l" t="t" r="r" b="b"/>
              <a:pathLst>
                <a:path w="879848" h="1030739">
                  <a:moveTo>
                    <a:pt x="0" y="0"/>
                  </a:moveTo>
                  <a:lnTo>
                    <a:pt x="879848" y="0"/>
                  </a:lnTo>
                  <a:lnTo>
                    <a:pt x="879848" y="1030739"/>
                  </a:lnTo>
                  <a:lnTo>
                    <a:pt x="0" y="1030739"/>
                  </a:lnTo>
                  <a:close/>
                </a:path>
              </a:pathLst>
            </a:custGeom>
            <a:blipFill>
              <a:blip r:embed="rId4"/>
              <a:stretch>
                <a:fillRect t="-138" b="-138"/>
              </a:stretch>
            </a:blipFill>
          </p:spPr>
          <p:txBody>
            <a:bodyPr/>
            <a:lstStyle/>
            <a:p>
              <a:endParaRPr lang="en-US"/>
            </a:p>
          </p:txBody>
        </p:sp>
      </p:grpSp>
      <p:grpSp>
        <p:nvGrpSpPr>
          <p:cNvPr id="18" name="Group 18"/>
          <p:cNvGrpSpPr/>
          <p:nvPr/>
        </p:nvGrpSpPr>
        <p:grpSpPr>
          <a:xfrm>
            <a:off x="13611554" y="4922520"/>
            <a:ext cx="4010025" cy="4697730"/>
            <a:chOff x="0" y="0"/>
            <a:chExt cx="1391532" cy="1630175"/>
          </a:xfrm>
        </p:grpSpPr>
        <p:sp>
          <p:nvSpPr>
            <p:cNvPr id="19" name="Freeform 19"/>
            <p:cNvSpPr/>
            <p:nvPr/>
          </p:nvSpPr>
          <p:spPr>
            <a:xfrm>
              <a:off x="0" y="0"/>
              <a:ext cx="1391532" cy="1630175"/>
            </a:xfrm>
            <a:custGeom>
              <a:avLst/>
              <a:gdLst/>
              <a:ahLst/>
              <a:cxnLst/>
              <a:rect l="l" t="t" r="r" b="b"/>
              <a:pathLst>
                <a:path w="1391532" h="1630175">
                  <a:moveTo>
                    <a:pt x="0" y="0"/>
                  </a:moveTo>
                  <a:lnTo>
                    <a:pt x="1391532" y="0"/>
                  </a:lnTo>
                  <a:lnTo>
                    <a:pt x="1391532" y="1630175"/>
                  </a:lnTo>
                  <a:lnTo>
                    <a:pt x="0" y="1630175"/>
                  </a:lnTo>
                  <a:close/>
                </a:path>
              </a:pathLst>
            </a:custGeom>
            <a:blipFill>
              <a:blip r:embed="rId5"/>
              <a:stretch>
                <a:fillRect t="-138" b="-138"/>
              </a:stretch>
            </a:blipFill>
          </p:spPr>
          <p:txBody>
            <a:bodyPr/>
            <a:lstStyle/>
            <a:p>
              <a:endParaRPr lang="en-US"/>
            </a:p>
          </p:txBody>
        </p:sp>
      </p:grpSp>
      <p:grpSp>
        <p:nvGrpSpPr>
          <p:cNvPr id="20" name="Group 20"/>
          <p:cNvGrpSpPr/>
          <p:nvPr/>
        </p:nvGrpSpPr>
        <p:grpSpPr>
          <a:xfrm>
            <a:off x="13611554" y="3352800"/>
            <a:ext cx="3476954" cy="1153139"/>
            <a:chOff x="0" y="0"/>
            <a:chExt cx="4635939" cy="1537518"/>
          </a:xfrm>
        </p:grpSpPr>
        <p:sp>
          <p:nvSpPr>
            <p:cNvPr id="21" name="TextBox 21"/>
            <p:cNvSpPr txBox="1"/>
            <p:nvPr/>
          </p:nvSpPr>
          <p:spPr>
            <a:xfrm>
              <a:off x="0" y="-47625"/>
              <a:ext cx="4635939" cy="601684"/>
            </a:xfrm>
            <a:prstGeom prst="rect">
              <a:avLst/>
            </a:prstGeom>
          </p:spPr>
          <p:txBody>
            <a:bodyPr lIns="0" tIns="0" rIns="0" bIns="0" rtlCol="0" anchor="t">
              <a:spAutoFit/>
            </a:bodyPr>
            <a:lstStyle/>
            <a:p>
              <a:pPr marL="0" lvl="0" indent="0" algn="l">
                <a:lnSpc>
                  <a:spcPts val="3870"/>
                </a:lnSpc>
                <a:spcBef>
                  <a:spcPct val="0"/>
                </a:spcBef>
              </a:pPr>
              <a:r>
                <a:rPr lang="en-US" sz="2764">
                  <a:solidFill>
                    <a:srgbClr val="004D4D"/>
                  </a:solidFill>
                  <a:latin typeface="Radley"/>
                  <a:ea typeface="Radley"/>
                  <a:cs typeface="Radley"/>
                  <a:sym typeface="Radley"/>
                </a:rPr>
                <a:t>Access to Resources</a:t>
              </a:r>
            </a:p>
          </p:txBody>
        </p:sp>
        <p:sp>
          <p:nvSpPr>
            <p:cNvPr id="22" name="TextBox 22"/>
            <p:cNvSpPr txBox="1"/>
            <p:nvPr/>
          </p:nvSpPr>
          <p:spPr>
            <a:xfrm>
              <a:off x="0" y="604280"/>
              <a:ext cx="4635939" cy="933238"/>
            </a:xfrm>
            <a:prstGeom prst="rect">
              <a:avLst/>
            </a:prstGeom>
          </p:spPr>
          <p:txBody>
            <a:bodyPr lIns="0" tIns="0" rIns="0" bIns="0" rtlCol="0" anchor="t">
              <a:spAutoFit/>
            </a:bodyPr>
            <a:lstStyle/>
            <a:p>
              <a:pPr marL="0" lvl="0" indent="0" algn="l">
                <a:lnSpc>
                  <a:spcPts val="2764"/>
                </a:lnSpc>
                <a:spcBef>
                  <a:spcPct val="0"/>
                </a:spcBef>
              </a:pPr>
              <a:r>
                <a:rPr lang="en-US" sz="1974" u="none" strike="noStrike">
                  <a:solidFill>
                    <a:srgbClr val="002627"/>
                  </a:solidFill>
                  <a:latin typeface="Carlito"/>
                  <a:ea typeface="Carlito"/>
                  <a:cs typeface="Carlito"/>
                  <a:sym typeface="Carlito"/>
                </a:rPr>
                <a:t>Utilizing company assets to enhance projects</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6D7D1"/>
        </a:solidFill>
        <a:effectLst/>
      </p:bgPr>
    </p:bg>
    <p:spTree>
      <p:nvGrpSpPr>
        <p:cNvPr id="1" name=""/>
        <p:cNvGrpSpPr/>
        <p:nvPr/>
      </p:nvGrpSpPr>
      <p:grpSpPr>
        <a:xfrm>
          <a:off x="0" y="0"/>
          <a:ext cx="0" cy="0"/>
          <a:chOff x="0" y="0"/>
          <a:chExt cx="0" cy="0"/>
        </a:xfrm>
      </p:grpSpPr>
      <p:grpSp>
        <p:nvGrpSpPr>
          <p:cNvPr id="2" name="Group 2"/>
          <p:cNvGrpSpPr/>
          <p:nvPr/>
        </p:nvGrpSpPr>
        <p:grpSpPr>
          <a:xfrm>
            <a:off x="9607580" y="0"/>
            <a:ext cx="8680420" cy="4659679"/>
            <a:chOff x="0" y="0"/>
            <a:chExt cx="2442972" cy="1311395"/>
          </a:xfrm>
        </p:grpSpPr>
        <p:sp>
          <p:nvSpPr>
            <p:cNvPr id="3" name="Freeform 3"/>
            <p:cNvSpPr/>
            <p:nvPr/>
          </p:nvSpPr>
          <p:spPr>
            <a:xfrm>
              <a:off x="0" y="0"/>
              <a:ext cx="2442972" cy="1311395"/>
            </a:xfrm>
            <a:custGeom>
              <a:avLst/>
              <a:gdLst/>
              <a:ahLst/>
              <a:cxnLst/>
              <a:rect l="l" t="t" r="r" b="b"/>
              <a:pathLst>
                <a:path w="2442972" h="1311395">
                  <a:moveTo>
                    <a:pt x="0" y="0"/>
                  </a:moveTo>
                  <a:lnTo>
                    <a:pt x="2442972" y="0"/>
                  </a:lnTo>
                  <a:lnTo>
                    <a:pt x="2442972" y="1311395"/>
                  </a:lnTo>
                  <a:lnTo>
                    <a:pt x="0" y="1311395"/>
                  </a:lnTo>
                  <a:close/>
                </a:path>
              </a:pathLst>
            </a:custGeom>
            <a:blipFill>
              <a:blip r:embed="rId2"/>
              <a:stretch>
                <a:fillRect t="-1987" b="-1987"/>
              </a:stretch>
            </a:blipFill>
          </p:spPr>
          <p:txBody>
            <a:bodyPr/>
            <a:lstStyle/>
            <a:p>
              <a:endParaRPr lang="en-US"/>
            </a:p>
          </p:txBody>
        </p:sp>
      </p:grpSp>
      <p:grpSp>
        <p:nvGrpSpPr>
          <p:cNvPr id="4" name="Group 4"/>
          <p:cNvGrpSpPr/>
          <p:nvPr/>
        </p:nvGrpSpPr>
        <p:grpSpPr>
          <a:xfrm>
            <a:off x="0" y="5143500"/>
            <a:ext cx="9296400" cy="5143500"/>
            <a:chOff x="0" y="0"/>
            <a:chExt cx="3882322" cy="2148006"/>
          </a:xfrm>
        </p:grpSpPr>
        <p:sp>
          <p:nvSpPr>
            <p:cNvPr id="5" name="Freeform 5"/>
            <p:cNvSpPr/>
            <p:nvPr/>
          </p:nvSpPr>
          <p:spPr>
            <a:xfrm>
              <a:off x="0" y="0"/>
              <a:ext cx="3882322" cy="2148006"/>
            </a:xfrm>
            <a:custGeom>
              <a:avLst/>
              <a:gdLst/>
              <a:ahLst/>
              <a:cxnLst/>
              <a:rect l="l" t="t" r="r" b="b"/>
              <a:pathLst>
                <a:path w="3882322" h="2148006">
                  <a:moveTo>
                    <a:pt x="0" y="0"/>
                  </a:moveTo>
                  <a:lnTo>
                    <a:pt x="3882322" y="0"/>
                  </a:lnTo>
                  <a:lnTo>
                    <a:pt x="3882322" y="2148006"/>
                  </a:lnTo>
                  <a:lnTo>
                    <a:pt x="0" y="2148006"/>
                  </a:lnTo>
                  <a:close/>
                </a:path>
              </a:pathLst>
            </a:custGeom>
            <a:blipFill>
              <a:blip r:embed="rId3"/>
              <a:stretch>
                <a:fillRect t="-439" b="-439"/>
              </a:stretch>
            </a:blipFill>
          </p:spPr>
          <p:txBody>
            <a:bodyPr/>
            <a:lstStyle/>
            <a:p>
              <a:endParaRPr lang="en-US"/>
            </a:p>
          </p:txBody>
        </p:sp>
      </p:grpSp>
      <p:grpSp>
        <p:nvGrpSpPr>
          <p:cNvPr id="6" name="Group 6"/>
          <p:cNvGrpSpPr/>
          <p:nvPr/>
        </p:nvGrpSpPr>
        <p:grpSpPr>
          <a:xfrm>
            <a:off x="666750" y="666750"/>
            <a:ext cx="8629650" cy="3071500"/>
            <a:chOff x="0" y="0"/>
            <a:chExt cx="11506200" cy="4095333"/>
          </a:xfrm>
        </p:grpSpPr>
        <p:sp>
          <p:nvSpPr>
            <p:cNvPr id="7" name="TextBox 7"/>
            <p:cNvSpPr txBox="1"/>
            <p:nvPr/>
          </p:nvSpPr>
          <p:spPr>
            <a:xfrm>
              <a:off x="0" y="57150"/>
              <a:ext cx="11506200" cy="1358479"/>
            </a:xfrm>
            <a:prstGeom prst="rect">
              <a:avLst/>
            </a:prstGeom>
          </p:spPr>
          <p:txBody>
            <a:bodyPr lIns="0" tIns="0" rIns="0" bIns="0" rtlCol="0" anchor="t">
              <a:spAutoFit/>
            </a:bodyPr>
            <a:lstStyle/>
            <a:p>
              <a:pPr marL="0" lvl="0" indent="0" algn="l">
                <a:lnSpc>
                  <a:spcPts val="7840"/>
                </a:lnSpc>
                <a:spcBef>
                  <a:spcPct val="0"/>
                </a:spcBef>
              </a:pPr>
              <a:r>
                <a:rPr lang="en-US" sz="7000">
                  <a:solidFill>
                    <a:srgbClr val="003333"/>
                  </a:solidFill>
                  <a:latin typeface="Radley"/>
                  <a:ea typeface="Radley"/>
                  <a:cs typeface="Radley"/>
                  <a:sym typeface="Radley"/>
                </a:rPr>
                <a:t>Examples</a:t>
              </a:r>
            </a:p>
          </p:txBody>
        </p:sp>
        <p:sp>
          <p:nvSpPr>
            <p:cNvPr id="8" name="TextBox 8"/>
            <p:cNvSpPr txBox="1"/>
            <p:nvPr/>
          </p:nvSpPr>
          <p:spPr>
            <a:xfrm>
              <a:off x="0" y="2330456"/>
              <a:ext cx="11506200" cy="622724"/>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4D4D"/>
                  </a:solidFill>
                  <a:latin typeface="Radley"/>
                  <a:ea typeface="Radley"/>
                  <a:cs typeface="Radley"/>
                  <a:sym typeface="Radley"/>
                </a:rPr>
                <a:t>Google</a:t>
              </a:r>
            </a:p>
          </p:txBody>
        </p:sp>
        <p:sp>
          <p:nvSpPr>
            <p:cNvPr id="9" name="TextBox 9"/>
            <p:cNvSpPr txBox="1"/>
            <p:nvPr/>
          </p:nvSpPr>
          <p:spPr>
            <a:xfrm>
              <a:off x="0" y="3137541"/>
              <a:ext cx="11506200" cy="957792"/>
            </a:xfrm>
            <a:prstGeom prst="rect">
              <a:avLst/>
            </a:prstGeom>
          </p:spPr>
          <p:txBody>
            <a:bodyPr lIns="0" tIns="0" rIns="0" bIns="0" rtlCol="0" anchor="t">
              <a:spAutoFit/>
            </a:bodyPr>
            <a:lstStyle/>
            <a:p>
              <a:pPr marL="0" lvl="0" indent="0" algn="l">
                <a:lnSpc>
                  <a:spcPts val="2799"/>
                </a:lnSpc>
              </a:pPr>
              <a:r>
                <a:rPr lang="en-US" sz="1999">
                  <a:solidFill>
                    <a:srgbClr val="002627"/>
                  </a:solidFill>
                  <a:latin typeface="Carlito"/>
                  <a:ea typeface="Carlito"/>
                  <a:cs typeface="Carlito"/>
                  <a:sym typeface="Carlito"/>
                </a:rPr>
                <a:t>Gmail started as a side project by a Google engineer (Paul Buchheit) and became one of the world’s leading email platforms.</a:t>
              </a:r>
            </a:p>
          </p:txBody>
        </p:sp>
      </p:grpSp>
      <p:grpSp>
        <p:nvGrpSpPr>
          <p:cNvPr id="10" name="Group 10"/>
          <p:cNvGrpSpPr/>
          <p:nvPr/>
        </p:nvGrpSpPr>
        <p:grpSpPr>
          <a:xfrm>
            <a:off x="10734675" y="7829550"/>
            <a:ext cx="5753100" cy="1633220"/>
            <a:chOff x="0" y="0"/>
            <a:chExt cx="7670800" cy="2177627"/>
          </a:xfrm>
        </p:grpSpPr>
        <p:sp>
          <p:nvSpPr>
            <p:cNvPr id="11" name="TextBox 11"/>
            <p:cNvSpPr txBox="1"/>
            <p:nvPr/>
          </p:nvSpPr>
          <p:spPr>
            <a:xfrm>
              <a:off x="0" y="-57150"/>
              <a:ext cx="7670800" cy="622724"/>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4D4D"/>
                  </a:solidFill>
                  <a:latin typeface="Radley"/>
                  <a:ea typeface="Radley"/>
                  <a:cs typeface="Radley"/>
                  <a:sym typeface="Radley"/>
                </a:rPr>
                <a:t>3M</a:t>
              </a:r>
            </a:p>
          </p:txBody>
        </p:sp>
        <p:sp>
          <p:nvSpPr>
            <p:cNvPr id="12" name="TextBox 12"/>
            <p:cNvSpPr txBox="1"/>
            <p:nvPr/>
          </p:nvSpPr>
          <p:spPr>
            <a:xfrm>
              <a:off x="0" y="749935"/>
              <a:ext cx="7670800" cy="1427692"/>
            </a:xfrm>
            <a:prstGeom prst="rect">
              <a:avLst/>
            </a:prstGeom>
          </p:spPr>
          <p:txBody>
            <a:bodyPr lIns="0" tIns="0" rIns="0" bIns="0" rtlCol="0" anchor="t">
              <a:spAutoFit/>
            </a:bodyPr>
            <a:lstStyle/>
            <a:p>
              <a:pPr marL="0" lvl="0" indent="0" algn="l">
                <a:lnSpc>
                  <a:spcPts val="2799"/>
                </a:lnSpc>
              </a:pPr>
              <a:r>
                <a:rPr lang="en-US" sz="1999">
                  <a:solidFill>
                    <a:srgbClr val="002627"/>
                  </a:solidFill>
                  <a:latin typeface="Carlito"/>
                  <a:ea typeface="Carlito"/>
                  <a:cs typeface="Carlito"/>
                  <a:sym typeface="Carlito"/>
                </a:rPr>
                <a:t>A 3M scientist accidentally invented a weak adhesive. Instead of discarding it, the team developed it into Post-it Notes — now a global office staple.</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6D7D1"/>
        </a:solidFill>
        <a:effectLst/>
      </p:bgPr>
    </p:bg>
    <p:spTree>
      <p:nvGrpSpPr>
        <p:cNvPr id="1" name=""/>
        <p:cNvGrpSpPr/>
        <p:nvPr/>
      </p:nvGrpSpPr>
      <p:grpSpPr>
        <a:xfrm>
          <a:off x="0" y="0"/>
          <a:ext cx="0" cy="0"/>
          <a:chOff x="0" y="0"/>
          <a:chExt cx="0" cy="0"/>
        </a:xfrm>
      </p:grpSpPr>
      <p:grpSp>
        <p:nvGrpSpPr>
          <p:cNvPr id="2" name="Group 2"/>
          <p:cNvGrpSpPr/>
          <p:nvPr/>
        </p:nvGrpSpPr>
        <p:grpSpPr>
          <a:xfrm>
            <a:off x="10734675" y="0"/>
            <a:ext cx="7553325" cy="6934200"/>
            <a:chOff x="0" y="0"/>
            <a:chExt cx="2442972" cy="2242728"/>
          </a:xfrm>
        </p:grpSpPr>
        <p:sp>
          <p:nvSpPr>
            <p:cNvPr id="3" name="Freeform 3"/>
            <p:cNvSpPr/>
            <p:nvPr/>
          </p:nvSpPr>
          <p:spPr>
            <a:xfrm>
              <a:off x="0" y="0"/>
              <a:ext cx="2442972" cy="2242728"/>
            </a:xfrm>
            <a:custGeom>
              <a:avLst/>
              <a:gdLst/>
              <a:ahLst/>
              <a:cxnLst/>
              <a:rect l="l" t="t" r="r" b="b"/>
              <a:pathLst>
                <a:path w="2442972" h="2242728">
                  <a:moveTo>
                    <a:pt x="0" y="0"/>
                  </a:moveTo>
                  <a:lnTo>
                    <a:pt x="2442972" y="0"/>
                  </a:lnTo>
                  <a:lnTo>
                    <a:pt x="2442972" y="2242728"/>
                  </a:lnTo>
                  <a:lnTo>
                    <a:pt x="0" y="2242728"/>
                  </a:lnTo>
                  <a:close/>
                </a:path>
              </a:pathLst>
            </a:custGeom>
            <a:blipFill>
              <a:blip r:embed="rId2"/>
              <a:stretch>
                <a:fillRect l="-234" r="-234"/>
              </a:stretch>
            </a:blipFill>
          </p:spPr>
          <p:txBody>
            <a:bodyPr/>
            <a:lstStyle/>
            <a:p>
              <a:endParaRPr lang="en-US"/>
            </a:p>
          </p:txBody>
        </p:sp>
      </p:grpSp>
      <p:grpSp>
        <p:nvGrpSpPr>
          <p:cNvPr id="4" name="Group 4"/>
          <p:cNvGrpSpPr/>
          <p:nvPr/>
        </p:nvGrpSpPr>
        <p:grpSpPr>
          <a:xfrm>
            <a:off x="0" y="5143500"/>
            <a:ext cx="9296400" cy="5143500"/>
            <a:chOff x="0" y="0"/>
            <a:chExt cx="3882322" cy="2148006"/>
          </a:xfrm>
        </p:grpSpPr>
        <p:sp>
          <p:nvSpPr>
            <p:cNvPr id="5" name="Freeform 5"/>
            <p:cNvSpPr/>
            <p:nvPr/>
          </p:nvSpPr>
          <p:spPr>
            <a:xfrm>
              <a:off x="0" y="0"/>
              <a:ext cx="3882322" cy="2148006"/>
            </a:xfrm>
            <a:custGeom>
              <a:avLst/>
              <a:gdLst/>
              <a:ahLst/>
              <a:cxnLst/>
              <a:rect l="l" t="t" r="r" b="b"/>
              <a:pathLst>
                <a:path w="3882322" h="2148006">
                  <a:moveTo>
                    <a:pt x="0" y="0"/>
                  </a:moveTo>
                  <a:lnTo>
                    <a:pt x="3882322" y="0"/>
                  </a:lnTo>
                  <a:lnTo>
                    <a:pt x="3882322" y="2148006"/>
                  </a:lnTo>
                  <a:lnTo>
                    <a:pt x="0" y="2148006"/>
                  </a:lnTo>
                  <a:close/>
                </a:path>
              </a:pathLst>
            </a:custGeom>
            <a:blipFill>
              <a:blip r:embed="rId3"/>
              <a:stretch>
                <a:fillRect l="-527" r="-527"/>
              </a:stretch>
            </a:blipFill>
          </p:spPr>
          <p:txBody>
            <a:bodyPr/>
            <a:lstStyle/>
            <a:p>
              <a:endParaRPr lang="en-US"/>
            </a:p>
          </p:txBody>
        </p:sp>
      </p:grpSp>
      <p:grpSp>
        <p:nvGrpSpPr>
          <p:cNvPr id="6" name="Group 6"/>
          <p:cNvGrpSpPr/>
          <p:nvPr/>
        </p:nvGrpSpPr>
        <p:grpSpPr>
          <a:xfrm>
            <a:off x="666750" y="666750"/>
            <a:ext cx="8629650" cy="3071500"/>
            <a:chOff x="0" y="0"/>
            <a:chExt cx="11506200" cy="4095333"/>
          </a:xfrm>
        </p:grpSpPr>
        <p:sp>
          <p:nvSpPr>
            <p:cNvPr id="7" name="TextBox 7"/>
            <p:cNvSpPr txBox="1"/>
            <p:nvPr/>
          </p:nvSpPr>
          <p:spPr>
            <a:xfrm>
              <a:off x="0" y="57150"/>
              <a:ext cx="11506200" cy="1358479"/>
            </a:xfrm>
            <a:prstGeom prst="rect">
              <a:avLst/>
            </a:prstGeom>
          </p:spPr>
          <p:txBody>
            <a:bodyPr lIns="0" tIns="0" rIns="0" bIns="0" rtlCol="0" anchor="t">
              <a:spAutoFit/>
            </a:bodyPr>
            <a:lstStyle/>
            <a:p>
              <a:pPr marL="0" lvl="0" indent="0" algn="l">
                <a:lnSpc>
                  <a:spcPts val="7840"/>
                </a:lnSpc>
                <a:spcBef>
                  <a:spcPct val="0"/>
                </a:spcBef>
              </a:pPr>
              <a:r>
                <a:rPr lang="en-US" sz="7000">
                  <a:solidFill>
                    <a:srgbClr val="003333"/>
                  </a:solidFill>
                  <a:latin typeface="Radley"/>
                  <a:ea typeface="Radley"/>
                  <a:cs typeface="Radley"/>
                  <a:sym typeface="Radley"/>
                </a:rPr>
                <a:t>More Examples</a:t>
              </a:r>
            </a:p>
          </p:txBody>
        </p:sp>
        <p:sp>
          <p:nvSpPr>
            <p:cNvPr id="8" name="TextBox 8"/>
            <p:cNvSpPr txBox="1"/>
            <p:nvPr/>
          </p:nvSpPr>
          <p:spPr>
            <a:xfrm>
              <a:off x="0" y="2330456"/>
              <a:ext cx="11506200" cy="622724"/>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4D4D"/>
                  </a:solidFill>
                  <a:latin typeface="Radley"/>
                  <a:ea typeface="Radley"/>
                  <a:cs typeface="Radley"/>
                  <a:sym typeface="Radley"/>
                </a:rPr>
                <a:t>PlayStation</a:t>
              </a:r>
            </a:p>
          </p:txBody>
        </p:sp>
        <p:sp>
          <p:nvSpPr>
            <p:cNvPr id="9" name="TextBox 9"/>
            <p:cNvSpPr txBox="1"/>
            <p:nvPr/>
          </p:nvSpPr>
          <p:spPr>
            <a:xfrm>
              <a:off x="0" y="3137541"/>
              <a:ext cx="11506200" cy="957792"/>
            </a:xfrm>
            <a:prstGeom prst="rect">
              <a:avLst/>
            </a:prstGeom>
          </p:spPr>
          <p:txBody>
            <a:bodyPr lIns="0" tIns="0" rIns="0" bIns="0" rtlCol="0" anchor="t">
              <a:spAutoFit/>
            </a:bodyPr>
            <a:lstStyle/>
            <a:p>
              <a:pPr marL="0" lvl="0" indent="0" algn="l">
                <a:lnSpc>
                  <a:spcPts val="2799"/>
                </a:lnSpc>
              </a:pPr>
              <a:r>
                <a:rPr lang="en-US" sz="1999">
                  <a:solidFill>
                    <a:srgbClr val="002627"/>
                  </a:solidFill>
                  <a:latin typeface="Carlito"/>
                  <a:ea typeface="Carlito"/>
                  <a:cs typeface="Carlito"/>
                  <a:sym typeface="Carlito"/>
                </a:rPr>
                <a:t>Originally pitched by a Sony employee (Ken Kutaragi) as a side idea, the PlayStation grew into one of Sony’s most profitable product lines.</a:t>
              </a:r>
            </a:p>
          </p:txBody>
        </p:sp>
      </p:grpSp>
      <p:grpSp>
        <p:nvGrpSpPr>
          <p:cNvPr id="10" name="Group 10"/>
          <p:cNvGrpSpPr/>
          <p:nvPr/>
        </p:nvGrpSpPr>
        <p:grpSpPr>
          <a:xfrm>
            <a:off x="10734675" y="7829550"/>
            <a:ext cx="5753100" cy="1280795"/>
            <a:chOff x="0" y="0"/>
            <a:chExt cx="7670800" cy="1707727"/>
          </a:xfrm>
        </p:grpSpPr>
        <p:sp>
          <p:nvSpPr>
            <p:cNvPr id="11" name="TextBox 11"/>
            <p:cNvSpPr txBox="1"/>
            <p:nvPr/>
          </p:nvSpPr>
          <p:spPr>
            <a:xfrm>
              <a:off x="0" y="-57150"/>
              <a:ext cx="7670800" cy="622724"/>
            </a:xfrm>
            <a:prstGeom prst="rect">
              <a:avLst/>
            </a:prstGeom>
          </p:spPr>
          <p:txBody>
            <a:bodyPr lIns="0" tIns="0" rIns="0" bIns="0" rtlCol="0" anchor="t">
              <a:spAutoFit/>
            </a:bodyPr>
            <a:lstStyle/>
            <a:p>
              <a:pPr marL="0" lvl="0" indent="0" algn="l">
                <a:lnSpc>
                  <a:spcPts val="3919"/>
                </a:lnSpc>
                <a:spcBef>
                  <a:spcPct val="0"/>
                </a:spcBef>
              </a:pPr>
              <a:r>
                <a:rPr lang="en-US" sz="2799">
                  <a:solidFill>
                    <a:srgbClr val="004D4D"/>
                  </a:solidFill>
                  <a:latin typeface="Radley"/>
                  <a:ea typeface="Radley"/>
                  <a:cs typeface="Radley"/>
                  <a:sym typeface="Radley"/>
                </a:rPr>
                <a:t>Like Button</a:t>
              </a:r>
            </a:p>
          </p:txBody>
        </p:sp>
        <p:sp>
          <p:nvSpPr>
            <p:cNvPr id="12" name="TextBox 12"/>
            <p:cNvSpPr txBox="1"/>
            <p:nvPr/>
          </p:nvSpPr>
          <p:spPr>
            <a:xfrm>
              <a:off x="0" y="749935"/>
              <a:ext cx="7670800" cy="957792"/>
            </a:xfrm>
            <a:prstGeom prst="rect">
              <a:avLst/>
            </a:prstGeom>
          </p:spPr>
          <p:txBody>
            <a:bodyPr lIns="0" tIns="0" rIns="0" bIns="0" rtlCol="0" anchor="t">
              <a:spAutoFit/>
            </a:bodyPr>
            <a:lstStyle/>
            <a:p>
              <a:pPr marL="0" lvl="0" indent="0" algn="l">
                <a:lnSpc>
                  <a:spcPts val="2799"/>
                </a:lnSpc>
              </a:pPr>
              <a:r>
                <a:rPr lang="en-US" sz="1999">
                  <a:solidFill>
                    <a:srgbClr val="002627"/>
                  </a:solidFill>
                  <a:latin typeface="Carlito"/>
                  <a:ea typeface="Carlito"/>
                  <a:cs typeface="Carlito"/>
                  <a:sym typeface="Carlito"/>
                </a:rPr>
                <a:t>Created by an internal team to increase engagement, it became a defining feature of the platform.</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6D7D1"/>
        </a:solidFill>
        <a:effectLst/>
      </p:bgPr>
    </p:bg>
    <p:spTree>
      <p:nvGrpSpPr>
        <p:cNvPr id="1" name=""/>
        <p:cNvGrpSpPr/>
        <p:nvPr/>
      </p:nvGrpSpPr>
      <p:grpSpPr>
        <a:xfrm>
          <a:off x="0" y="0"/>
          <a:ext cx="0" cy="0"/>
          <a:chOff x="0" y="0"/>
          <a:chExt cx="0" cy="0"/>
        </a:xfrm>
      </p:grpSpPr>
      <p:sp>
        <p:nvSpPr>
          <p:cNvPr id="2" name="TextBox 2"/>
          <p:cNvSpPr txBox="1"/>
          <p:nvPr/>
        </p:nvSpPr>
        <p:spPr>
          <a:xfrm>
            <a:off x="666750" y="723900"/>
            <a:ext cx="16954500" cy="1004572"/>
          </a:xfrm>
          <a:prstGeom prst="rect">
            <a:avLst/>
          </a:prstGeom>
        </p:spPr>
        <p:txBody>
          <a:bodyPr lIns="0" tIns="0" rIns="0" bIns="0" rtlCol="0" anchor="t">
            <a:spAutoFit/>
          </a:bodyPr>
          <a:lstStyle/>
          <a:p>
            <a:pPr marL="0" lvl="0" indent="0" algn="ctr">
              <a:lnSpc>
                <a:spcPts val="7840"/>
              </a:lnSpc>
              <a:spcBef>
                <a:spcPct val="0"/>
              </a:spcBef>
            </a:pPr>
            <a:r>
              <a:rPr lang="en-US" sz="7000">
                <a:solidFill>
                  <a:srgbClr val="003333"/>
                </a:solidFill>
                <a:latin typeface="Radley"/>
                <a:ea typeface="Radley"/>
                <a:cs typeface="Radley"/>
                <a:sym typeface="Radley"/>
              </a:rPr>
              <a:t>Why Intrapreneurship Matters</a:t>
            </a:r>
          </a:p>
        </p:txBody>
      </p:sp>
      <p:grpSp>
        <p:nvGrpSpPr>
          <p:cNvPr id="3" name="Group 3"/>
          <p:cNvGrpSpPr/>
          <p:nvPr/>
        </p:nvGrpSpPr>
        <p:grpSpPr>
          <a:xfrm>
            <a:off x="666750" y="3352800"/>
            <a:ext cx="3476954" cy="1088378"/>
            <a:chOff x="0" y="0"/>
            <a:chExt cx="4635939" cy="1451171"/>
          </a:xfrm>
        </p:grpSpPr>
        <p:sp>
          <p:nvSpPr>
            <p:cNvPr id="4" name="TextBox 4"/>
            <p:cNvSpPr txBox="1"/>
            <p:nvPr/>
          </p:nvSpPr>
          <p:spPr>
            <a:xfrm>
              <a:off x="0" y="-47625"/>
              <a:ext cx="4635939" cy="591355"/>
            </a:xfrm>
            <a:prstGeom prst="rect">
              <a:avLst/>
            </a:prstGeom>
          </p:spPr>
          <p:txBody>
            <a:bodyPr lIns="0" tIns="0" rIns="0" bIns="0" rtlCol="0" anchor="t">
              <a:spAutoFit/>
            </a:bodyPr>
            <a:lstStyle/>
            <a:p>
              <a:pPr marL="0" lvl="0" indent="0" algn="l">
                <a:lnSpc>
                  <a:spcPts val="3772"/>
                </a:lnSpc>
                <a:spcBef>
                  <a:spcPct val="0"/>
                </a:spcBef>
              </a:pPr>
              <a:r>
                <a:rPr lang="en-US" sz="2694">
                  <a:solidFill>
                    <a:srgbClr val="004D4D"/>
                  </a:solidFill>
                  <a:latin typeface="Radley"/>
                  <a:ea typeface="Radley"/>
                  <a:cs typeface="Radley"/>
                  <a:sym typeface="Radley"/>
                </a:rPr>
                <a:t>Competitive Advantage</a:t>
              </a:r>
            </a:p>
          </p:txBody>
        </p:sp>
        <p:sp>
          <p:nvSpPr>
            <p:cNvPr id="5" name="TextBox 5"/>
            <p:cNvSpPr txBox="1"/>
            <p:nvPr/>
          </p:nvSpPr>
          <p:spPr>
            <a:xfrm>
              <a:off x="0" y="517932"/>
              <a:ext cx="4635939" cy="933238"/>
            </a:xfrm>
            <a:prstGeom prst="rect">
              <a:avLst/>
            </a:prstGeom>
          </p:spPr>
          <p:txBody>
            <a:bodyPr lIns="0" tIns="0" rIns="0" bIns="0" rtlCol="0" anchor="t">
              <a:spAutoFit/>
            </a:bodyPr>
            <a:lstStyle/>
            <a:p>
              <a:pPr marL="0" lvl="0" indent="0" algn="l">
                <a:lnSpc>
                  <a:spcPts val="2764"/>
                </a:lnSpc>
              </a:pPr>
              <a:r>
                <a:rPr lang="en-US" sz="1974" b="1">
                  <a:solidFill>
                    <a:srgbClr val="002627"/>
                  </a:solidFill>
                  <a:latin typeface="Carlito Bold"/>
                  <a:ea typeface="Carlito Bold"/>
                  <a:cs typeface="Carlito Bold"/>
                  <a:sym typeface="Carlito Bold"/>
                </a:rPr>
                <a:t>New products</a:t>
              </a:r>
              <a:r>
                <a:rPr lang="en-US" sz="1974">
                  <a:solidFill>
                    <a:srgbClr val="002627"/>
                  </a:solidFill>
                  <a:latin typeface="Carlito"/>
                  <a:ea typeface="Carlito"/>
                  <a:cs typeface="Carlito"/>
                  <a:sym typeface="Carlito"/>
                </a:rPr>
                <a:t> and faster adaptation to market</a:t>
              </a:r>
            </a:p>
          </p:txBody>
        </p:sp>
      </p:grpSp>
      <p:grpSp>
        <p:nvGrpSpPr>
          <p:cNvPr id="6" name="Group 6"/>
          <p:cNvGrpSpPr/>
          <p:nvPr/>
        </p:nvGrpSpPr>
        <p:grpSpPr>
          <a:xfrm>
            <a:off x="9296400" y="3352800"/>
            <a:ext cx="3476954" cy="1145392"/>
            <a:chOff x="0" y="0"/>
            <a:chExt cx="4635939" cy="1527189"/>
          </a:xfrm>
        </p:grpSpPr>
        <p:sp>
          <p:nvSpPr>
            <p:cNvPr id="7" name="TextBox 7"/>
            <p:cNvSpPr txBox="1"/>
            <p:nvPr/>
          </p:nvSpPr>
          <p:spPr>
            <a:xfrm>
              <a:off x="0" y="-47625"/>
              <a:ext cx="4635939" cy="591355"/>
            </a:xfrm>
            <a:prstGeom prst="rect">
              <a:avLst/>
            </a:prstGeom>
          </p:spPr>
          <p:txBody>
            <a:bodyPr lIns="0" tIns="0" rIns="0" bIns="0" rtlCol="0" anchor="t">
              <a:spAutoFit/>
            </a:bodyPr>
            <a:lstStyle/>
            <a:p>
              <a:pPr marL="0" lvl="0" indent="0" algn="l">
                <a:lnSpc>
                  <a:spcPts val="3772"/>
                </a:lnSpc>
                <a:spcBef>
                  <a:spcPct val="0"/>
                </a:spcBef>
              </a:pPr>
              <a:r>
                <a:rPr lang="en-US" sz="2694">
                  <a:solidFill>
                    <a:srgbClr val="004D4D"/>
                  </a:solidFill>
                  <a:latin typeface="Radley"/>
                  <a:ea typeface="Radley"/>
                  <a:cs typeface="Radley"/>
                  <a:sym typeface="Radley"/>
                </a:rPr>
                <a:t>Engagement</a:t>
              </a:r>
            </a:p>
          </p:txBody>
        </p:sp>
        <p:sp>
          <p:nvSpPr>
            <p:cNvPr id="8" name="TextBox 8"/>
            <p:cNvSpPr txBox="1"/>
            <p:nvPr/>
          </p:nvSpPr>
          <p:spPr>
            <a:xfrm>
              <a:off x="0" y="593950"/>
              <a:ext cx="4635939" cy="933238"/>
            </a:xfrm>
            <a:prstGeom prst="rect">
              <a:avLst/>
            </a:prstGeom>
          </p:spPr>
          <p:txBody>
            <a:bodyPr lIns="0" tIns="0" rIns="0" bIns="0" rtlCol="0" anchor="t">
              <a:spAutoFit/>
            </a:bodyPr>
            <a:lstStyle/>
            <a:p>
              <a:pPr marL="0" lvl="0" indent="0" algn="l">
                <a:lnSpc>
                  <a:spcPts val="2764"/>
                </a:lnSpc>
                <a:spcBef>
                  <a:spcPct val="0"/>
                </a:spcBef>
              </a:pPr>
              <a:r>
                <a:rPr lang="en-US" sz="1974" b="1" u="none" strike="noStrike">
                  <a:solidFill>
                    <a:srgbClr val="002627"/>
                  </a:solidFill>
                  <a:latin typeface="Carlito Bold"/>
                  <a:ea typeface="Carlito Bold"/>
                  <a:cs typeface="Carlito Bold"/>
                  <a:sym typeface="Carlito Bold"/>
                </a:rPr>
                <a:t>Meaningful work</a:t>
              </a:r>
              <a:r>
                <a:rPr lang="en-US" sz="1974" u="none" strike="noStrike">
                  <a:solidFill>
                    <a:srgbClr val="002627"/>
                  </a:solidFill>
                  <a:latin typeface="Carlito"/>
                  <a:ea typeface="Carlito"/>
                  <a:cs typeface="Carlito"/>
                  <a:sym typeface="Carlito"/>
                </a:rPr>
                <a:t> increases employee satisfaction and loyalty</a:t>
              </a:r>
            </a:p>
          </p:txBody>
        </p:sp>
      </p:grpSp>
      <p:grpSp>
        <p:nvGrpSpPr>
          <p:cNvPr id="9" name="Group 9"/>
          <p:cNvGrpSpPr/>
          <p:nvPr/>
        </p:nvGrpSpPr>
        <p:grpSpPr>
          <a:xfrm>
            <a:off x="4981575" y="3352800"/>
            <a:ext cx="3407712" cy="1088378"/>
            <a:chOff x="0" y="0"/>
            <a:chExt cx="4543615" cy="1451171"/>
          </a:xfrm>
        </p:grpSpPr>
        <p:sp>
          <p:nvSpPr>
            <p:cNvPr id="10" name="TextBox 10"/>
            <p:cNvSpPr txBox="1"/>
            <p:nvPr/>
          </p:nvSpPr>
          <p:spPr>
            <a:xfrm>
              <a:off x="0" y="-47625"/>
              <a:ext cx="4543615" cy="591355"/>
            </a:xfrm>
            <a:prstGeom prst="rect">
              <a:avLst/>
            </a:prstGeom>
          </p:spPr>
          <p:txBody>
            <a:bodyPr lIns="0" tIns="0" rIns="0" bIns="0" rtlCol="0" anchor="t">
              <a:spAutoFit/>
            </a:bodyPr>
            <a:lstStyle/>
            <a:p>
              <a:pPr marL="0" lvl="0" indent="0" algn="l">
                <a:lnSpc>
                  <a:spcPts val="3772"/>
                </a:lnSpc>
                <a:spcBef>
                  <a:spcPct val="0"/>
                </a:spcBef>
              </a:pPr>
              <a:r>
                <a:rPr lang="en-US" sz="2694">
                  <a:solidFill>
                    <a:srgbClr val="004D4D"/>
                  </a:solidFill>
                  <a:latin typeface="Radley"/>
                  <a:ea typeface="Radley"/>
                  <a:cs typeface="Radley"/>
                  <a:sym typeface="Radley"/>
                </a:rPr>
                <a:t>Innovation Culture</a:t>
              </a:r>
            </a:p>
          </p:txBody>
        </p:sp>
        <p:sp>
          <p:nvSpPr>
            <p:cNvPr id="11" name="TextBox 11"/>
            <p:cNvSpPr txBox="1"/>
            <p:nvPr/>
          </p:nvSpPr>
          <p:spPr>
            <a:xfrm>
              <a:off x="0" y="517932"/>
              <a:ext cx="4543615" cy="933238"/>
            </a:xfrm>
            <a:prstGeom prst="rect">
              <a:avLst/>
            </a:prstGeom>
          </p:spPr>
          <p:txBody>
            <a:bodyPr lIns="0" tIns="0" rIns="0" bIns="0" rtlCol="0" anchor="t">
              <a:spAutoFit/>
            </a:bodyPr>
            <a:lstStyle/>
            <a:p>
              <a:pPr marL="0" lvl="0" indent="0" algn="l">
                <a:lnSpc>
                  <a:spcPts val="2764"/>
                </a:lnSpc>
                <a:spcBef>
                  <a:spcPct val="0"/>
                </a:spcBef>
              </a:pPr>
              <a:r>
                <a:rPr lang="en-US" sz="1974" b="1" u="none" strike="noStrike">
                  <a:solidFill>
                    <a:srgbClr val="002627"/>
                  </a:solidFill>
                  <a:latin typeface="Carlito Bold"/>
                  <a:ea typeface="Carlito Bold"/>
                  <a:cs typeface="Carlito Bold"/>
                  <a:sym typeface="Carlito Bold"/>
                </a:rPr>
                <a:t>Empowered experimentation</a:t>
              </a:r>
              <a:r>
                <a:rPr lang="en-US" sz="1974" u="none" strike="noStrike">
                  <a:solidFill>
                    <a:srgbClr val="002627"/>
                  </a:solidFill>
                  <a:latin typeface="Carlito"/>
                  <a:ea typeface="Carlito"/>
                  <a:cs typeface="Carlito"/>
                  <a:sym typeface="Carlito"/>
                </a:rPr>
                <a:t> leads to creative breakthroughs</a:t>
              </a:r>
            </a:p>
          </p:txBody>
        </p:sp>
      </p:grpSp>
      <p:grpSp>
        <p:nvGrpSpPr>
          <p:cNvPr id="12" name="Group 12"/>
          <p:cNvGrpSpPr/>
          <p:nvPr/>
        </p:nvGrpSpPr>
        <p:grpSpPr>
          <a:xfrm>
            <a:off x="9296400" y="4922520"/>
            <a:ext cx="4010025" cy="4697730"/>
            <a:chOff x="0" y="0"/>
            <a:chExt cx="1391532" cy="1630175"/>
          </a:xfrm>
        </p:grpSpPr>
        <p:sp>
          <p:nvSpPr>
            <p:cNvPr id="13" name="Freeform 13"/>
            <p:cNvSpPr/>
            <p:nvPr/>
          </p:nvSpPr>
          <p:spPr>
            <a:xfrm>
              <a:off x="0" y="0"/>
              <a:ext cx="1391532" cy="1630175"/>
            </a:xfrm>
            <a:custGeom>
              <a:avLst/>
              <a:gdLst/>
              <a:ahLst/>
              <a:cxnLst/>
              <a:rect l="l" t="t" r="r" b="b"/>
              <a:pathLst>
                <a:path w="1391532" h="1630175">
                  <a:moveTo>
                    <a:pt x="0" y="0"/>
                  </a:moveTo>
                  <a:lnTo>
                    <a:pt x="1391532" y="0"/>
                  </a:lnTo>
                  <a:lnTo>
                    <a:pt x="1391532" y="1630175"/>
                  </a:lnTo>
                  <a:lnTo>
                    <a:pt x="0" y="1630175"/>
                  </a:lnTo>
                  <a:close/>
                </a:path>
              </a:pathLst>
            </a:custGeom>
            <a:blipFill>
              <a:blip r:embed="rId2"/>
              <a:stretch>
                <a:fillRect t="-138" b="-138"/>
              </a:stretch>
            </a:blipFill>
          </p:spPr>
          <p:txBody>
            <a:bodyPr/>
            <a:lstStyle/>
            <a:p>
              <a:endParaRPr lang="en-US"/>
            </a:p>
          </p:txBody>
        </p:sp>
      </p:grpSp>
      <p:grpSp>
        <p:nvGrpSpPr>
          <p:cNvPr id="14" name="Group 14"/>
          <p:cNvGrpSpPr/>
          <p:nvPr/>
        </p:nvGrpSpPr>
        <p:grpSpPr>
          <a:xfrm>
            <a:off x="4981575" y="4922520"/>
            <a:ext cx="4010025" cy="4697730"/>
            <a:chOff x="0" y="0"/>
            <a:chExt cx="1391532" cy="1630175"/>
          </a:xfrm>
        </p:grpSpPr>
        <p:sp>
          <p:nvSpPr>
            <p:cNvPr id="15" name="Freeform 15"/>
            <p:cNvSpPr/>
            <p:nvPr/>
          </p:nvSpPr>
          <p:spPr>
            <a:xfrm>
              <a:off x="0" y="0"/>
              <a:ext cx="1391532" cy="1630175"/>
            </a:xfrm>
            <a:custGeom>
              <a:avLst/>
              <a:gdLst/>
              <a:ahLst/>
              <a:cxnLst/>
              <a:rect l="l" t="t" r="r" b="b"/>
              <a:pathLst>
                <a:path w="1391532" h="1630175">
                  <a:moveTo>
                    <a:pt x="0" y="0"/>
                  </a:moveTo>
                  <a:lnTo>
                    <a:pt x="1391532" y="0"/>
                  </a:lnTo>
                  <a:lnTo>
                    <a:pt x="1391532" y="1630175"/>
                  </a:lnTo>
                  <a:lnTo>
                    <a:pt x="0" y="1630175"/>
                  </a:lnTo>
                  <a:close/>
                </a:path>
              </a:pathLst>
            </a:custGeom>
            <a:blipFill>
              <a:blip r:embed="rId3"/>
              <a:stretch>
                <a:fillRect t="-138" b="-138"/>
              </a:stretch>
            </a:blipFill>
          </p:spPr>
          <p:txBody>
            <a:bodyPr/>
            <a:lstStyle/>
            <a:p>
              <a:endParaRPr lang="en-US"/>
            </a:p>
          </p:txBody>
        </p:sp>
      </p:grpSp>
      <p:grpSp>
        <p:nvGrpSpPr>
          <p:cNvPr id="16" name="Group 16"/>
          <p:cNvGrpSpPr/>
          <p:nvPr/>
        </p:nvGrpSpPr>
        <p:grpSpPr>
          <a:xfrm>
            <a:off x="666750" y="4922520"/>
            <a:ext cx="4010025" cy="4697730"/>
            <a:chOff x="0" y="0"/>
            <a:chExt cx="879848" cy="1030739"/>
          </a:xfrm>
        </p:grpSpPr>
        <p:sp>
          <p:nvSpPr>
            <p:cNvPr id="17" name="Freeform 17"/>
            <p:cNvSpPr/>
            <p:nvPr/>
          </p:nvSpPr>
          <p:spPr>
            <a:xfrm>
              <a:off x="0" y="0"/>
              <a:ext cx="879848" cy="1030739"/>
            </a:xfrm>
            <a:custGeom>
              <a:avLst/>
              <a:gdLst/>
              <a:ahLst/>
              <a:cxnLst/>
              <a:rect l="l" t="t" r="r" b="b"/>
              <a:pathLst>
                <a:path w="879848" h="1030739">
                  <a:moveTo>
                    <a:pt x="0" y="0"/>
                  </a:moveTo>
                  <a:lnTo>
                    <a:pt x="879848" y="0"/>
                  </a:lnTo>
                  <a:lnTo>
                    <a:pt x="879848" y="1030739"/>
                  </a:lnTo>
                  <a:lnTo>
                    <a:pt x="0" y="1030739"/>
                  </a:lnTo>
                  <a:close/>
                </a:path>
              </a:pathLst>
            </a:custGeom>
            <a:blipFill>
              <a:blip r:embed="rId4"/>
              <a:stretch>
                <a:fillRect t="-138" b="-138"/>
              </a:stretch>
            </a:blipFill>
          </p:spPr>
          <p:txBody>
            <a:bodyPr/>
            <a:lstStyle/>
            <a:p>
              <a:endParaRPr lang="en-US"/>
            </a:p>
          </p:txBody>
        </p:sp>
      </p:grpSp>
      <p:grpSp>
        <p:nvGrpSpPr>
          <p:cNvPr id="18" name="Group 18"/>
          <p:cNvGrpSpPr/>
          <p:nvPr/>
        </p:nvGrpSpPr>
        <p:grpSpPr>
          <a:xfrm>
            <a:off x="13611554" y="4922520"/>
            <a:ext cx="4010025" cy="4697730"/>
            <a:chOff x="0" y="0"/>
            <a:chExt cx="1391532" cy="1630175"/>
          </a:xfrm>
        </p:grpSpPr>
        <p:sp>
          <p:nvSpPr>
            <p:cNvPr id="19" name="Freeform 19"/>
            <p:cNvSpPr/>
            <p:nvPr/>
          </p:nvSpPr>
          <p:spPr>
            <a:xfrm>
              <a:off x="0" y="0"/>
              <a:ext cx="1391532" cy="1630175"/>
            </a:xfrm>
            <a:custGeom>
              <a:avLst/>
              <a:gdLst/>
              <a:ahLst/>
              <a:cxnLst/>
              <a:rect l="l" t="t" r="r" b="b"/>
              <a:pathLst>
                <a:path w="1391532" h="1630175">
                  <a:moveTo>
                    <a:pt x="0" y="0"/>
                  </a:moveTo>
                  <a:lnTo>
                    <a:pt x="1391532" y="0"/>
                  </a:lnTo>
                  <a:lnTo>
                    <a:pt x="1391532" y="1630175"/>
                  </a:lnTo>
                  <a:lnTo>
                    <a:pt x="0" y="1630175"/>
                  </a:lnTo>
                  <a:close/>
                </a:path>
              </a:pathLst>
            </a:custGeom>
            <a:blipFill>
              <a:blip r:embed="rId5"/>
              <a:stretch>
                <a:fillRect t="-138" b="-138"/>
              </a:stretch>
            </a:blipFill>
          </p:spPr>
          <p:txBody>
            <a:bodyPr/>
            <a:lstStyle/>
            <a:p>
              <a:endParaRPr lang="en-US"/>
            </a:p>
          </p:txBody>
        </p:sp>
      </p:grpSp>
      <p:grpSp>
        <p:nvGrpSpPr>
          <p:cNvPr id="20" name="Group 20"/>
          <p:cNvGrpSpPr/>
          <p:nvPr/>
        </p:nvGrpSpPr>
        <p:grpSpPr>
          <a:xfrm>
            <a:off x="13611554" y="3352800"/>
            <a:ext cx="3476954" cy="1145392"/>
            <a:chOff x="0" y="0"/>
            <a:chExt cx="4635939" cy="1527189"/>
          </a:xfrm>
        </p:grpSpPr>
        <p:sp>
          <p:nvSpPr>
            <p:cNvPr id="21" name="TextBox 21"/>
            <p:cNvSpPr txBox="1"/>
            <p:nvPr/>
          </p:nvSpPr>
          <p:spPr>
            <a:xfrm>
              <a:off x="0" y="-47625"/>
              <a:ext cx="4635939" cy="591355"/>
            </a:xfrm>
            <a:prstGeom prst="rect">
              <a:avLst/>
            </a:prstGeom>
          </p:spPr>
          <p:txBody>
            <a:bodyPr lIns="0" tIns="0" rIns="0" bIns="0" rtlCol="0" anchor="t">
              <a:spAutoFit/>
            </a:bodyPr>
            <a:lstStyle/>
            <a:p>
              <a:pPr marL="0" lvl="0" indent="0" algn="l">
                <a:lnSpc>
                  <a:spcPts val="3772"/>
                </a:lnSpc>
                <a:spcBef>
                  <a:spcPct val="0"/>
                </a:spcBef>
              </a:pPr>
              <a:r>
                <a:rPr lang="en-US" sz="2694">
                  <a:solidFill>
                    <a:srgbClr val="004D4D"/>
                  </a:solidFill>
                  <a:latin typeface="Radley"/>
                  <a:ea typeface="Radley"/>
                  <a:cs typeface="Radley"/>
                  <a:sym typeface="Radley"/>
                </a:rPr>
                <a:t>Retention</a:t>
              </a:r>
            </a:p>
          </p:txBody>
        </p:sp>
        <p:sp>
          <p:nvSpPr>
            <p:cNvPr id="22" name="TextBox 22"/>
            <p:cNvSpPr txBox="1"/>
            <p:nvPr/>
          </p:nvSpPr>
          <p:spPr>
            <a:xfrm>
              <a:off x="0" y="593950"/>
              <a:ext cx="4635939" cy="933238"/>
            </a:xfrm>
            <a:prstGeom prst="rect">
              <a:avLst/>
            </a:prstGeom>
          </p:spPr>
          <p:txBody>
            <a:bodyPr lIns="0" tIns="0" rIns="0" bIns="0" rtlCol="0" anchor="t">
              <a:spAutoFit/>
            </a:bodyPr>
            <a:lstStyle/>
            <a:p>
              <a:pPr marL="0" lvl="0" indent="0" algn="l">
                <a:lnSpc>
                  <a:spcPts val="2764"/>
                </a:lnSpc>
                <a:spcBef>
                  <a:spcPct val="0"/>
                </a:spcBef>
              </a:pPr>
              <a:r>
                <a:rPr lang="en-US" sz="1974" b="1" u="none" strike="noStrike">
                  <a:solidFill>
                    <a:srgbClr val="002627"/>
                  </a:solidFill>
                  <a:latin typeface="Carlito Bold"/>
                  <a:ea typeface="Carlito Bold"/>
                  <a:cs typeface="Carlito Bold"/>
                  <a:sym typeface="Carlito Bold"/>
                </a:rPr>
                <a:t>Growth opportunities</a:t>
              </a:r>
              <a:r>
                <a:rPr lang="en-US" sz="1974" u="none" strike="noStrike">
                  <a:solidFill>
                    <a:srgbClr val="002627"/>
                  </a:solidFill>
                  <a:latin typeface="Carlito"/>
                  <a:ea typeface="Carlito"/>
                  <a:cs typeface="Carlito"/>
                  <a:sym typeface="Carlito"/>
                </a:rPr>
                <a:t> help keep talent within companies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6D7D1"/>
        </a:solidFill>
        <a:effectLst/>
      </p:bgPr>
    </p:bg>
    <p:spTree>
      <p:nvGrpSpPr>
        <p:cNvPr id="1" name=""/>
        <p:cNvGrpSpPr/>
        <p:nvPr/>
      </p:nvGrpSpPr>
      <p:grpSpPr>
        <a:xfrm>
          <a:off x="0" y="0"/>
          <a:ext cx="0" cy="0"/>
          <a:chOff x="0" y="0"/>
          <a:chExt cx="0" cy="0"/>
        </a:xfrm>
      </p:grpSpPr>
      <p:grpSp>
        <p:nvGrpSpPr>
          <p:cNvPr id="2" name="Group 2"/>
          <p:cNvGrpSpPr/>
          <p:nvPr/>
        </p:nvGrpSpPr>
        <p:grpSpPr>
          <a:xfrm>
            <a:off x="10429875" y="0"/>
            <a:ext cx="7858125" cy="10287000"/>
            <a:chOff x="0" y="0"/>
            <a:chExt cx="1217429" cy="1593725"/>
          </a:xfrm>
        </p:grpSpPr>
        <p:sp>
          <p:nvSpPr>
            <p:cNvPr id="3" name="Freeform 3"/>
            <p:cNvSpPr/>
            <p:nvPr/>
          </p:nvSpPr>
          <p:spPr>
            <a:xfrm>
              <a:off x="0" y="0"/>
              <a:ext cx="1217429" cy="1593725"/>
            </a:xfrm>
            <a:custGeom>
              <a:avLst/>
              <a:gdLst/>
              <a:ahLst/>
              <a:cxnLst/>
              <a:rect l="l" t="t" r="r" b="b"/>
              <a:pathLst>
                <a:path w="1217429" h="1593725">
                  <a:moveTo>
                    <a:pt x="0" y="0"/>
                  </a:moveTo>
                  <a:lnTo>
                    <a:pt x="1217429" y="0"/>
                  </a:lnTo>
                  <a:lnTo>
                    <a:pt x="1217429" y="1593725"/>
                  </a:lnTo>
                  <a:lnTo>
                    <a:pt x="0" y="1593725"/>
                  </a:lnTo>
                  <a:close/>
                </a:path>
              </a:pathLst>
            </a:custGeom>
            <a:blipFill>
              <a:blip r:embed="rId2"/>
              <a:stretch>
                <a:fillRect t="-255" b="-255"/>
              </a:stretch>
            </a:blipFill>
          </p:spPr>
          <p:txBody>
            <a:bodyPr/>
            <a:lstStyle/>
            <a:p>
              <a:endParaRPr lang="en-US"/>
            </a:p>
          </p:txBody>
        </p:sp>
      </p:grpSp>
      <p:grpSp>
        <p:nvGrpSpPr>
          <p:cNvPr id="4" name="Group 4"/>
          <p:cNvGrpSpPr/>
          <p:nvPr/>
        </p:nvGrpSpPr>
        <p:grpSpPr>
          <a:xfrm>
            <a:off x="666750" y="666755"/>
            <a:ext cx="7230865" cy="5476875"/>
            <a:chOff x="0" y="0"/>
            <a:chExt cx="9641153" cy="7302500"/>
          </a:xfrm>
        </p:grpSpPr>
        <p:sp>
          <p:nvSpPr>
            <p:cNvPr id="5" name="TextBox 5"/>
            <p:cNvSpPr txBox="1"/>
            <p:nvPr/>
          </p:nvSpPr>
          <p:spPr>
            <a:xfrm>
              <a:off x="26326" y="57150"/>
              <a:ext cx="9614826" cy="1358479"/>
            </a:xfrm>
            <a:prstGeom prst="rect">
              <a:avLst/>
            </a:prstGeom>
          </p:spPr>
          <p:txBody>
            <a:bodyPr lIns="0" tIns="0" rIns="0" bIns="0" rtlCol="0" anchor="t">
              <a:spAutoFit/>
            </a:bodyPr>
            <a:lstStyle/>
            <a:p>
              <a:pPr marL="0" lvl="0" indent="0" algn="l">
                <a:lnSpc>
                  <a:spcPts val="7840"/>
                </a:lnSpc>
                <a:spcBef>
                  <a:spcPct val="0"/>
                </a:spcBef>
              </a:pPr>
              <a:r>
                <a:rPr lang="en-US" sz="7000" i="1">
                  <a:solidFill>
                    <a:srgbClr val="003333"/>
                  </a:solidFill>
                  <a:latin typeface="Radley Italics"/>
                  <a:ea typeface="Radley Italics"/>
                  <a:cs typeface="Radley Italics"/>
                  <a:sym typeface="Radley Italics"/>
                </a:rPr>
                <a:t>Quick Discussion</a:t>
              </a:r>
            </a:p>
          </p:txBody>
        </p:sp>
        <p:sp>
          <p:nvSpPr>
            <p:cNvPr id="6" name="TextBox 6"/>
            <p:cNvSpPr txBox="1"/>
            <p:nvPr/>
          </p:nvSpPr>
          <p:spPr>
            <a:xfrm>
              <a:off x="26326" y="2387600"/>
              <a:ext cx="9614826" cy="1397000"/>
            </a:xfrm>
            <a:prstGeom prst="rect">
              <a:avLst/>
            </a:prstGeom>
          </p:spPr>
          <p:txBody>
            <a:bodyPr lIns="0" tIns="0" rIns="0" bIns="0" rtlCol="0" anchor="t">
              <a:spAutoFit/>
            </a:bodyPr>
            <a:lstStyle/>
            <a:p>
              <a:pPr marL="0" lvl="0" indent="0" algn="l">
                <a:lnSpc>
                  <a:spcPts val="4199"/>
                </a:lnSpc>
                <a:spcBef>
                  <a:spcPct val="0"/>
                </a:spcBef>
              </a:pPr>
              <a:r>
                <a:rPr lang="en-US" sz="3499" u="none">
                  <a:solidFill>
                    <a:srgbClr val="004D4D"/>
                  </a:solidFill>
                  <a:latin typeface="Radley"/>
                  <a:ea typeface="Radley"/>
                  <a:cs typeface="Radley"/>
                  <a:sym typeface="Radley"/>
                </a:rPr>
                <a:t>Exploring Intrapreneurship Opportunities in Your Organization</a:t>
              </a:r>
            </a:p>
          </p:txBody>
        </p:sp>
        <p:sp>
          <p:nvSpPr>
            <p:cNvPr id="7" name="AutoShape 7"/>
            <p:cNvSpPr/>
            <p:nvPr/>
          </p:nvSpPr>
          <p:spPr>
            <a:xfrm>
              <a:off x="0" y="1901614"/>
              <a:ext cx="9614826" cy="0"/>
            </a:xfrm>
            <a:prstGeom prst="line">
              <a:avLst/>
            </a:prstGeom>
            <a:ln w="25400" cap="flat">
              <a:solidFill>
                <a:srgbClr val="003333"/>
              </a:solidFill>
              <a:prstDash val="solid"/>
              <a:headEnd type="none" w="sm" len="sm"/>
              <a:tailEnd type="none" w="sm" len="sm"/>
            </a:ln>
          </p:spPr>
          <p:txBody>
            <a:bodyPr/>
            <a:lstStyle/>
            <a:p>
              <a:endParaRPr lang="en-US"/>
            </a:p>
          </p:txBody>
        </p:sp>
        <p:sp>
          <p:nvSpPr>
            <p:cNvPr id="8" name="TextBox 8"/>
            <p:cNvSpPr txBox="1"/>
            <p:nvPr/>
          </p:nvSpPr>
          <p:spPr>
            <a:xfrm>
              <a:off x="26326" y="4419600"/>
              <a:ext cx="9588500" cy="2882900"/>
            </a:xfrm>
            <a:prstGeom prst="rect">
              <a:avLst/>
            </a:prstGeom>
          </p:spPr>
          <p:txBody>
            <a:bodyPr lIns="0" tIns="0" rIns="0" bIns="0" rtlCol="0" anchor="t">
              <a:spAutoFit/>
            </a:bodyPr>
            <a:lstStyle/>
            <a:p>
              <a:pPr marL="0" lvl="0" indent="0" algn="l">
                <a:lnSpc>
                  <a:spcPts val="2400"/>
                </a:lnSpc>
              </a:pPr>
              <a:r>
                <a:rPr lang="en-US" sz="2000">
                  <a:solidFill>
                    <a:srgbClr val="002627"/>
                  </a:solidFill>
                  <a:latin typeface="Carlito"/>
                  <a:ea typeface="Carlito"/>
                  <a:cs typeface="Carlito"/>
                  <a:sym typeface="Carlito"/>
                </a:rPr>
                <a:t>Intrapreneurship can thrive in various sectors, encouraging employees to innovate and solve problems within their companies. By identifying existing inefficiencies and leveraging available resources, employees can drive change and enhance productivity. Consider how your workplace can facilitate this mindset and empower staff to take on entrepreneurial roles within the organization.</a:t>
              </a:r>
            </a:p>
          </p:txBody>
        </p:sp>
      </p:grpSp>
      <p:grpSp>
        <p:nvGrpSpPr>
          <p:cNvPr id="9" name="Group 9"/>
          <p:cNvGrpSpPr/>
          <p:nvPr/>
        </p:nvGrpSpPr>
        <p:grpSpPr>
          <a:xfrm>
            <a:off x="666750" y="9184102"/>
            <a:ext cx="2171730" cy="2205796"/>
            <a:chOff x="0" y="0"/>
            <a:chExt cx="812800" cy="825500"/>
          </a:xfrm>
        </p:grpSpPr>
        <p:sp>
          <p:nvSpPr>
            <p:cNvPr id="10" name="Freeform 10"/>
            <p:cNvSpPr/>
            <p:nvPr/>
          </p:nvSpPr>
          <p:spPr>
            <a:xfrm>
              <a:off x="1270" y="0"/>
              <a:ext cx="810260" cy="822960"/>
            </a:xfrm>
            <a:custGeom>
              <a:avLst/>
              <a:gdLst/>
              <a:ahLst/>
              <a:cxnLst/>
              <a:rect l="l" t="t" r="r" b="b"/>
              <a:pathLst>
                <a:path w="810260" h="822960">
                  <a:moveTo>
                    <a:pt x="405130" y="0"/>
                  </a:moveTo>
                  <a:lnTo>
                    <a:pt x="450850" y="151130"/>
                  </a:lnTo>
                  <a:lnTo>
                    <a:pt x="546100" y="25400"/>
                  </a:lnTo>
                  <a:lnTo>
                    <a:pt x="537210" y="181610"/>
                  </a:lnTo>
                  <a:lnTo>
                    <a:pt x="669290" y="96520"/>
                  </a:lnTo>
                  <a:lnTo>
                    <a:pt x="608330" y="241300"/>
                  </a:lnTo>
                  <a:lnTo>
                    <a:pt x="760730" y="205740"/>
                  </a:lnTo>
                  <a:lnTo>
                    <a:pt x="654050" y="321310"/>
                  </a:lnTo>
                  <a:lnTo>
                    <a:pt x="810260" y="340360"/>
                  </a:lnTo>
                  <a:lnTo>
                    <a:pt x="669290" y="411480"/>
                  </a:lnTo>
                  <a:lnTo>
                    <a:pt x="810260" y="482600"/>
                  </a:lnTo>
                  <a:lnTo>
                    <a:pt x="654050" y="501650"/>
                  </a:lnTo>
                  <a:lnTo>
                    <a:pt x="760730" y="617220"/>
                  </a:lnTo>
                  <a:lnTo>
                    <a:pt x="608330" y="581660"/>
                  </a:lnTo>
                  <a:lnTo>
                    <a:pt x="669290" y="726440"/>
                  </a:lnTo>
                  <a:lnTo>
                    <a:pt x="537210" y="640080"/>
                  </a:lnTo>
                  <a:lnTo>
                    <a:pt x="546100" y="797560"/>
                  </a:lnTo>
                  <a:lnTo>
                    <a:pt x="450850" y="671830"/>
                  </a:lnTo>
                  <a:lnTo>
                    <a:pt x="405130" y="822960"/>
                  </a:lnTo>
                  <a:lnTo>
                    <a:pt x="359410" y="671830"/>
                  </a:lnTo>
                  <a:lnTo>
                    <a:pt x="264160" y="797560"/>
                  </a:lnTo>
                  <a:lnTo>
                    <a:pt x="273050" y="640080"/>
                  </a:lnTo>
                  <a:lnTo>
                    <a:pt x="140970" y="726440"/>
                  </a:lnTo>
                  <a:lnTo>
                    <a:pt x="201930" y="581660"/>
                  </a:lnTo>
                  <a:lnTo>
                    <a:pt x="49530" y="617220"/>
                  </a:lnTo>
                  <a:lnTo>
                    <a:pt x="156210" y="501650"/>
                  </a:lnTo>
                  <a:lnTo>
                    <a:pt x="0" y="482600"/>
                  </a:lnTo>
                  <a:lnTo>
                    <a:pt x="140970" y="411480"/>
                  </a:lnTo>
                  <a:lnTo>
                    <a:pt x="0" y="340360"/>
                  </a:lnTo>
                  <a:lnTo>
                    <a:pt x="156210" y="321310"/>
                  </a:lnTo>
                  <a:lnTo>
                    <a:pt x="49530" y="205740"/>
                  </a:lnTo>
                  <a:lnTo>
                    <a:pt x="201930" y="241300"/>
                  </a:lnTo>
                  <a:lnTo>
                    <a:pt x="140970" y="96520"/>
                  </a:lnTo>
                  <a:lnTo>
                    <a:pt x="273050" y="181610"/>
                  </a:lnTo>
                  <a:lnTo>
                    <a:pt x="264160" y="25400"/>
                  </a:lnTo>
                  <a:lnTo>
                    <a:pt x="359410" y="151130"/>
                  </a:lnTo>
                  <a:close/>
                </a:path>
              </a:pathLst>
            </a:custGeom>
            <a:solidFill>
              <a:srgbClr val="003333"/>
            </a:solidFill>
          </p:spPr>
          <p:txBody>
            <a:bodyPr/>
            <a:lstStyle/>
            <a:p>
              <a:endParaRPr lang="en-US"/>
            </a:p>
          </p:txBody>
        </p:sp>
        <p:sp>
          <p:nvSpPr>
            <p:cNvPr id="11" name="TextBox 11"/>
            <p:cNvSpPr txBox="1"/>
            <p:nvPr/>
          </p:nvSpPr>
          <p:spPr>
            <a:xfrm>
              <a:off x="141746" y="112576"/>
              <a:ext cx="529308" cy="559367"/>
            </a:xfrm>
            <a:prstGeom prst="rect">
              <a:avLst/>
            </a:prstGeom>
          </p:spPr>
          <p:txBody>
            <a:bodyPr lIns="50800" tIns="50800" rIns="50800" bIns="50800" rtlCol="0" anchor="ctr"/>
            <a:lstStyle/>
            <a:p>
              <a:pPr marL="0" lvl="0" indent="0" algn="ctr">
                <a:lnSpc>
                  <a:spcPts val="3359"/>
                </a:lnSpc>
                <a:spcBef>
                  <a:spcPct val="0"/>
                </a:spcBef>
              </a:pPr>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493</Words>
  <Application>Microsoft Macintosh PowerPoint</Application>
  <PresentationFormat>Custom</PresentationFormat>
  <Paragraphs>46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Radley Italics</vt:lpstr>
      <vt:lpstr>Arial</vt:lpstr>
      <vt:lpstr>Carlito</vt:lpstr>
      <vt:lpstr>Calibri</vt:lpstr>
      <vt:lpstr>Carlito Bold</vt:lpstr>
      <vt:lpstr>Radley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 Intrapreneurship</dc:title>
  <dc:description>Presentation - Intrapreneurship</dc:description>
  <cp:lastModifiedBy>Liz Kheng-Chindavong</cp:lastModifiedBy>
  <cp:revision>2</cp:revision>
  <dcterms:created xsi:type="dcterms:W3CDTF">2006-08-16T00:00:00Z</dcterms:created>
  <dcterms:modified xsi:type="dcterms:W3CDTF">2026-01-09T21:04:14Z</dcterms:modified>
  <dc:identifier>DAG93aME5k0</dc:identifier>
</cp:coreProperties>
</file>