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Fira Sans" panose="020B0503050000020004" pitchFamily="34" charset="0"/>
      <p:regular r:id="rId14"/>
    </p:embeddedFont>
    <p:embeddedFont>
      <p:font typeface="Fira Sans Bold" panose="020B0803050000020004" pitchFamily="34" charset="0"/>
      <p:regular r:id="rId15"/>
      <p:bold r:id="rId16"/>
    </p:embeddedFont>
    <p:embeddedFont>
      <p:font typeface="Fira Sans Light" panose="020B0403050000020004" pitchFamily="34" charset="0"/>
      <p:regular r:id="rId17"/>
    </p:embeddedFont>
    <p:embeddedFont>
      <p:font typeface="Helios Extended" panose="02000505040000020004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48" autoAdjust="0"/>
  </p:normalViewPr>
  <p:slideViewPr>
    <p:cSldViewPr>
      <p:cViewPr varScale="1">
        <p:scale>
          <a:sx n="76" d="100"/>
          <a:sy n="76" d="100"/>
        </p:scale>
        <p:origin x="240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419850" cy="10287000"/>
            <a:chOff x="0" y="0"/>
            <a:chExt cx="1690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90825" cy="2709333"/>
            </a:xfrm>
            <a:custGeom>
              <a:avLst/>
              <a:gdLst/>
              <a:ahLst/>
              <a:cxnLst/>
              <a:rect l="l" t="t" r="r" b="b"/>
              <a:pathLst>
                <a:path w="1690825" h="2709333">
                  <a:moveTo>
                    <a:pt x="0" y="0"/>
                  </a:moveTo>
                  <a:lnTo>
                    <a:pt x="1690825" y="0"/>
                  </a:lnTo>
                  <a:lnTo>
                    <a:pt x="1690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690825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6750" y="666750"/>
            <a:ext cx="7191375" cy="8966200"/>
            <a:chOff x="0" y="0"/>
            <a:chExt cx="1614733" cy="20132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4733" cy="2013248"/>
            </a:xfrm>
            <a:custGeom>
              <a:avLst/>
              <a:gdLst/>
              <a:ahLst/>
              <a:cxnLst/>
              <a:rect l="l" t="t" r="r" b="b"/>
              <a:pathLst>
                <a:path w="1614733" h="2013248">
                  <a:moveTo>
                    <a:pt x="0" y="0"/>
                  </a:moveTo>
                  <a:lnTo>
                    <a:pt x="1614733" y="0"/>
                  </a:lnTo>
                  <a:lnTo>
                    <a:pt x="1614733" y="2013248"/>
                  </a:lnTo>
                  <a:lnTo>
                    <a:pt x="0" y="2013248"/>
                  </a:lnTo>
                  <a:close/>
                </a:path>
              </a:pathLst>
            </a:custGeom>
            <a:blipFill>
              <a:blip r:embed="rId2"/>
              <a:stretch>
                <a:fillRect t="-128" b="-12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8097862" y="0"/>
            <a:ext cx="190138" cy="10287000"/>
            <a:chOff x="0" y="0"/>
            <a:chExt cx="50077" cy="2709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077" cy="2709333"/>
            </a:xfrm>
            <a:custGeom>
              <a:avLst/>
              <a:gdLst/>
              <a:ahLst/>
              <a:cxnLst/>
              <a:rect l="l" t="t" r="r" b="b"/>
              <a:pathLst>
                <a:path w="50077" h="2709333">
                  <a:moveTo>
                    <a:pt x="0" y="0"/>
                  </a:moveTo>
                  <a:lnTo>
                    <a:pt x="50077" y="0"/>
                  </a:lnTo>
                  <a:lnTo>
                    <a:pt x="5007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50077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296400" y="1562100"/>
            <a:ext cx="6886575" cy="5344160"/>
            <a:chOff x="0" y="0"/>
            <a:chExt cx="9182100" cy="712554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4365202"/>
              <a:ext cx="9182100" cy="2760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This presentation explores various </a:t>
              </a:r>
              <a:r>
                <a:rPr lang="en-US" sz="2400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sources of startup financing</a:t>
              </a:r>
              <a:r>
                <a:rPr lang="en-US" sz="2400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, including personal funds, family and friends, commercial banks, and angel investors, providing insights for aspiring entrepreneurs.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8575"/>
              <a:ext cx="9182100" cy="3689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560"/>
                </a:lnSpc>
              </a:pPr>
              <a:r>
                <a:rPr lang="en-US" sz="9600">
                  <a:solidFill>
                    <a:srgbClr val="FF3366"/>
                  </a:solidFill>
                  <a:latin typeface="Helios Extended"/>
                  <a:ea typeface="Helios Extended"/>
                  <a:cs typeface="Helios Extended"/>
                  <a:sym typeface="Helios Extended"/>
                </a:rPr>
                <a:t>Sources of Capital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296400" y="8677275"/>
            <a:ext cx="688657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Week 12 – MGMT 420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7524750"/>
            <a:ext cx="6886575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</a:pPr>
            <a:r>
              <a:rPr lang="en-US" sz="210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Angel investors play a critical role in funding early-stage ventures, offering both </a:t>
            </a:r>
            <a:r>
              <a:rPr lang="en-US" sz="2100" b="1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capital and mentorship</a:t>
            </a:r>
            <a:r>
              <a:rPr lang="en-US" sz="210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to help startups thrive and grow.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66750" y="666750"/>
            <a:ext cx="6886575" cy="4478270"/>
            <a:chOff x="0" y="0"/>
            <a:chExt cx="9182100" cy="5971027"/>
          </a:xfrm>
        </p:grpSpPr>
        <p:sp>
          <p:nvSpPr>
            <p:cNvPr id="4" name="TextBox 4"/>
            <p:cNvSpPr txBox="1"/>
            <p:nvPr/>
          </p:nvSpPr>
          <p:spPr>
            <a:xfrm>
              <a:off x="0" y="28575"/>
              <a:ext cx="9182100" cy="4564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  <a:spcBef>
                  <a:spcPct val="0"/>
                </a:spcBef>
              </a:pPr>
              <a:r>
                <a:rPr lang="en-US" sz="8000">
                  <a:solidFill>
                    <a:srgbClr val="FF3366"/>
                  </a:solidFill>
                  <a:latin typeface="Helios Extended"/>
                  <a:ea typeface="Helios Extended"/>
                  <a:cs typeface="Helios Extended"/>
                  <a:sym typeface="Helios Extended"/>
                </a:rPr>
                <a:t>Angels and Private Offerings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782730"/>
              <a:ext cx="9182100" cy="1188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39"/>
                </a:lnSpc>
              </a:pPr>
              <a:r>
                <a:rPr lang="en-US" sz="2599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Understanding the role of angel investors in startups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18098225" y="0"/>
            <a:ext cx="189775" cy="10287000"/>
            <a:chOff x="0" y="0"/>
            <a:chExt cx="49982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982" cy="2709333"/>
            </a:xfrm>
            <a:custGeom>
              <a:avLst/>
              <a:gdLst/>
              <a:ahLst/>
              <a:cxnLst/>
              <a:rect l="l" t="t" r="r" b="b"/>
              <a:pathLst>
                <a:path w="49982" h="2709333">
                  <a:moveTo>
                    <a:pt x="0" y="0"/>
                  </a:moveTo>
                  <a:lnTo>
                    <a:pt x="49982" y="0"/>
                  </a:lnTo>
                  <a:lnTo>
                    <a:pt x="4998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998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734675" y="666750"/>
            <a:ext cx="6886575" cy="4324350"/>
            <a:chOff x="0" y="0"/>
            <a:chExt cx="1740161" cy="109271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40160" cy="1092715"/>
            </a:xfrm>
            <a:custGeom>
              <a:avLst/>
              <a:gdLst/>
              <a:ahLst/>
              <a:cxnLst/>
              <a:rect l="l" t="t" r="r" b="b"/>
              <a:pathLst>
                <a:path w="1740160" h="1092715">
                  <a:moveTo>
                    <a:pt x="0" y="0"/>
                  </a:moveTo>
                  <a:lnTo>
                    <a:pt x="1740160" y="0"/>
                  </a:lnTo>
                  <a:lnTo>
                    <a:pt x="1740160" y="1092715"/>
                  </a:lnTo>
                  <a:lnTo>
                    <a:pt x="0" y="1092715"/>
                  </a:lnTo>
                  <a:close/>
                </a:path>
              </a:pathLst>
            </a:custGeom>
            <a:blipFill>
              <a:blip r:embed="rId2"/>
              <a:stretch>
                <a:fillRect l="-436" r="-43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734675" y="5295900"/>
            <a:ext cx="6886575" cy="4324350"/>
            <a:chOff x="0" y="0"/>
            <a:chExt cx="1740161" cy="109271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40160" cy="1092715"/>
            </a:xfrm>
            <a:custGeom>
              <a:avLst/>
              <a:gdLst/>
              <a:ahLst/>
              <a:cxnLst/>
              <a:rect l="l" t="t" r="r" b="b"/>
              <a:pathLst>
                <a:path w="1740160" h="1092715">
                  <a:moveTo>
                    <a:pt x="0" y="0"/>
                  </a:moveTo>
                  <a:lnTo>
                    <a:pt x="1740160" y="0"/>
                  </a:lnTo>
                  <a:lnTo>
                    <a:pt x="1740160" y="1092715"/>
                  </a:lnTo>
                  <a:lnTo>
                    <a:pt x="0" y="1092715"/>
                  </a:lnTo>
                  <a:close/>
                </a:path>
              </a:pathLst>
            </a:custGeom>
            <a:blipFill>
              <a:blip r:embed="rId3"/>
              <a:stretch>
                <a:fillRect l="-436" r="-43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72950" y="0"/>
            <a:ext cx="6115050" cy="10287000"/>
          </a:xfrm>
          <a:prstGeom prst="rect">
            <a:avLst/>
          </a:prstGeom>
          <a:solidFill>
            <a:srgbClr val="FF3366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734675" y="666750"/>
            <a:ext cx="6886575" cy="8966200"/>
            <a:chOff x="0" y="0"/>
            <a:chExt cx="1546294" cy="20132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46294" cy="2013248"/>
            </a:xfrm>
            <a:custGeom>
              <a:avLst/>
              <a:gdLst/>
              <a:ahLst/>
              <a:cxnLst/>
              <a:rect l="l" t="t" r="r" b="b"/>
              <a:pathLst>
                <a:path w="1546294" h="2013248">
                  <a:moveTo>
                    <a:pt x="0" y="0"/>
                  </a:moveTo>
                  <a:lnTo>
                    <a:pt x="1546294" y="0"/>
                  </a:lnTo>
                  <a:lnTo>
                    <a:pt x="1546294" y="2013248"/>
                  </a:lnTo>
                  <a:lnTo>
                    <a:pt x="0" y="2013248"/>
                  </a:lnTo>
                  <a:close/>
                </a:path>
              </a:pathLst>
            </a:custGeom>
            <a:blipFill>
              <a:blip r:embed="rId2"/>
              <a:stretch>
                <a:fillRect t="-199" b="-1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6750" y="666750"/>
            <a:ext cx="8324850" cy="5151120"/>
            <a:chOff x="0" y="0"/>
            <a:chExt cx="11099800" cy="6868159"/>
          </a:xfrm>
        </p:grpSpPr>
        <p:sp>
          <p:nvSpPr>
            <p:cNvPr id="6" name="TextBox 6"/>
            <p:cNvSpPr txBox="1"/>
            <p:nvPr/>
          </p:nvSpPr>
          <p:spPr>
            <a:xfrm>
              <a:off x="0" y="28575"/>
              <a:ext cx="11099800" cy="3078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  <a:spcBef>
                  <a:spcPct val="0"/>
                </a:spcBef>
              </a:pPr>
              <a:r>
                <a:rPr lang="en-US" sz="8000">
                  <a:solidFill>
                    <a:srgbClr val="FF3366"/>
                  </a:solidFill>
                  <a:latin typeface="Helios Extended"/>
                  <a:ea typeface="Helios Extended"/>
                  <a:cs typeface="Helios Extended"/>
                  <a:sym typeface="Helios Extended"/>
                </a:rPr>
                <a:t>Bootstrap Financing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571875"/>
              <a:ext cx="11099800" cy="530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Creative and resourceful ways to fund your venture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689475"/>
              <a:ext cx="9182100" cy="2178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60"/>
                </a:lnSpc>
              </a:pPr>
              <a:r>
                <a:rPr lang="en-US" sz="2100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Bootstrap financing involves leveraging </a:t>
              </a:r>
              <a:r>
                <a:rPr lang="en-US" sz="2100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creativity and savings</a:t>
              </a:r>
              <a:r>
                <a:rPr lang="en-US" sz="2100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to grow your business while retaining full ownership and control, effectively avoiding dilution and outside investors.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400" y="1562100"/>
            <a:ext cx="6886575" cy="2010995"/>
            <a:chOff x="0" y="0"/>
            <a:chExt cx="9182100" cy="2681326"/>
          </a:xfrm>
        </p:grpSpPr>
        <p:sp>
          <p:nvSpPr>
            <p:cNvPr id="3" name="TextBox 3"/>
            <p:cNvSpPr txBox="1"/>
            <p:nvPr/>
          </p:nvSpPr>
          <p:spPr>
            <a:xfrm>
              <a:off x="0" y="723622"/>
              <a:ext cx="9182100" cy="1957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Identifying the ideal funding source tailored to your business model is crucial for success. Consider the </a:t>
              </a:r>
              <a:r>
                <a:rPr lang="en-US" sz="2100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resources available</a:t>
              </a:r>
              <a:r>
                <a:rPr lang="en-US" sz="2100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and align them with your venture’s growth objectives.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9182100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</a:pPr>
              <a:r>
                <a:rPr lang="en-US" sz="2600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BEST FIT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96400" y="4248150"/>
            <a:ext cx="6886575" cy="2010995"/>
            <a:chOff x="0" y="0"/>
            <a:chExt cx="9182100" cy="2681327"/>
          </a:xfrm>
        </p:grpSpPr>
        <p:sp>
          <p:nvSpPr>
            <p:cNvPr id="6" name="TextBox 6"/>
            <p:cNvSpPr txBox="1"/>
            <p:nvPr/>
          </p:nvSpPr>
          <p:spPr>
            <a:xfrm>
              <a:off x="0" y="723622"/>
              <a:ext cx="9182100" cy="1957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Every capital source presents trade-offs between </a:t>
              </a:r>
              <a:r>
                <a:rPr lang="en-US" sz="2100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control and risk</a:t>
              </a:r>
              <a:r>
                <a:rPr lang="en-US" sz="2100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. Analyze how each option impacts ownership, decision-making authority, and long-term financial stability for your startup.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9182100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</a:pPr>
              <a:r>
                <a:rPr lang="en-US" sz="2600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TRADE-OFFS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96400" y="6935420"/>
            <a:ext cx="6886575" cy="2010995"/>
            <a:chOff x="0" y="0"/>
            <a:chExt cx="9182100" cy="2681327"/>
          </a:xfrm>
        </p:grpSpPr>
        <p:sp>
          <p:nvSpPr>
            <p:cNvPr id="9" name="TextBox 9"/>
            <p:cNvSpPr txBox="1"/>
            <p:nvPr/>
          </p:nvSpPr>
          <p:spPr>
            <a:xfrm>
              <a:off x="0" y="723622"/>
              <a:ext cx="9182100" cy="1957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Your funding decisions will significantly shape your </a:t>
              </a:r>
              <a:r>
                <a:rPr lang="en-US" sz="2100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business strategy</a:t>
              </a:r>
              <a:r>
                <a:rPr lang="en-US" sz="2100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. Ensure that the chosen source supports not only immediate needs but also aligns with your vision for future growth.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9182100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</a:pPr>
              <a:r>
                <a:rPr lang="en-US" sz="2600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FUTURE STRATEGY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66750" y="695325"/>
            <a:ext cx="5448300" cy="4530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FF3366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Reflection on Capital Sources</a:t>
            </a:r>
          </a:p>
        </p:txBody>
      </p:sp>
      <p:grpSp>
        <p:nvGrpSpPr>
          <p:cNvPr id="12" name="Group 12"/>
          <p:cNvGrpSpPr/>
          <p:nvPr/>
        </p:nvGrpSpPr>
        <p:grpSpPr>
          <a:xfrm rot="5400000">
            <a:off x="9066710" y="1027610"/>
            <a:ext cx="192681" cy="18326100"/>
            <a:chOff x="0" y="0"/>
            <a:chExt cx="50747" cy="482662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0747" cy="4826627"/>
            </a:xfrm>
            <a:custGeom>
              <a:avLst/>
              <a:gdLst/>
              <a:ahLst/>
              <a:cxnLst/>
              <a:rect l="l" t="t" r="r" b="b"/>
              <a:pathLst>
                <a:path w="50747" h="4826627">
                  <a:moveTo>
                    <a:pt x="0" y="0"/>
                  </a:moveTo>
                  <a:lnTo>
                    <a:pt x="50747" y="0"/>
                  </a:lnTo>
                  <a:lnTo>
                    <a:pt x="50747" y="4826627"/>
                  </a:lnTo>
                  <a:lnTo>
                    <a:pt x="0" y="48266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50747" cy="48742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66750"/>
            <a:ext cx="11201400" cy="5735335"/>
            <a:chOff x="0" y="0"/>
            <a:chExt cx="14935200" cy="7647113"/>
          </a:xfrm>
        </p:grpSpPr>
        <p:sp>
          <p:nvSpPr>
            <p:cNvPr id="3" name="TextBox 3"/>
            <p:cNvSpPr txBox="1"/>
            <p:nvPr/>
          </p:nvSpPr>
          <p:spPr>
            <a:xfrm>
              <a:off x="0" y="6213475"/>
              <a:ext cx="13017500" cy="14336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39"/>
                </a:lnSpc>
              </a:pPr>
              <a:r>
                <a:rPr lang="en-US" sz="2099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Imagine launching your business tomorrow. </a:t>
              </a:r>
              <a:r>
                <a:rPr lang="en-US" sz="2099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Consider where you would secure</a:t>
              </a:r>
              <a:r>
                <a:rPr lang="en-US" sz="2099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your first $10,000: personal savings, family loans, or perhaps small investors. Exploring these options is crucial.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14935200" cy="4564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  <a:spcBef>
                  <a:spcPct val="0"/>
                </a:spcBef>
              </a:pPr>
              <a:r>
                <a:rPr lang="en-US" sz="8000">
                  <a:solidFill>
                    <a:srgbClr val="FF3366"/>
                  </a:solidFill>
                  <a:latin typeface="Helios Extended"/>
                  <a:ea typeface="Helios Extended"/>
                  <a:cs typeface="Helios Extended"/>
                  <a:sym typeface="Helios Extended"/>
                </a:rPr>
                <a:t>Startup Thought Experiment: Where to Find Funds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4552" y="5010150"/>
              <a:ext cx="12992948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</a:pPr>
              <a:r>
                <a:rPr lang="en-US" sz="260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EXPLORING INITIAL CAPITAL SOURCES FOR ENTREPRENEURS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9068162" y="1029062"/>
            <a:ext cx="189775" cy="18326100"/>
            <a:chOff x="0" y="0"/>
            <a:chExt cx="49982" cy="48266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982" cy="4826627"/>
            </a:xfrm>
            <a:custGeom>
              <a:avLst/>
              <a:gdLst/>
              <a:ahLst/>
              <a:cxnLst/>
              <a:rect l="l" t="t" r="r" b="b"/>
              <a:pathLst>
                <a:path w="49982" h="4826627">
                  <a:moveTo>
                    <a:pt x="0" y="0"/>
                  </a:moveTo>
                  <a:lnTo>
                    <a:pt x="49982" y="0"/>
                  </a:lnTo>
                  <a:lnTo>
                    <a:pt x="49982" y="4826627"/>
                  </a:lnTo>
                  <a:lnTo>
                    <a:pt x="0" y="48266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9982" cy="48742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695325"/>
            <a:ext cx="14077950" cy="2301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FF3366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Internal vs. External Funding Sources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66750" y="5143500"/>
            <a:ext cx="4000500" cy="3756275"/>
            <a:chOff x="0" y="0"/>
            <a:chExt cx="5334000" cy="5008367"/>
          </a:xfrm>
        </p:grpSpPr>
        <p:sp>
          <p:nvSpPr>
            <p:cNvPr id="4" name="TextBox 4"/>
            <p:cNvSpPr txBox="1"/>
            <p:nvPr/>
          </p:nvSpPr>
          <p:spPr>
            <a:xfrm>
              <a:off x="0" y="1146175"/>
              <a:ext cx="5334000" cy="3862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39"/>
                </a:lnSpc>
              </a:pPr>
              <a:r>
                <a:rPr lang="en-US" sz="2099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Internal funding includes personal savings, retained earnings, and supplier terms. This </a:t>
              </a:r>
              <a:r>
                <a:rPr lang="en-US" sz="2099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control-driven</a:t>
              </a:r>
              <a:r>
                <a:rPr lang="en-US" sz="2099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approach allows entrepreneurs to maintain decision-making authority and reduce reliance on outside sources.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5334000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</a:pPr>
              <a:r>
                <a:rPr lang="en-US" sz="2600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INTERNAL FUNDING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19850" y="5143500"/>
            <a:ext cx="4010025" cy="3391992"/>
            <a:chOff x="0" y="0"/>
            <a:chExt cx="5346700" cy="4522656"/>
          </a:xfrm>
        </p:grpSpPr>
        <p:sp>
          <p:nvSpPr>
            <p:cNvPr id="7" name="TextBox 7"/>
            <p:cNvSpPr txBox="1"/>
            <p:nvPr/>
          </p:nvSpPr>
          <p:spPr>
            <a:xfrm>
              <a:off x="0" y="1146175"/>
              <a:ext cx="5346700" cy="3376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39"/>
                </a:lnSpc>
              </a:pPr>
              <a:r>
                <a:rPr lang="en-US" sz="2099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External funding encompasses loans, investors, and grants. While it offers </a:t>
              </a:r>
              <a:r>
                <a:rPr lang="en-US" sz="2099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growth potential</a:t>
              </a:r>
              <a:r>
                <a:rPr lang="en-US" sz="2099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, this approach often involves sharing control and decision-making, which may dilute the entrepreneur's authority.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5346700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</a:pPr>
              <a:r>
                <a:rPr lang="en-US" sz="2600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EXTERNAL FUNDING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172950" y="5143500"/>
            <a:ext cx="4010025" cy="3391992"/>
            <a:chOff x="0" y="0"/>
            <a:chExt cx="5346700" cy="452265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146175"/>
              <a:ext cx="5346700" cy="3376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39"/>
                </a:lnSpc>
              </a:pPr>
              <a:r>
                <a:rPr lang="en-US" sz="2099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Choosing between internal and external funding requires careful consideration of control versus leverage. Entrepreneurs must balance their desire for </a:t>
              </a:r>
              <a:r>
                <a:rPr lang="en-US" sz="2099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ownership</a:t>
              </a:r>
              <a:r>
                <a:rPr lang="en-US" sz="2099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with the need for capital to fuel growth.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5346700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</a:pPr>
              <a:r>
                <a:rPr lang="en-US" sz="2600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CONTROL VS. LEVERAGE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9068162" y="1029062"/>
            <a:ext cx="189775" cy="18326100"/>
            <a:chOff x="0" y="0"/>
            <a:chExt cx="49982" cy="482662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982" cy="4826627"/>
            </a:xfrm>
            <a:custGeom>
              <a:avLst/>
              <a:gdLst/>
              <a:ahLst/>
              <a:cxnLst/>
              <a:rect l="l" t="t" r="r" b="b"/>
              <a:pathLst>
                <a:path w="49982" h="4826627">
                  <a:moveTo>
                    <a:pt x="0" y="0"/>
                  </a:moveTo>
                  <a:lnTo>
                    <a:pt x="49982" y="0"/>
                  </a:lnTo>
                  <a:lnTo>
                    <a:pt x="49982" y="4826627"/>
                  </a:lnTo>
                  <a:lnTo>
                    <a:pt x="0" y="48266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49982" cy="48742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72950" y="0"/>
            <a:ext cx="6115050" cy="10287000"/>
          </a:xfrm>
          <a:prstGeom prst="rect">
            <a:avLst/>
          </a:prstGeom>
          <a:solidFill>
            <a:srgbClr val="FF3366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734675" y="666750"/>
            <a:ext cx="6886575" cy="8966200"/>
            <a:chOff x="0" y="0"/>
            <a:chExt cx="1546294" cy="20132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46294" cy="2013248"/>
            </a:xfrm>
            <a:custGeom>
              <a:avLst/>
              <a:gdLst/>
              <a:ahLst/>
              <a:cxnLst/>
              <a:rect l="l" t="t" r="r" b="b"/>
              <a:pathLst>
                <a:path w="1546294" h="2013248">
                  <a:moveTo>
                    <a:pt x="0" y="0"/>
                  </a:moveTo>
                  <a:lnTo>
                    <a:pt x="1546294" y="0"/>
                  </a:lnTo>
                  <a:lnTo>
                    <a:pt x="1546294" y="2013248"/>
                  </a:lnTo>
                  <a:lnTo>
                    <a:pt x="0" y="2013248"/>
                  </a:lnTo>
                  <a:close/>
                </a:path>
              </a:pathLst>
            </a:custGeom>
            <a:blipFill>
              <a:blip r:embed="rId2"/>
              <a:stretch>
                <a:fillRect t="-199" b="-1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6750" y="666750"/>
            <a:ext cx="8324850" cy="5151120"/>
            <a:chOff x="0" y="0"/>
            <a:chExt cx="11099800" cy="6868159"/>
          </a:xfrm>
        </p:grpSpPr>
        <p:sp>
          <p:nvSpPr>
            <p:cNvPr id="6" name="TextBox 6"/>
            <p:cNvSpPr txBox="1"/>
            <p:nvPr/>
          </p:nvSpPr>
          <p:spPr>
            <a:xfrm>
              <a:off x="0" y="28575"/>
              <a:ext cx="11099800" cy="3078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  <a:spcBef>
                  <a:spcPct val="0"/>
                </a:spcBef>
              </a:pPr>
              <a:r>
                <a:rPr lang="en-US" sz="8000">
                  <a:solidFill>
                    <a:srgbClr val="FF3366"/>
                  </a:solidFill>
                  <a:latin typeface="Helios Extended"/>
                  <a:ea typeface="Helios Extended"/>
                  <a:cs typeface="Helios Extended"/>
                  <a:sym typeface="Helios Extended"/>
                </a:rPr>
                <a:t>Personal Funds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571875"/>
              <a:ext cx="11099800" cy="530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Exploring the concept of “blood equity” in startups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689475"/>
              <a:ext cx="9182100" cy="2178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60"/>
                </a:lnSpc>
              </a:pPr>
              <a:r>
                <a:rPr lang="en-US" sz="2100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Personal funds encompass savings, retirement accounts, and asset liquidation, demonstrating the entrepreneur's </a:t>
              </a:r>
              <a:r>
                <a:rPr lang="en-US" sz="2100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commitment and confidence</a:t>
              </a:r>
              <a:r>
                <a:rPr lang="en-US" sz="2100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in their venture, which can attract further investments.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038850"/>
            <a:ext cx="5448300" cy="3581400"/>
            <a:chOff x="0" y="0"/>
            <a:chExt cx="1376725" cy="904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6724" cy="904980"/>
            </a:xfrm>
            <a:custGeom>
              <a:avLst/>
              <a:gdLst/>
              <a:ahLst/>
              <a:cxnLst/>
              <a:rect l="l" t="t" r="r" b="b"/>
              <a:pathLst>
                <a:path w="1376724" h="904980">
                  <a:moveTo>
                    <a:pt x="0" y="0"/>
                  </a:moveTo>
                  <a:lnTo>
                    <a:pt x="1376724" y="0"/>
                  </a:lnTo>
                  <a:lnTo>
                    <a:pt x="1376724" y="904980"/>
                  </a:lnTo>
                  <a:lnTo>
                    <a:pt x="0" y="904980"/>
                  </a:lnTo>
                  <a:close/>
                </a:path>
              </a:pathLst>
            </a:custGeom>
            <a:blipFill>
              <a:blip r:embed="rId2"/>
              <a:stretch>
                <a:fillRect l="-83" r="-8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419850" y="6038850"/>
            <a:ext cx="5448300" cy="3581400"/>
            <a:chOff x="0" y="0"/>
            <a:chExt cx="1376725" cy="904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76724" cy="904980"/>
            </a:xfrm>
            <a:custGeom>
              <a:avLst/>
              <a:gdLst/>
              <a:ahLst/>
              <a:cxnLst/>
              <a:rect l="l" t="t" r="r" b="b"/>
              <a:pathLst>
                <a:path w="1376724" h="904980">
                  <a:moveTo>
                    <a:pt x="0" y="0"/>
                  </a:moveTo>
                  <a:lnTo>
                    <a:pt x="1376724" y="0"/>
                  </a:lnTo>
                  <a:lnTo>
                    <a:pt x="1376724" y="904980"/>
                  </a:lnTo>
                  <a:lnTo>
                    <a:pt x="0" y="904980"/>
                  </a:lnTo>
                  <a:close/>
                </a:path>
              </a:pathLst>
            </a:custGeom>
            <a:blipFill>
              <a:blip r:embed="rId3"/>
              <a:stretch>
                <a:fillRect l="-83" r="-8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172950" y="6038850"/>
            <a:ext cx="5448300" cy="3581400"/>
            <a:chOff x="0" y="0"/>
            <a:chExt cx="1376725" cy="9049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6724" cy="904980"/>
            </a:xfrm>
            <a:custGeom>
              <a:avLst/>
              <a:gdLst/>
              <a:ahLst/>
              <a:cxnLst/>
              <a:rect l="l" t="t" r="r" b="b"/>
              <a:pathLst>
                <a:path w="1376724" h="904980">
                  <a:moveTo>
                    <a:pt x="0" y="0"/>
                  </a:moveTo>
                  <a:lnTo>
                    <a:pt x="1376724" y="0"/>
                  </a:lnTo>
                  <a:lnTo>
                    <a:pt x="1376724" y="904980"/>
                  </a:lnTo>
                  <a:lnTo>
                    <a:pt x="0" y="904980"/>
                  </a:lnTo>
                  <a:close/>
                </a:path>
              </a:pathLst>
            </a:custGeom>
            <a:blipFill>
              <a:blip r:embed="rId4"/>
              <a:stretch>
                <a:fillRect l="-83" r="-8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6750" y="666750"/>
            <a:ext cx="12639675" cy="2941320"/>
            <a:chOff x="0" y="0"/>
            <a:chExt cx="16852900" cy="3921759"/>
          </a:xfrm>
        </p:grpSpPr>
        <p:sp>
          <p:nvSpPr>
            <p:cNvPr id="9" name="TextBox 9"/>
            <p:cNvSpPr txBox="1"/>
            <p:nvPr/>
          </p:nvSpPr>
          <p:spPr>
            <a:xfrm>
              <a:off x="0" y="2301875"/>
              <a:ext cx="11506200" cy="1619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60"/>
                </a:lnSpc>
              </a:pPr>
              <a:r>
                <a:rPr lang="en-US" sz="2100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Funding from family and friends can be a </a:t>
              </a:r>
              <a:r>
                <a:rPr lang="en-US" sz="2100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quick and accessible option</a:t>
              </a:r>
              <a:r>
                <a:rPr lang="en-US" sz="2100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, but it carries significant emotional and financial risks, making transparency and written agreements essential for all parties involved.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8575"/>
              <a:ext cx="16852900" cy="1592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  <a:spcBef>
                  <a:spcPct val="0"/>
                </a:spcBef>
              </a:pPr>
              <a:r>
                <a:rPr lang="en-US" sz="8000">
                  <a:solidFill>
                    <a:srgbClr val="FF3366"/>
                  </a:solidFill>
                  <a:latin typeface="Helios Extended"/>
                  <a:ea typeface="Helios Extended"/>
                  <a:cs typeface="Helios Extended"/>
                  <a:sym typeface="Helios Extended"/>
                </a:rPr>
                <a:t>Family Funding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18098225" y="0"/>
            <a:ext cx="189775" cy="10287000"/>
            <a:chOff x="0" y="0"/>
            <a:chExt cx="49982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9982" cy="2709333"/>
            </a:xfrm>
            <a:custGeom>
              <a:avLst/>
              <a:gdLst/>
              <a:ahLst/>
              <a:cxnLst/>
              <a:rect l="l" t="t" r="r" b="b"/>
              <a:pathLst>
                <a:path w="49982" h="2709333">
                  <a:moveTo>
                    <a:pt x="0" y="0"/>
                  </a:moveTo>
                  <a:lnTo>
                    <a:pt x="49982" y="0"/>
                  </a:lnTo>
                  <a:lnTo>
                    <a:pt x="4998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4998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66750"/>
            <a:ext cx="8324850" cy="5570220"/>
            <a:chOff x="0" y="0"/>
            <a:chExt cx="11099800" cy="7426959"/>
          </a:xfrm>
        </p:grpSpPr>
        <p:sp>
          <p:nvSpPr>
            <p:cNvPr id="3" name="TextBox 3"/>
            <p:cNvSpPr txBox="1"/>
            <p:nvPr/>
          </p:nvSpPr>
          <p:spPr>
            <a:xfrm>
              <a:off x="0" y="28575"/>
              <a:ext cx="11099800" cy="3078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  <a:spcBef>
                  <a:spcPct val="0"/>
                </a:spcBef>
              </a:pPr>
              <a:r>
                <a:rPr lang="en-US" sz="8000" u="none" strike="noStrike">
                  <a:solidFill>
                    <a:srgbClr val="FF3366"/>
                  </a:solidFill>
                  <a:latin typeface="Helios Extended"/>
                  <a:ea typeface="Helios Extended"/>
                  <a:cs typeface="Helios Extended"/>
                  <a:sym typeface="Helios Extended"/>
                </a:rPr>
                <a:t>Commercial Bank Loans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571875"/>
              <a:ext cx="11099800" cy="530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FF9933"/>
                  </a:solidFill>
                  <a:latin typeface="Fira Sans"/>
                  <a:ea typeface="Fira Sans"/>
                  <a:cs typeface="Fira Sans"/>
                  <a:sym typeface="Fira Sans"/>
                </a:rPr>
                <a:t>Understanding formal lending options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689475"/>
              <a:ext cx="9182100" cy="27374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2" lvl="1" indent="-226696" algn="l">
                <a:lnSpc>
                  <a:spcPts val="3360"/>
                </a:lnSpc>
                <a:buFont typeface="Arial"/>
                <a:buChar char="•"/>
              </a:pPr>
              <a:r>
                <a:rPr lang="en-US" sz="2100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Banks provide short- and long-term financing.</a:t>
              </a:r>
            </a:p>
            <a:p>
              <a:pPr marL="453392" lvl="1" indent="-226696" algn="l">
                <a:lnSpc>
                  <a:spcPts val="3360"/>
                </a:lnSpc>
                <a:buFont typeface="Arial"/>
                <a:buChar char="•"/>
              </a:pPr>
              <a:r>
                <a:rPr lang="en-US" sz="2100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Key factors in lending: </a:t>
              </a:r>
              <a:r>
                <a:rPr lang="en-US" sz="2100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Character, Capacity, Capital, Collateral, Conditions.</a:t>
              </a:r>
            </a:p>
            <a:p>
              <a:pPr marL="453392" lvl="1" indent="-226696" algn="l">
                <a:lnSpc>
                  <a:spcPts val="3360"/>
                </a:lnSpc>
                <a:buFont typeface="Arial"/>
                <a:buChar char="•"/>
              </a:pPr>
              <a:r>
                <a:rPr lang="en-US" sz="2100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For example, a $100,000 equipment loan requires 80% collateral.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2172950" y="0"/>
            <a:ext cx="6115050" cy="10287000"/>
          </a:xfrm>
          <a:prstGeom prst="rect">
            <a:avLst/>
          </a:prstGeom>
          <a:solidFill>
            <a:srgbClr val="FF3366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734675" y="666750"/>
            <a:ext cx="6886575" cy="8966200"/>
            <a:chOff x="0" y="0"/>
            <a:chExt cx="1546294" cy="20132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46294" cy="2013248"/>
            </a:xfrm>
            <a:custGeom>
              <a:avLst/>
              <a:gdLst/>
              <a:ahLst/>
              <a:cxnLst/>
              <a:rect l="l" t="t" r="r" b="b"/>
              <a:pathLst>
                <a:path w="1546294" h="2013248">
                  <a:moveTo>
                    <a:pt x="0" y="0"/>
                  </a:moveTo>
                  <a:lnTo>
                    <a:pt x="1546294" y="0"/>
                  </a:lnTo>
                  <a:lnTo>
                    <a:pt x="1546294" y="2013248"/>
                  </a:lnTo>
                  <a:lnTo>
                    <a:pt x="0" y="2013248"/>
                  </a:lnTo>
                  <a:close/>
                </a:path>
              </a:pathLst>
            </a:custGeom>
            <a:blipFill>
              <a:blip r:embed="rId2"/>
              <a:stretch>
                <a:fillRect t="-199" b="-1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0" y="0"/>
            <a:ext cx="189775" cy="10287000"/>
            <a:chOff x="0" y="0"/>
            <a:chExt cx="49982" cy="27093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982" cy="2709333"/>
            </a:xfrm>
            <a:custGeom>
              <a:avLst/>
              <a:gdLst/>
              <a:ahLst/>
              <a:cxnLst/>
              <a:rect l="l" t="t" r="r" b="b"/>
              <a:pathLst>
                <a:path w="49982" h="2709333">
                  <a:moveTo>
                    <a:pt x="0" y="0"/>
                  </a:moveTo>
                  <a:lnTo>
                    <a:pt x="49982" y="0"/>
                  </a:lnTo>
                  <a:lnTo>
                    <a:pt x="4998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4998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400" y="1562100"/>
            <a:ext cx="6886575" cy="1936795"/>
            <a:chOff x="0" y="0"/>
            <a:chExt cx="9182100" cy="2582393"/>
          </a:xfrm>
        </p:grpSpPr>
        <p:sp>
          <p:nvSpPr>
            <p:cNvPr id="3" name="TextBox 3"/>
            <p:cNvSpPr txBox="1"/>
            <p:nvPr/>
          </p:nvSpPr>
          <p:spPr>
            <a:xfrm>
              <a:off x="0" y="723622"/>
              <a:ext cx="9182100" cy="1858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29"/>
                </a:lnSpc>
              </a:pPr>
              <a:r>
                <a:rPr lang="en-US" sz="2021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In R&amp;D limited partnerships, investors collaborate with sponsoring companies to fund innovative projects. This partnership model fosters </a:t>
              </a:r>
              <a:r>
                <a:rPr lang="en-US" sz="2021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resources sharing</a:t>
              </a:r>
              <a:r>
                <a:rPr lang="en-US" sz="2021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and enhances opportunities for groundbreaking research.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9182100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</a:pPr>
              <a:r>
                <a:rPr lang="en-US" sz="2600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INVESTOR COLLABORATION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96400" y="4248150"/>
            <a:ext cx="6886575" cy="1936795"/>
            <a:chOff x="0" y="0"/>
            <a:chExt cx="9182100" cy="2582394"/>
          </a:xfrm>
        </p:grpSpPr>
        <p:sp>
          <p:nvSpPr>
            <p:cNvPr id="6" name="TextBox 6"/>
            <p:cNvSpPr txBox="1"/>
            <p:nvPr/>
          </p:nvSpPr>
          <p:spPr>
            <a:xfrm>
              <a:off x="0" y="723622"/>
              <a:ext cx="9182100" cy="1858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29"/>
                </a:lnSpc>
              </a:pPr>
              <a:r>
                <a:rPr lang="en-US" sz="2021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The contract defines the terms of the partnership, including research objectives and profit-sharing percentages. These agreements ensure </a:t>
              </a:r>
              <a:r>
                <a:rPr lang="en-US" sz="2021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clarity</a:t>
              </a:r>
              <a:r>
                <a:rPr lang="en-US" sz="2021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and mitigate potential disputes between partners throughout the project.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9182100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</a:pPr>
              <a:r>
                <a:rPr lang="en-US" sz="2600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CONTRACTUAL AGREEMENTS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96400" y="6935420"/>
            <a:ext cx="6886575" cy="1936795"/>
            <a:chOff x="0" y="0"/>
            <a:chExt cx="9182100" cy="2582394"/>
          </a:xfrm>
        </p:grpSpPr>
        <p:sp>
          <p:nvSpPr>
            <p:cNvPr id="9" name="TextBox 9"/>
            <p:cNvSpPr txBox="1"/>
            <p:nvPr/>
          </p:nvSpPr>
          <p:spPr>
            <a:xfrm>
              <a:off x="0" y="723622"/>
              <a:ext cx="9182100" cy="1858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29"/>
                </a:lnSpc>
              </a:pPr>
              <a:r>
                <a:rPr lang="en-US" sz="2021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Limited partnerships offer shared risk among partners, reducing individual financial exposure. Additionally, they provide potential </a:t>
              </a:r>
              <a:r>
                <a:rPr lang="en-US" sz="2021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tax advantages</a:t>
              </a:r>
              <a:r>
                <a:rPr lang="en-US" sz="2021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for both investors and companies, enhancing overall project feasibility.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9182100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</a:pPr>
              <a:r>
                <a:rPr lang="en-US" sz="2600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RISK AND TAX BENEFITS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66750" y="685800"/>
            <a:ext cx="5448300" cy="2719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12"/>
              </a:lnSpc>
              <a:spcBef>
                <a:spcPct val="0"/>
              </a:spcBef>
            </a:pPr>
            <a:r>
              <a:rPr lang="en-US" sz="6375">
                <a:solidFill>
                  <a:srgbClr val="FF3366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R&amp;D Limited Partnerships</a:t>
            </a:r>
          </a:p>
        </p:txBody>
      </p:sp>
      <p:grpSp>
        <p:nvGrpSpPr>
          <p:cNvPr id="12" name="Group 12"/>
          <p:cNvGrpSpPr/>
          <p:nvPr/>
        </p:nvGrpSpPr>
        <p:grpSpPr>
          <a:xfrm rot="5400000">
            <a:off x="9066710" y="1027610"/>
            <a:ext cx="192681" cy="18326100"/>
            <a:chOff x="0" y="0"/>
            <a:chExt cx="50747" cy="482662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0747" cy="4826627"/>
            </a:xfrm>
            <a:custGeom>
              <a:avLst/>
              <a:gdLst/>
              <a:ahLst/>
              <a:cxnLst/>
              <a:rect l="l" t="t" r="r" b="b"/>
              <a:pathLst>
                <a:path w="50747" h="4826627">
                  <a:moveTo>
                    <a:pt x="0" y="0"/>
                  </a:moveTo>
                  <a:lnTo>
                    <a:pt x="50747" y="0"/>
                  </a:lnTo>
                  <a:lnTo>
                    <a:pt x="50747" y="4826627"/>
                  </a:lnTo>
                  <a:lnTo>
                    <a:pt x="0" y="48266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50747" cy="48742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34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695325"/>
            <a:ext cx="14077950" cy="2301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FF3366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Government Grants for Small Businesses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66750" y="5143500"/>
            <a:ext cx="4000500" cy="3391992"/>
            <a:chOff x="0" y="0"/>
            <a:chExt cx="5334000" cy="4522656"/>
          </a:xfrm>
        </p:grpSpPr>
        <p:sp>
          <p:nvSpPr>
            <p:cNvPr id="4" name="TextBox 4"/>
            <p:cNvSpPr txBox="1"/>
            <p:nvPr/>
          </p:nvSpPr>
          <p:spPr>
            <a:xfrm>
              <a:off x="0" y="1146175"/>
              <a:ext cx="5334000" cy="3376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39"/>
                </a:lnSpc>
              </a:pPr>
              <a:r>
                <a:rPr lang="en-US" sz="2099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The </a:t>
              </a:r>
              <a:r>
                <a:rPr lang="en-US" sz="2099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Small Business Innovation Research</a:t>
              </a:r>
              <a:r>
                <a:rPr lang="en-US" sz="2099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(SBIR) program provides crucial funding to support innovative small businesses in the early stages of product development and commercialization.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5334000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</a:pPr>
              <a:r>
                <a:rPr lang="en-US" sz="2600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SBIR PROGRAM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19850" y="5143500"/>
            <a:ext cx="4010025" cy="3756275"/>
            <a:chOff x="0" y="0"/>
            <a:chExt cx="5346700" cy="5008367"/>
          </a:xfrm>
        </p:grpSpPr>
        <p:sp>
          <p:nvSpPr>
            <p:cNvPr id="7" name="TextBox 7"/>
            <p:cNvSpPr txBox="1"/>
            <p:nvPr/>
          </p:nvSpPr>
          <p:spPr>
            <a:xfrm>
              <a:off x="0" y="1146175"/>
              <a:ext cx="5346700" cy="3862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39"/>
                </a:lnSpc>
              </a:pPr>
              <a:r>
                <a:rPr lang="en-US" sz="2099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The </a:t>
              </a:r>
              <a:r>
                <a:rPr lang="en-US" sz="2099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Small Business Technology Transfer</a:t>
              </a:r>
              <a:r>
                <a:rPr lang="en-US" sz="2099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(STTR) program requires collaboration with research institutions, promoting joint ventures that leverage academic resources for small business innovations and technology advancements.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5346700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</a:pPr>
              <a:r>
                <a:rPr lang="en-US" sz="2600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STTR PROGRAM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172950" y="5143500"/>
            <a:ext cx="4010025" cy="3849192"/>
            <a:chOff x="0" y="0"/>
            <a:chExt cx="5346700" cy="513225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755775"/>
              <a:ext cx="5346700" cy="3376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39"/>
                </a:lnSpc>
              </a:pPr>
              <a:r>
                <a:rPr lang="en-US" sz="2099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Both SBIR and STTR programs are funded by federal agencies, including </a:t>
              </a:r>
              <a:r>
                <a:rPr lang="en-US" sz="2099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NASA, NSF, DOE,</a:t>
              </a:r>
              <a:r>
                <a:rPr lang="en-US" sz="2099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and </a:t>
              </a:r>
              <a:r>
                <a:rPr lang="en-US" sz="2099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NIH</a:t>
              </a:r>
              <a:r>
                <a:rPr lang="en-US" sz="2099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, ensuring competitive grants that drive innovation and economic growth within the small business sector.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5346700" cy="1188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</a:pPr>
              <a:r>
                <a:rPr lang="en-US" sz="2600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FEDERAL FUNDING SOURCES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9068162" y="1029062"/>
            <a:ext cx="189775" cy="18326100"/>
            <a:chOff x="0" y="0"/>
            <a:chExt cx="49982" cy="482662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982" cy="4826627"/>
            </a:xfrm>
            <a:custGeom>
              <a:avLst/>
              <a:gdLst/>
              <a:ahLst/>
              <a:cxnLst/>
              <a:rect l="l" t="t" r="r" b="b"/>
              <a:pathLst>
                <a:path w="49982" h="4826627">
                  <a:moveTo>
                    <a:pt x="0" y="0"/>
                  </a:moveTo>
                  <a:lnTo>
                    <a:pt x="49982" y="0"/>
                  </a:lnTo>
                  <a:lnTo>
                    <a:pt x="49982" y="4826627"/>
                  </a:lnTo>
                  <a:lnTo>
                    <a:pt x="0" y="48266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49982" cy="48742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0"/>
            <a:ext cx="189775" cy="10287000"/>
            <a:chOff x="0" y="0"/>
            <a:chExt cx="4998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982" cy="2709333"/>
            </a:xfrm>
            <a:custGeom>
              <a:avLst/>
              <a:gdLst/>
              <a:ahLst/>
              <a:cxnLst/>
              <a:rect l="l" t="t" r="r" b="b"/>
              <a:pathLst>
                <a:path w="49982" h="2709333">
                  <a:moveTo>
                    <a:pt x="0" y="0"/>
                  </a:moveTo>
                  <a:lnTo>
                    <a:pt x="49982" y="0"/>
                  </a:lnTo>
                  <a:lnTo>
                    <a:pt x="4998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998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66750" y="685800"/>
            <a:ext cx="5448300" cy="274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95"/>
              </a:lnSpc>
              <a:spcBef>
                <a:spcPct val="0"/>
              </a:spcBef>
            </a:pPr>
            <a:r>
              <a:rPr lang="en-US" sz="6450">
                <a:solidFill>
                  <a:srgbClr val="FF3366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Other Government Grants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419850" y="3797141"/>
            <a:ext cx="2571750" cy="902018"/>
            <a:chOff x="0" y="0"/>
            <a:chExt cx="3429000" cy="1202690"/>
          </a:xfrm>
        </p:grpSpPr>
        <p:sp>
          <p:nvSpPr>
            <p:cNvPr id="7" name="TextBox 7"/>
            <p:cNvSpPr txBox="1"/>
            <p:nvPr/>
          </p:nvSpPr>
          <p:spPr>
            <a:xfrm>
              <a:off x="0" y="796925"/>
              <a:ext cx="3429000" cy="405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Government support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429000" cy="4718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</a:pPr>
              <a:r>
                <a:rPr lang="en-US" sz="2100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SBA GROWTH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43689" y="3797141"/>
            <a:ext cx="2571750" cy="902018"/>
            <a:chOff x="0" y="0"/>
            <a:chExt cx="3429000" cy="120269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796925"/>
              <a:ext cx="3429000" cy="405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Agricultural funding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429000" cy="4718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</a:pPr>
              <a:r>
                <a:rPr lang="en-US" sz="2100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USDA RBDG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067528" y="3797141"/>
            <a:ext cx="2571750" cy="902018"/>
            <a:chOff x="0" y="0"/>
            <a:chExt cx="3429000" cy="1202690"/>
          </a:xfrm>
        </p:grpSpPr>
        <p:sp>
          <p:nvSpPr>
            <p:cNvPr id="13" name="TextBox 13"/>
            <p:cNvSpPr txBox="1"/>
            <p:nvPr/>
          </p:nvSpPr>
          <p:spPr>
            <a:xfrm>
              <a:off x="0" y="796925"/>
              <a:ext cx="3429000" cy="405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Energy innovation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3429000" cy="4718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</a:pPr>
              <a:r>
                <a:rPr lang="en-US" sz="2100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DOE ARPA-E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419850" y="5146834"/>
            <a:ext cx="3565629" cy="2686050"/>
            <a:chOff x="0" y="0"/>
            <a:chExt cx="931815" cy="70195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31815" cy="701953"/>
            </a:xfrm>
            <a:custGeom>
              <a:avLst/>
              <a:gdLst/>
              <a:ahLst/>
              <a:cxnLst/>
              <a:rect l="l" t="t" r="r" b="b"/>
              <a:pathLst>
                <a:path w="931815" h="701953">
                  <a:moveTo>
                    <a:pt x="0" y="0"/>
                  </a:moveTo>
                  <a:lnTo>
                    <a:pt x="931815" y="0"/>
                  </a:lnTo>
                  <a:lnTo>
                    <a:pt x="931815" y="701953"/>
                  </a:lnTo>
                  <a:lnTo>
                    <a:pt x="0" y="701953"/>
                  </a:lnTo>
                  <a:close/>
                </a:path>
              </a:pathLst>
            </a:custGeom>
            <a:blipFill>
              <a:blip r:embed="rId2"/>
              <a:stretch>
                <a:fillRect l="-389" r="-38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43689" y="5146834"/>
            <a:ext cx="3553722" cy="2686050"/>
            <a:chOff x="0" y="0"/>
            <a:chExt cx="928704" cy="70195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28704" cy="701953"/>
            </a:xfrm>
            <a:custGeom>
              <a:avLst/>
              <a:gdLst/>
              <a:ahLst/>
              <a:cxnLst/>
              <a:rect l="l" t="t" r="r" b="b"/>
              <a:pathLst>
                <a:path w="928704" h="701953">
                  <a:moveTo>
                    <a:pt x="0" y="0"/>
                  </a:moveTo>
                  <a:lnTo>
                    <a:pt x="928704" y="0"/>
                  </a:lnTo>
                  <a:lnTo>
                    <a:pt x="928704" y="701953"/>
                  </a:lnTo>
                  <a:lnTo>
                    <a:pt x="0" y="701953"/>
                  </a:lnTo>
                  <a:close/>
                </a:path>
              </a:pathLst>
            </a:custGeom>
            <a:blipFill>
              <a:blip r:embed="rId3"/>
              <a:stretch>
                <a:fillRect l="-138" r="-13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419850" y="8273891"/>
            <a:ext cx="2571750" cy="902018"/>
            <a:chOff x="0" y="0"/>
            <a:chExt cx="3429000" cy="1202690"/>
          </a:xfrm>
        </p:grpSpPr>
        <p:sp>
          <p:nvSpPr>
            <p:cNvPr id="20" name="TextBox 20"/>
            <p:cNvSpPr txBox="1"/>
            <p:nvPr/>
          </p:nvSpPr>
          <p:spPr>
            <a:xfrm>
              <a:off x="0" y="796925"/>
              <a:ext cx="3429000" cy="405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Economic growth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3429000" cy="4718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</a:pPr>
              <a:r>
                <a:rPr lang="en-US" sz="2100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EDA FUNDING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243689" y="8273891"/>
            <a:ext cx="2571750" cy="902018"/>
            <a:chOff x="0" y="0"/>
            <a:chExt cx="3429000" cy="1202690"/>
          </a:xfrm>
        </p:grpSpPr>
        <p:sp>
          <p:nvSpPr>
            <p:cNvPr id="23" name="TextBox 23"/>
            <p:cNvSpPr txBox="1"/>
            <p:nvPr/>
          </p:nvSpPr>
          <p:spPr>
            <a:xfrm>
              <a:off x="0" y="796925"/>
              <a:ext cx="3429000" cy="405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Minority businesses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3429000" cy="4718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</a:pPr>
              <a:r>
                <a:rPr lang="en-US" sz="2100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MBDA SUPPORT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419850" y="666750"/>
            <a:ext cx="3565629" cy="2686050"/>
            <a:chOff x="0" y="0"/>
            <a:chExt cx="931815" cy="70195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31815" cy="701953"/>
            </a:xfrm>
            <a:custGeom>
              <a:avLst/>
              <a:gdLst/>
              <a:ahLst/>
              <a:cxnLst/>
              <a:rect l="l" t="t" r="r" b="b"/>
              <a:pathLst>
                <a:path w="931815" h="701953">
                  <a:moveTo>
                    <a:pt x="0" y="0"/>
                  </a:moveTo>
                  <a:lnTo>
                    <a:pt x="931815" y="0"/>
                  </a:lnTo>
                  <a:lnTo>
                    <a:pt x="931815" y="701953"/>
                  </a:lnTo>
                  <a:lnTo>
                    <a:pt x="0" y="701953"/>
                  </a:lnTo>
                  <a:close/>
                </a:path>
              </a:pathLst>
            </a:custGeom>
            <a:blipFill>
              <a:blip r:embed="rId4"/>
              <a:stretch>
                <a:fillRect l="-389" r="-38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243689" y="666750"/>
            <a:ext cx="3553722" cy="2686050"/>
            <a:chOff x="0" y="0"/>
            <a:chExt cx="928704" cy="70195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928704" cy="701953"/>
            </a:xfrm>
            <a:custGeom>
              <a:avLst/>
              <a:gdLst/>
              <a:ahLst/>
              <a:cxnLst/>
              <a:rect l="l" t="t" r="r" b="b"/>
              <a:pathLst>
                <a:path w="928704" h="701953">
                  <a:moveTo>
                    <a:pt x="0" y="0"/>
                  </a:moveTo>
                  <a:lnTo>
                    <a:pt x="928704" y="0"/>
                  </a:lnTo>
                  <a:lnTo>
                    <a:pt x="928704" y="701953"/>
                  </a:lnTo>
                  <a:lnTo>
                    <a:pt x="0" y="701953"/>
                  </a:lnTo>
                  <a:close/>
                </a:path>
              </a:pathLst>
            </a:custGeom>
            <a:blipFill>
              <a:blip r:embed="rId5"/>
              <a:stretch>
                <a:fillRect l="-138" r="-13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4054586" y="666750"/>
            <a:ext cx="3566664" cy="2686050"/>
            <a:chOff x="0" y="0"/>
            <a:chExt cx="932086" cy="70195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32086" cy="701953"/>
            </a:xfrm>
            <a:custGeom>
              <a:avLst/>
              <a:gdLst/>
              <a:ahLst/>
              <a:cxnLst/>
              <a:rect l="l" t="t" r="r" b="b"/>
              <a:pathLst>
                <a:path w="932086" h="701953">
                  <a:moveTo>
                    <a:pt x="0" y="0"/>
                  </a:moveTo>
                  <a:lnTo>
                    <a:pt x="932086" y="0"/>
                  </a:lnTo>
                  <a:lnTo>
                    <a:pt x="932086" y="701953"/>
                  </a:lnTo>
                  <a:lnTo>
                    <a:pt x="0" y="701953"/>
                  </a:lnTo>
                  <a:close/>
                </a:path>
              </a:pathLst>
            </a:custGeom>
            <a:blipFill>
              <a:blip r:embed="rId6"/>
              <a:stretch>
                <a:fillRect l="-374" r="-37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4054586" y="5143500"/>
            <a:ext cx="3566664" cy="2686050"/>
            <a:chOff x="0" y="0"/>
            <a:chExt cx="932086" cy="70195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932086" cy="701953"/>
            </a:xfrm>
            <a:custGeom>
              <a:avLst/>
              <a:gdLst/>
              <a:ahLst/>
              <a:cxnLst/>
              <a:rect l="l" t="t" r="r" b="b"/>
              <a:pathLst>
                <a:path w="932086" h="701953">
                  <a:moveTo>
                    <a:pt x="0" y="0"/>
                  </a:moveTo>
                  <a:lnTo>
                    <a:pt x="932086" y="0"/>
                  </a:lnTo>
                  <a:lnTo>
                    <a:pt x="932086" y="701953"/>
                  </a:lnTo>
                  <a:lnTo>
                    <a:pt x="0" y="701953"/>
                  </a:lnTo>
                  <a:close/>
                </a:path>
              </a:pathLst>
            </a:custGeom>
            <a:blipFill>
              <a:blip r:embed="rId7"/>
              <a:stretch>
                <a:fillRect l="-374" r="-37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4054586" y="8273891"/>
            <a:ext cx="2571750" cy="902018"/>
            <a:chOff x="0" y="0"/>
            <a:chExt cx="3429000" cy="1202690"/>
          </a:xfrm>
        </p:grpSpPr>
        <p:sp>
          <p:nvSpPr>
            <p:cNvPr id="34" name="TextBox 34"/>
            <p:cNvSpPr txBox="1"/>
            <p:nvPr/>
          </p:nvSpPr>
          <p:spPr>
            <a:xfrm>
              <a:off x="0" y="796925"/>
              <a:ext cx="3429000" cy="405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Health innovation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47625"/>
              <a:ext cx="3429000" cy="4718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</a:pPr>
              <a:r>
                <a:rPr lang="en-US" sz="2100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NIH RESEARCH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Application>Microsoft Macintosh PowerPoint</Application>
  <PresentationFormat>Custom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Fira Sans Light</vt:lpstr>
      <vt:lpstr>Fira Sans Bold</vt:lpstr>
      <vt:lpstr>Arial</vt:lpstr>
      <vt:lpstr>Helios Extended</vt:lpstr>
      <vt:lpstr>Fira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- Sources of Capital</dc:title>
  <dc:description>Presentation - Sources of Capital</dc:description>
  <cp:lastModifiedBy>Liz Kheng-Chindavong</cp:lastModifiedBy>
  <cp:revision>2</cp:revision>
  <dcterms:created xsi:type="dcterms:W3CDTF">2006-08-16T00:00:00Z</dcterms:created>
  <dcterms:modified xsi:type="dcterms:W3CDTF">2025-10-16T13:19:05Z</dcterms:modified>
  <dc:identifier>DAG19fyKhlU</dc:identifier>
</cp:coreProperties>
</file>