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DM Sans" pitchFamily="2" charset="77"/>
      <p:regular r:id="rId16"/>
      <p:bold r:id="rId17"/>
      <p:italic r:id="rId18"/>
      <p:boldItalic r:id="rId19"/>
    </p:embeddedFont>
    <p:embeddedFont>
      <p:font typeface="DM Sans Bold" pitchFamily="2" charset="77"/>
      <p:regular r:id="rId20"/>
      <p:bold r:id="rId21"/>
    </p:embeddedFont>
    <p:embeddedFont>
      <p:font typeface="Georgia Pro Light" panose="02040302050405020303" pitchFamily="18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0" autoAdjust="0"/>
    <p:restoredTop sz="78451" autoAdjust="0"/>
  </p:normalViewPr>
  <p:slideViewPr>
    <p:cSldViewPr>
      <p:cViewPr varScale="1">
        <p:scale>
          <a:sx n="63" d="100"/>
          <a:sy n="63" d="100"/>
        </p:scale>
        <p:origin x="7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2BC21-40B1-EE4A-9DDC-6B1CE4AB2EFA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2BD1B-243A-BE4F-B591-6DD33891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6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r>
              <a:rPr lang="en-US" sz="2400" dirty="0"/>
              <a:t>The HR strategy must maintain corporate culture despite bringing in new employees.</a:t>
            </a:r>
          </a:p>
          <a:p>
            <a:pPr lvl="1"/>
            <a:r>
              <a:rPr lang="en-US" dirty="0"/>
              <a:t>The entrepreneur must be the role model but in cases of rapid growth, they may need a cultural ambassador.</a:t>
            </a:r>
            <a:endParaRPr lang="en-US" sz="2400" noProof="0" dirty="0"/>
          </a:p>
          <a:p>
            <a:pPr>
              <a:spcAft>
                <a:spcPts val="1500"/>
              </a:spcAft>
            </a:pPr>
            <a:endParaRPr lang="en-US" sz="2400" dirty="0"/>
          </a:p>
          <a:p>
            <a:pPr>
              <a:spcAft>
                <a:spcPts val="1500"/>
              </a:spcAft>
            </a:pPr>
            <a:r>
              <a:rPr lang="en-US" sz="2400" dirty="0"/>
              <a:t>Most new ventures do not have an HR department but can use professional employer organizations.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A key decision is the correct proportion of part-time or freelance employees.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A difficult decision is firing an incompetent employee.</a:t>
            </a:r>
            <a:endParaRPr lang="en-US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Managing change is complex and requires a </a:t>
            </a:r>
            <a:r>
              <a:rPr lang="en-US" sz="1200" i="1" dirty="0"/>
              <a:t>participative style of management</a:t>
            </a:r>
            <a:r>
              <a:rPr lang="en-US" sz="1200" dirty="0"/>
              <a:t> involving others in decision making.</a:t>
            </a:r>
            <a:endParaRPr lang="en-US" sz="1100" noProof="0" dirty="0"/>
          </a:p>
          <a:p>
            <a:endParaRPr lang="en-US" dirty="0"/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2400" dirty="0"/>
              <a:t>Advantages of this management style.</a:t>
            </a:r>
          </a:p>
          <a:p>
            <a:pPr lvl="1">
              <a:lnSpc>
                <a:spcPct val="90000"/>
              </a:lnSpc>
              <a:spcAft>
                <a:spcPts val="400"/>
              </a:spcAft>
            </a:pPr>
            <a:r>
              <a:rPr lang="en-US" dirty="0"/>
              <a:t>It reduces information-processing demands on the entrepreneur.</a:t>
            </a:r>
          </a:p>
          <a:p>
            <a:pPr lvl="1">
              <a:lnSpc>
                <a:spcPct val="90000"/>
              </a:lnSpc>
              <a:spcAft>
                <a:spcPts val="400"/>
              </a:spcAft>
            </a:pPr>
            <a:r>
              <a:rPr lang="en-US" dirty="0"/>
              <a:t>Qualified employees find new ways to tackle current problems.</a:t>
            </a:r>
          </a:p>
          <a:p>
            <a:pPr lvl="1">
              <a:lnSpc>
                <a:spcPct val="90000"/>
              </a:lnSpc>
              <a:spcAft>
                <a:spcPts val="400"/>
              </a:spcAft>
            </a:pPr>
            <a:r>
              <a:rPr lang="en-US" dirty="0"/>
              <a:t>Involved employees are more motivated to implement the decision.</a:t>
            </a:r>
          </a:p>
          <a:p>
            <a:pPr lvl="1">
              <a:lnSpc>
                <a:spcPct val="90000"/>
              </a:lnSpc>
              <a:spcAft>
                <a:spcPts val="1500"/>
              </a:spcAft>
            </a:pPr>
            <a:r>
              <a:rPr lang="en-US" dirty="0"/>
              <a:t>It enhances job satisfaction.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2400" dirty="0"/>
              <a:t>Activities to institute participative management.</a:t>
            </a:r>
          </a:p>
          <a:p>
            <a:pPr lvl="1">
              <a:lnSpc>
                <a:spcPct val="90000"/>
              </a:lnSpc>
              <a:spcAft>
                <a:spcPts val="400"/>
              </a:spcAft>
            </a:pPr>
            <a:r>
              <a:rPr lang="en-US" dirty="0"/>
              <a:t>Establish a team spirit, communicate, and provide feedback.</a:t>
            </a:r>
          </a:p>
          <a:p>
            <a:pPr lvl="1">
              <a:lnSpc>
                <a:spcPct val="90000"/>
              </a:lnSpc>
              <a:spcAft>
                <a:spcPts val="400"/>
              </a:spcAft>
            </a:pPr>
            <a:r>
              <a:rPr lang="en-US" dirty="0"/>
              <a:t>Delegate some responsibility to others.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 continuous training for employees.</a:t>
            </a:r>
            <a:endParaRPr lang="en-US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r>
              <a:rPr lang="en-US" sz="2400" dirty="0"/>
              <a:t>The entrepreneur benefits from practicing </a:t>
            </a:r>
            <a:r>
              <a:rPr lang="en-US" sz="2400" i="1" dirty="0"/>
              <a:t>time management</a:t>
            </a:r>
            <a:r>
              <a:rPr lang="en-US" sz="2400" dirty="0"/>
              <a:t>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Increased productivity and job satisfaction, quality relationships, improved decision-making, and ultimately better health.</a:t>
            </a:r>
            <a:endParaRPr lang="en-US" noProof="0" dirty="0"/>
          </a:p>
          <a:p>
            <a:endParaRPr lang="en-US" dirty="0"/>
          </a:p>
          <a:p>
            <a:pPr>
              <a:spcAft>
                <a:spcPts val="400"/>
              </a:spcAft>
            </a:pPr>
            <a:r>
              <a:rPr lang="en-US" sz="2400" dirty="0"/>
              <a:t>The basic principles of time management.</a:t>
            </a:r>
            <a:endParaRPr lang="en-US" dirty="0"/>
          </a:p>
          <a:p>
            <a:pPr lvl="1">
              <a:spcAft>
                <a:spcPts val="400"/>
              </a:spcAft>
            </a:pPr>
            <a:r>
              <a:rPr lang="en-US" dirty="0"/>
              <a:t>The </a:t>
            </a:r>
            <a:r>
              <a:rPr lang="en-US" i="1" dirty="0"/>
              <a:t>principle of desire</a:t>
            </a:r>
            <a:r>
              <a:rPr lang="en-US" dirty="0"/>
              <a:t> requires recognition of wasted time.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The </a:t>
            </a:r>
            <a:r>
              <a:rPr lang="en-US" i="1" dirty="0"/>
              <a:t>principle of effectiveness </a:t>
            </a:r>
            <a:r>
              <a:rPr lang="en-US" dirty="0"/>
              <a:t>requires focus under pressure.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The </a:t>
            </a:r>
            <a:r>
              <a:rPr lang="en-US" i="1" dirty="0"/>
              <a:t>principle of analysis </a:t>
            </a:r>
            <a:r>
              <a:rPr lang="en-US" dirty="0"/>
              <a:t>shows how time is currently allocated.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The </a:t>
            </a:r>
            <a:r>
              <a:rPr lang="en-US" i="1" dirty="0"/>
              <a:t>principle of teamwork</a:t>
            </a:r>
            <a:r>
              <a:rPr lang="en-US" dirty="0"/>
              <a:t> acknowledges importance of delegation.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The </a:t>
            </a:r>
            <a:r>
              <a:rPr lang="en-US" i="1" dirty="0"/>
              <a:t>principle of prioritized planning</a:t>
            </a:r>
            <a:r>
              <a:rPr lang="en-US" dirty="0"/>
              <a:t> allocates time by category.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principle of reanalysis</a:t>
            </a:r>
            <a:r>
              <a:rPr lang="en-US" dirty="0"/>
              <a:t> requires review of time management.</a:t>
            </a:r>
            <a:endParaRPr lang="en-US" sz="2400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Reduce the need for new financial resources by better managing existing resources.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  <a:p>
            <a:pPr>
              <a:spcAft>
                <a:spcPts val="400"/>
              </a:spcAft>
            </a:pPr>
            <a:r>
              <a:rPr lang="en-US" sz="2400" dirty="0"/>
              <a:t>The entrepreneur must know how to provide financial controls to ensure pro forma projections and goals are met.</a:t>
            </a:r>
            <a:endParaRPr lang="en-US" dirty="0"/>
          </a:p>
          <a:p>
            <a:pPr lvl="1">
              <a:spcAft>
                <a:spcPts val="400"/>
              </a:spcAft>
            </a:pPr>
            <a:r>
              <a:rPr lang="en-US" dirty="0"/>
              <a:t>Some financial skills are needed to manage during the early years.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The cash flows, income statement, and balance sheet are key areas needing careful management and control.</a:t>
            </a:r>
          </a:p>
          <a:p>
            <a:r>
              <a:rPr lang="en-US" sz="2400" dirty="0"/>
              <a:t>The entrepreneur must manage cash flows, inventory,  fixed assets, costs and profits, and taxes.</a:t>
            </a:r>
            <a:endParaRPr lang="en-US" sz="240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1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monthly cash flow statement shows actual amounts next to budgeted amounts—useful in adjusting pro forma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  <a:p>
            <a:pPr lvl="1"/>
            <a:r>
              <a:rPr lang="en-US" dirty="0"/>
              <a:t>Sensitivity analysis may be involved.</a:t>
            </a:r>
          </a:p>
          <a:p>
            <a:pPr lvl="1"/>
            <a:r>
              <a:rPr lang="en-US" dirty="0"/>
              <a:t>A daily cash sheet may be needed by a very new venture.</a:t>
            </a:r>
          </a:p>
          <a:p>
            <a:pPr lvl="1"/>
            <a:r>
              <a:rPr lang="en-US" dirty="0"/>
              <a:t>Comparison of budgeted to actual cash flows indicate daily shortfalls, problems in managing assets and cost control.</a:t>
            </a:r>
            <a:endParaRPr lang="en-U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47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Some entrepreneurs lack ability to transition to a more professional management style.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Others may be able but unwilling to focus on growth.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Some entrepreneurs do not pursue growth as they believe it sacrifices profitability and chance of survival.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Others avoid growth so as not to yield equity or incur debt.</a:t>
            </a:r>
            <a:endParaRPr lang="en-US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BD1B-243A-BE4F-B591-6DD338911D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1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991600" cy="10287000"/>
            <a:chOff x="0" y="0"/>
            <a:chExt cx="1035548" cy="1184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5548" cy="1184737"/>
            </a:xfrm>
            <a:custGeom>
              <a:avLst/>
              <a:gdLst/>
              <a:ahLst/>
              <a:cxnLst/>
              <a:rect l="l" t="t" r="r" b="b"/>
              <a:pathLst>
                <a:path w="1035548" h="1184737">
                  <a:moveTo>
                    <a:pt x="0" y="0"/>
                  </a:moveTo>
                  <a:lnTo>
                    <a:pt x="1035548" y="0"/>
                  </a:lnTo>
                  <a:lnTo>
                    <a:pt x="1035548" y="1184737"/>
                  </a:lnTo>
                  <a:lnTo>
                    <a:pt x="0" y="1184737"/>
                  </a:lnTo>
                  <a:close/>
                </a:path>
              </a:pathLst>
            </a:custGeom>
            <a:blipFill>
              <a:blip r:embed="rId2"/>
              <a:stretch>
                <a:fillRect t="-378" b="-3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44200" y="666750"/>
            <a:ext cx="6877050" cy="585084"/>
            <a:chOff x="0" y="0"/>
            <a:chExt cx="9169400" cy="780112"/>
          </a:xfrm>
        </p:grpSpPr>
        <p:sp>
          <p:nvSpPr>
            <p:cNvPr id="5" name="Freeform 5"/>
            <p:cNvSpPr/>
            <p:nvPr/>
          </p:nvSpPr>
          <p:spPr>
            <a:xfrm rot="-5400000" flipH="1">
              <a:off x="36553" y="74861"/>
              <a:ext cx="555143" cy="628248"/>
            </a:xfrm>
            <a:custGeom>
              <a:avLst/>
              <a:gdLst/>
              <a:ahLst/>
              <a:cxnLst/>
              <a:rect l="l" t="t" r="r" b="b"/>
              <a:pathLst>
                <a:path w="555143" h="628248">
                  <a:moveTo>
                    <a:pt x="555143" y="0"/>
                  </a:moveTo>
                  <a:lnTo>
                    <a:pt x="0" y="0"/>
                  </a:lnTo>
                  <a:lnTo>
                    <a:pt x="0" y="628248"/>
                  </a:lnTo>
                  <a:lnTo>
                    <a:pt x="555143" y="628248"/>
                  </a:lnTo>
                  <a:lnTo>
                    <a:pt x="55514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95304" y="95250"/>
              <a:ext cx="8374096" cy="684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55"/>
                </a:lnSpc>
              </a:pPr>
              <a:r>
                <a:rPr lang="en-US" sz="3864" spc="-77">
                  <a:solidFill>
                    <a:srgbClr val="000000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Business Growth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34675" y="1712119"/>
            <a:ext cx="6886575" cy="3565550"/>
            <a:chOff x="0" y="200025"/>
            <a:chExt cx="9182100" cy="4754066"/>
          </a:xfrm>
        </p:grpSpPr>
        <p:sp>
          <p:nvSpPr>
            <p:cNvPr id="8" name="TextBox 8"/>
            <p:cNvSpPr txBox="1"/>
            <p:nvPr/>
          </p:nvSpPr>
          <p:spPr>
            <a:xfrm>
              <a:off x="0" y="200025"/>
              <a:ext cx="9182100" cy="3686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499"/>
                </a:lnSpc>
              </a:pPr>
              <a:r>
                <a:rPr lang="en-US" sz="10499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Strategies for Growth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137115"/>
              <a:ext cx="9172671" cy="816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Week 13 – Chapter 14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8705184"/>
            <a:ext cx="5743575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MGMT 420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205" b="-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66750"/>
            <a:ext cx="8324850" cy="4118556"/>
            <a:chOff x="0" y="0"/>
            <a:chExt cx="11099800" cy="5491408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30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Overcoming Time Pressures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533703"/>
              <a:ext cx="11099800" cy="1957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Time management is crucial for effective growth. By applying strategies like prioritization and delegation, entrepreneurs can enhance productivity while maintaining a balanced approach to their responsibilities.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734675" cy="10287000"/>
          </a:xfrm>
          <a:prstGeom prst="rect">
            <a:avLst/>
          </a:prstGeom>
          <a:solidFill>
            <a:srgbClr val="FF9933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733425"/>
            <a:ext cx="9763125" cy="226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Overcoming Financial Pressures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4248150"/>
            <a:ext cx="4010025" cy="1277770"/>
            <a:chOff x="0" y="0"/>
            <a:chExt cx="5346700" cy="1703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1231889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Streamlined process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5346700" cy="1140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3"/>
                </a:lnSpc>
              </a:pPr>
              <a:r>
                <a:rPr lang="en-US" sz="2502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CASH FLOW MANAGEMENT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6750" y="6049448"/>
            <a:ext cx="4010025" cy="839620"/>
            <a:chOff x="0" y="0"/>
            <a:chExt cx="5346700" cy="1119494"/>
          </a:xfrm>
        </p:grpSpPr>
        <p:sp>
          <p:nvSpPr>
            <p:cNvPr id="8" name="TextBox 8"/>
            <p:cNvSpPr txBox="1"/>
            <p:nvPr/>
          </p:nvSpPr>
          <p:spPr>
            <a:xfrm>
              <a:off x="0" y="647689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Financial planning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5346700" cy="556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3"/>
                </a:lnSpc>
              </a:pPr>
              <a:r>
                <a:rPr lang="en-US" sz="2502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BUDGET FORECASTING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6750" y="7829550"/>
            <a:ext cx="4010025" cy="839620"/>
            <a:chOff x="0" y="0"/>
            <a:chExt cx="5346700" cy="111949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47689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Expense management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346700" cy="556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3"/>
                </a:lnSpc>
              </a:pPr>
              <a:r>
                <a:rPr lang="en-US" sz="2502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COST CONTROL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611225" y="3352800"/>
            <a:ext cx="4010025" cy="6267450"/>
            <a:chOff x="0" y="0"/>
            <a:chExt cx="621258" cy="9709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3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96400" y="3352800"/>
            <a:ext cx="4010025" cy="6267450"/>
            <a:chOff x="0" y="0"/>
            <a:chExt cx="621258" cy="9709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4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81575" y="3352800"/>
            <a:ext cx="4010025" cy="6267450"/>
            <a:chOff x="0" y="0"/>
            <a:chExt cx="621258" cy="9709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5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734675" cy="10287000"/>
          </a:xfrm>
          <a:prstGeom prst="rect">
            <a:avLst/>
          </a:prstGeom>
          <a:solidFill>
            <a:srgbClr val="FF9933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733425"/>
            <a:ext cx="9763125" cy="226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Managing Cash Flow and Assets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4248150"/>
            <a:ext cx="4010025" cy="856194"/>
            <a:chOff x="0" y="0"/>
            <a:chExt cx="5346700" cy="114159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9787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Flow management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34670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CASH FLOW ARROWS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6750" y="6049448"/>
            <a:ext cx="4010025" cy="856194"/>
            <a:chOff x="0" y="0"/>
            <a:chExt cx="5346700" cy="1141592"/>
          </a:xfrm>
        </p:grpSpPr>
        <p:sp>
          <p:nvSpPr>
            <p:cNvPr id="8" name="TextBox 8"/>
            <p:cNvSpPr txBox="1"/>
            <p:nvPr/>
          </p:nvSpPr>
          <p:spPr>
            <a:xfrm>
              <a:off x="0" y="669787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Stock control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34670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INVENTORY SYSTEM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6750" y="7829550"/>
            <a:ext cx="4010025" cy="856194"/>
            <a:chOff x="0" y="0"/>
            <a:chExt cx="5346700" cy="114159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9787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Resource allocation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534670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ASSET MANAGEMENT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611225" y="3352800"/>
            <a:ext cx="4010025" cy="6267450"/>
            <a:chOff x="0" y="0"/>
            <a:chExt cx="621258" cy="9709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3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96400" y="3352800"/>
            <a:ext cx="4010025" cy="6267450"/>
            <a:chOff x="0" y="0"/>
            <a:chExt cx="621258" cy="9709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4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81575" y="3352800"/>
            <a:ext cx="4010025" cy="6267450"/>
            <a:chOff x="0" y="0"/>
            <a:chExt cx="621258" cy="9709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5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205" b="-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66750"/>
            <a:ext cx="8324850" cy="3747081"/>
            <a:chOff x="0" y="0"/>
            <a:chExt cx="11099800" cy="4996108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30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Entrepreneurial Mindset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533703"/>
              <a:ext cx="11099800" cy="1462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Embracing a </a:t>
              </a:r>
              <a:r>
                <a:rPr lang="en-US" sz="21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growth mindset</a:t>
              </a: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is crucial for entrepreneurs. This adaptability fosters innovation and resilience, allowing businesses to thrive in </a:t>
              </a:r>
              <a:r>
                <a:rPr lang="en-US" sz="21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dynamic environments</a:t>
              </a: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66750"/>
            <a:ext cx="8324850" cy="4118556"/>
            <a:chOff x="0" y="0"/>
            <a:chExt cx="11099800" cy="5491408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30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Opportunities for Growth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533703"/>
              <a:ext cx="11099800" cy="1957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Growth opportunities emerge after entrepreneurial success, allowing businesses to explore market penetration, product development, market development, and diversification strategies for sustainable expansion.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08000" y="3212471"/>
            <a:ext cx="8324850" cy="59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 dirty="0">
                <a:solidFill>
                  <a:srgbClr val="FF9933"/>
                </a:solidFill>
                <a:latin typeface="DM Sans"/>
                <a:ea typeface="DM Sans"/>
                <a:cs typeface="DM Sans"/>
                <a:sym typeface="DM Sans"/>
              </a:rPr>
              <a:t>Market share increase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9533" y="4000500"/>
            <a:ext cx="8324850" cy="171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en-US" sz="2100" u="none" strike="noStrik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 </a:t>
            </a:r>
            <a:r>
              <a:rPr lang="en-US" sz="2100" b="1" u="none" strike="noStrike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increase</a:t>
            </a:r>
            <a:r>
              <a:rPr lang="en-US" sz="2100" u="none" strike="noStrik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in market share can be achieved through targeted penetration strategies, emphasizing existing products and enhancing customer engagement to boost sales and frequency of use.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400" y="571500"/>
            <a:ext cx="832485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  <a:spcBef>
                <a:spcPct val="0"/>
              </a:spcBef>
            </a:pPr>
            <a:r>
              <a:rPr lang="en-US" sz="8000" u="none" strike="noStrike" dirty="0">
                <a:solidFill>
                  <a:srgbClr val="FF3366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Penetration Strategy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734675" y="0"/>
            <a:ext cx="7553325" cy="10287000"/>
            <a:chOff x="0" y="0"/>
            <a:chExt cx="1908641" cy="2599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8641" cy="2599410"/>
            </a:xfrm>
            <a:custGeom>
              <a:avLst/>
              <a:gdLst/>
              <a:ahLst/>
              <a:cxnLst/>
              <a:rect l="l" t="t" r="r" b="b"/>
              <a:pathLst>
                <a:path w="1908641" h="2599410">
                  <a:moveTo>
                    <a:pt x="0" y="0"/>
                  </a:moveTo>
                  <a:lnTo>
                    <a:pt x="1908641" y="0"/>
                  </a:lnTo>
                  <a:lnTo>
                    <a:pt x="1908641" y="2599410"/>
                  </a:lnTo>
                  <a:lnTo>
                    <a:pt x="0" y="2599410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3D7FFF-8FD6-59DB-CE22-70E633131C96}"/>
              </a:ext>
            </a:extLst>
          </p:cNvPr>
          <p:cNvSpPr txBox="1"/>
          <p:nvPr/>
        </p:nvSpPr>
        <p:spPr>
          <a:xfrm>
            <a:off x="38100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6750" y="666750"/>
            <a:ext cx="8324850" cy="5232981"/>
            <a:chOff x="0" y="0"/>
            <a:chExt cx="11099800" cy="6977308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4526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dirty="0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Market Development Strategies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019603"/>
              <a:ext cx="11099800" cy="1957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Market development strategies focus on </a:t>
              </a:r>
              <a:r>
                <a:rPr lang="en-US" sz="21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expanding to new customer segments</a:t>
              </a: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while leveraging existing products. This approach can significantly enhance business reach and profitability.</a:t>
              </a:r>
            </a:p>
          </p:txBody>
        </p:sp>
      </p:grpSp>
      <p:pic>
        <p:nvPicPr>
          <p:cNvPr id="8" name="Picture 7" descr="A map of the world with different colored pins&#10;&#10;AI-generated content may be incorrect.">
            <a:extLst>
              <a:ext uri="{FF2B5EF4-FFF2-40B4-BE49-F238E27FC236}">
                <a16:creationId xmlns:a16="http://schemas.microsoft.com/office/drawing/2014/main" id="{5D4B788A-6613-67D1-5074-65B233FB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288791"/>
            <a:ext cx="65024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734675" cy="10287000"/>
          </a:xfrm>
          <a:prstGeom prst="rect">
            <a:avLst/>
          </a:prstGeom>
          <a:solidFill>
            <a:srgbClr val="FF9933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733425"/>
            <a:ext cx="9763125" cy="226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Product Development Strategies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4248150"/>
            <a:ext cx="4010025" cy="856194"/>
            <a:chOff x="0" y="0"/>
            <a:chExt cx="5346700" cy="114159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9787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Innovative design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34670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NEW PRODUCT LAUNCH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6750" y="6049448"/>
            <a:ext cx="4010025" cy="856194"/>
            <a:chOff x="0" y="0"/>
            <a:chExt cx="5346700" cy="1141592"/>
          </a:xfrm>
        </p:grpSpPr>
        <p:sp>
          <p:nvSpPr>
            <p:cNvPr id="8" name="TextBox 8"/>
            <p:cNvSpPr txBox="1"/>
            <p:nvPr/>
          </p:nvSpPr>
          <p:spPr>
            <a:xfrm>
              <a:off x="0" y="669787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User insights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34670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CUSTOMER FEEDBACK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6750" y="7829550"/>
            <a:ext cx="4010025" cy="856194"/>
            <a:chOff x="0" y="0"/>
            <a:chExt cx="5346700" cy="114159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9787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Continuous improvement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534670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ITERATION PROCESS</a:t>
              </a:r>
            </a:p>
          </p:txBody>
        </p:sp>
      </p:grpSp>
      <p:pic>
        <p:nvPicPr>
          <p:cNvPr id="20" name="Picture 19" descr="A diagram of a process&#10;&#10;AI-generated content may be incorrect.">
            <a:extLst>
              <a:ext uri="{FF2B5EF4-FFF2-40B4-BE49-F238E27FC236}">
                <a16:creationId xmlns:a16="http://schemas.microsoft.com/office/drawing/2014/main" id="{E36C8A04-9D0C-FF31-F87E-6B8C81EA1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0" y="3352800"/>
            <a:ext cx="4178300" cy="6267450"/>
          </a:xfrm>
          <a:prstGeom prst="rect">
            <a:avLst/>
          </a:prstGeom>
        </p:spPr>
      </p:pic>
      <p:pic>
        <p:nvPicPr>
          <p:cNvPr id="22" name="Picture 21" descr="A drone flying over a hedge&#10;&#10;AI-generated content may be incorrect.">
            <a:extLst>
              <a:ext uri="{FF2B5EF4-FFF2-40B4-BE49-F238E27FC236}">
                <a16:creationId xmlns:a16="http://schemas.microsoft.com/office/drawing/2014/main" id="{0473CCE7-D095-7A4C-1EB8-6BB4E8CA5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95" y="3313772"/>
            <a:ext cx="4204319" cy="6306478"/>
          </a:xfrm>
          <a:prstGeom prst="rect">
            <a:avLst/>
          </a:prstGeom>
        </p:spPr>
      </p:pic>
      <p:pic>
        <p:nvPicPr>
          <p:cNvPr id="24" name="Picture 23" descr="A screenshot of a phone&#10;&#10;AI-generated content may be incorrect.">
            <a:extLst>
              <a:ext uri="{FF2B5EF4-FFF2-40B4-BE49-F238E27FC236}">
                <a16:creationId xmlns:a16="http://schemas.microsoft.com/office/drawing/2014/main" id="{425901BF-831E-1461-3BCA-DE1FFB4B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99" y="3333285"/>
            <a:ext cx="4178301" cy="62674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6750" y="666750"/>
            <a:ext cx="8324850" cy="3747081"/>
            <a:chOff x="0" y="0"/>
            <a:chExt cx="11099800" cy="4996108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304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Diversification Strategies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533703"/>
              <a:ext cx="11099800" cy="1462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Diversification involves </a:t>
              </a:r>
              <a:r>
                <a:rPr lang="en-US" sz="21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expanding into new markets</a:t>
              </a: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with new products, balancing risk and opportunity to enhance business resilience and capitalize on emerging trends in various segments.</a:t>
              </a:r>
            </a:p>
          </p:txBody>
        </p:sp>
      </p:grpSp>
      <p:pic>
        <p:nvPicPr>
          <p:cNvPr id="8" name="Picture 7" descr="A diagram of a market&#10;&#10;AI-generated content may be incorrect.">
            <a:extLst>
              <a:ext uri="{FF2B5EF4-FFF2-40B4-BE49-F238E27FC236}">
                <a16:creationId xmlns:a16="http://schemas.microsoft.com/office/drawing/2014/main" id="{D465D6CC-6325-1464-2220-81800D4EB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358378"/>
            <a:ext cx="7252663" cy="95702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6750" y="2524125"/>
            <a:ext cx="8629650" cy="449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FF3366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“Growth requires delegation, structure, and discipline.”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750" y="9181465"/>
            <a:ext cx="8629650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2600" b="1">
                <a:solidFill>
                  <a:srgbClr val="FF9933"/>
                </a:solidFill>
                <a:latin typeface="DM Sans Bold"/>
                <a:ea typeface="DM Sans Bold"/>
                <a:cs typeface="DM Sans Bold"/>
                <a:sym typeface="DM Sans Bold"/>
              </a:rPr>
              <a:t>– HISRICH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750" y="619125"/>
            <a:ext cx="8629650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Growth Essentials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734675" cy="10287000"/>
          </a:xfrm>
          <a:prstGeom prst="rect">
            <a:avLst/>
          </a:prstGeom>
          <a:solidFill>
            <a:srgbClr val="FF9933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733425"/>
            <a:ext cx="9763125" cy="226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Overcoming HR Pressures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4248150"/>
            <a:ext cx="4010025" cy="831747"/>
            <a:chOff x="0" y="0"/>
            <a:chExt cx="5346700" cy="1108995"/>
          </a:xfrm>
        </p:grpSpPr>
        <p:sp>
          <p:nvSpPr>
            <p:cNvPr id="5" name="TextBox 5"/>
            <p:cNvSpPr txBox="1"/>
            <p:nvPr/>
          </p:nvSpPr>
          <p:spPr>
            <a:xfrm>
              <a:off x="0" y="637190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Unity in action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346700" cy="536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12"/>
                </a:lnSpc>
              </a:pPr>
              <a:r>
                <a:rPr lang="en-US" sz="2437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TEAM COLLABORATION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6750" y="6049448"/>
            <a:ext cx="4010025" cy="1260372"/>
            <a:chOff x="0" y="0"/>
            <a:chExt cx="5346700" cy="1680495"/>
          </a:xfrm>
        </p:grpSpPr>
        <p:sp>
          <p:nvSpPr>
            <p:cNvPr id="8" name="TextBox 8"/>
            <p:cNvSpPr txBox="1"/>
            <p:nvPr/>
          </p:nvSpPr>
          <p:spPr>
            <a:xfrm>
              <a:off x="0" y="1208690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Skill enhancement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346700" cy="1108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12"/>
                </a:lnSpc>
              </a:pPr>
              <a:r>
                <a:rPr lang="en-US" sz="2437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PROFESSIONAL DEVELOPMENT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6750" y="7829550"/>
            <a:ext cx="4010025" cy="831747"/>
            <a:chOff x="0" y="0"/>
            <a:chExt cx="5346700" cy="110899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37190"/>
              <a:ext cx="534670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Role model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5346700" cy="536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12"/>
                </a:lnSpc>
              </a:pPr>
              <a:r>
                <a:rPr lang="en-US" sz="2437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CULTURAL AMBASSADORS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611225" y="3352800"/>
            <a:ext cx="4010025" cy="6267450"/>
            <a:chOff x="0" y="0"/>
            <a:chExt cx="621258" cy="9709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3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96400" y="3352800"/>
            <a:ext cx="4010025" cy="6267450"/>
            <a:chOff x="0" y="0"/>
            <a:chExt cx="621258" cy="9709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4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81575" y="3352800"/>
            <a:ext cx="4010025" cy="6267450"/>
            <a:chOff x="0" y="0"/>
            <a:chExt cx="621258" cy="9709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1258" cy="970992"/>
            </a:xfrm>
            <a:custGeom>
              <a:avLst/>
              <a:gdLst/>
              <a:ahLst/>
              <a:cxnLst/>
              <a:rect l="l" t="t" r="r" b="b"/>
              <a:pathLst>
                <a:path w="621258" h="970992">
                  <a:moveTo>
                    <a:pt x="0" y="0"/>
                  </a:moveTo>
                  <a:lnTo>
                    <a:pt x="621258" y="0"/>
                  </a:lnTo>
                  <a:lnTo>
                    <a:pt x="621258" y="970992"/>
                  </a:lnTo>
                  <a:lnTo>
                    <a:pt x="0" y="970992"/>
                  </a:lnTo>
                  <a:close/>
                </a:path>
              </a:pathLst>
            </a:custGeom>
            <a:blipFill>
              <a:blip r:embed="rId5"/>
              <a:stretch>
                <a:fillRect t="-478" b="-4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205" b="-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66750"/>
            <a:ext cx="8324850" cy="5232981"/>
            <a:chOff x="0" y="0"/>
            <a:chExt cx="11099800" cy="6977308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4526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FF3366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Overcoming Management Pressures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019603"/>
              <a:ext cx="11099800" cy="1957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Effective management during growth requires a </a:t>
              </a:r>
              <a:r>
                <a:rPr lang="en-US" sz="21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participative decision-making approach</a:t>
              </a:r>
              <a:r>
                <a:rPr lang="en-US" sz="21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that encourages team involvement, fosters motivation, and reduces information overload while ensuring clarity in roles and responsibilities.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751</Words>
  <Application>Microsoft Macintosh PowerPoint</Application>
  <PresentationFormat>Custom</PresentationFormat>
  <Paragraphs>101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Georgia Pro Light</vt:lpstr>
      <vt:lpstr>DM Sans Bold</vt:lpstr>
      <vt:lpstr>Arial</vt:lpstr>
      <vt:lpstr>DM Sans</vt:lpstr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Strategies for Growth</dc:title>
  <dc:description>Presentation - Strategies for Growth</dc:description>
  <cp:lastModifiedBy>Liz Kheng-Chindavong</cp:lastModifiedBy>
  <cp:revision>5</cp:revision>
  <dcterms:created xsi:type="dcterms:W3CDTF">2006-08-16T00:00:00Z</dcterms:created>
  <dcterms:modified xsi:type="dcterms:W3CDTF">2026-01-26T17:44:42Z</dcterms:modified>
  <dc:identifier>DAG19XmztrQ</dc:identifier>
</cp:coreProperties>
</file>