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Gilda Display" panose="02000000000000000000" pitchFamily="2" charset="77"/>
      <p:regular r:id="rId16"/>
    </p:embeddedFont>
    <p:embeddedFont>
      <p:font typeface="HK Grotesk Bold" pitchFamily="2" charset="77"/>
      <p:regular r:id="rId17"/>
      <p:bold r:id="rId18"/>
    </p:embeddedFont>
    <p:embeddedFont>
      <p:font typeface="HK Grotesk Light" pitchFamily="2" charset="77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4648" autoAdjust="0"/>
  </p:normalViewPr>
  <p:slideViewPr>
    <p:cSldViewPr>
      <p:cViewPr varScale="1">
        <p:scale>
          <a:sx n="73" d="100"/>
          <a:sy n="73" d="100"/>
        </p:scale>
        <p:origin x="216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11225" y="6787402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8629650" cy="8953500"/>
            <a:chOff x="0" y="0"/>
            <a:chExt cx="1336959" cy="13871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36959" cy="1387131"/>
            </a:xfrm>
            <a:custGeom>
              <a:avLst/>
              <a:gdLst/>
              <a:ahLst/>
              <a:cxnLst/>
              <a:rect l="l" t="t" r="r" b="b"/>
              <a:pathLst>
                <a:path w="1336959" h="1387131">
                  <a:moveTo>
                    <a:pt x="35885" y="0"/>
                  </a:moveTo>
                  <a:lnTo>
                    <a:pt x="1301073" y="0"/>
                  </a:lnTo>
                  <a:cubicBezTo>
                    <a:pt x="1310591" y="0"/>
                    <a:pt x="1319718" y="3781"/>
                    <a:pt x="1326448" y="10511"/>
                  </a:cubicBezTo>
                  <a:cubicBezTo>
                    <a:pt x="1333178" y="17240"/>
                    <a:pt x="1336959" y="26368"/>
                    <a:pt x="1336959" y="35885"/>
                  </a:cubicBezTo>
                  <a:lnTo>
                    <a:pt x="1336959" y="1351246"/>
                  </a:lnTo>
                  <a:cubicBezTo>
                    <a:pt x="1336959" y="1360764"/>
                    <a:pt x="1333178" y="1369891"/>
                    <a:pt x="1326448" y="1376621"/>
                  </a:cubicBezTo>
                  <a:cubicBezTo>
                    <a:pt x="1319718" y="1383351"/>
                    <a:pt x="1310591" y="1387131"/>
                    <a:pt x="1301073" y="1387131"/>
                  </a:cubicBezTo>
                  <a:lnTo>
                    <a:pt x="35885" y="1387131"/>
                  </a:lnTo>
                  <a:cubicBezTo>
                    <a:pt x="26368" y="1387131"/>
                    <a:pt x="17240" y="1383351"/>
                    <a:pt x="10511" y="1376621"/>
                  </a:cubicBezTo>
                  <a:cubicBezTo>
                    <a:pt x="3781" y="1369891"/>
                    <a:pt x="0" y="1360764"/>
                    <a:pt x="0" y="1351246"/>
                  </a:cubicBezTo>
                  <a:lnTo>
                    <a:pt x="0" y="35885"/>
                  </a:lnTo>
                  <a:cubicBezTo>
                    <a:pt x="0" y="26368"/>
                    <a:pt x="3781" y="17240"/>
                    <a:pt x="10511" y="10511"/>
                  </a:cubicBezTo>
                  <a:cubicBezTo>
                    <a:pt x="17240" y="3781"/>
                    <a:pt x="26368" y="0"/>
                    <a:pt x="35885" y="0"/>
                  </a:cubicBezTo>
                  <a:close/>
                </a:path>
              </a:pathLst>
            </a:custGeom>
            <a:blipFill>
              <a:blip r:embed="rId4"/>
              <a:stretch>
                <a:fillRect t="-199" b="-199"/>
              </a:stretch>
            </a:blipFill>
            <a:ln w="2857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734675" y="1106302"/>
            <a:ext cx="6886575" cy="3803585"/>
            <a:chOff x="0" y="0"/>
            <a:chExt cx="9182100" cy="5071447"/>
          </a:xfrm>
        </p:grpSpPr>
        <p:sp>
          <p:nvSpPr>
            <p:cNvPr id="6" name="TextBox 6"/>
            <p:cNvSpPr txBox="1"/>
            <p:nvPr/>
          </p:nvSpPr>
          <p:spPr>
            <a:xfrm>
              <a:off x="0" y="2511443"/>
              <a:ext cx="9182100" cy="2560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246"/>
                </a:lnSpc>
              </a:pPr>
              <a:r>
                <a:rPr lang="en-US" sz="7246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Growth from External Sources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71668"/>
              <a:ext cx="9182100" cy="934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880"/>
                </a:lnSpc>
              </a:pPr>
              <a:r>
                <a:rPr lang="en-US" sz="4200">
                  <a:solidFill>
                    <a:srgbClr val="FFFFFF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Accessing Resources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1821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Week 15 - Chapter 14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133849"/>
            <a:chOff x="0" y="0"/>
            <a:chExt cx="11099800" cy="55117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Leveraged buyouts (LBOs) involve acquiring a company primarily using borrowed funds to enhance shareholder value.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Leveraged Buyouts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629149"/>
            <a:chOff x="0" y="0"/>
            <a:chExt cx="11099800" cy="61721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26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Franchising enables entrepreneurs to leverage established brands, providing operational support and </a:t>
              </a: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structured growth</a:t>
              </a: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opportunities in diverse markets.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Franchising Overview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2062247"/>
            <a:chOff x="0" y="0"/>
            <a:chExt cx="18770600" cy="27496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Franchising Insights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05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the benefits and drawbacks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5143500"/>
            <a:ext cx="5448300" cy="4060031"/>
            <a:chOff x="0" y="0"/>
            <a:chExt cx="7264400" cy="5413375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Brand Recognition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Franchising boosts brand recognition</a:t>
              </a:r>
              <a:r>
                <a:rPr lang="en-US" sz="281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allowing franchisees to leverage established names, leading to increased trust and customer loyalty within local markets, enhancing overall business growth.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19850" y="5143500"/>
            <a:ext cx="5448300" cy="4060031"/>
            <a:chOff x="0" y="0"/>
            <a:chExt cx="7264400" cy="541337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Standardized Operations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65225"/>
              <a:ext cx="7264400" cy="424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Standardization ensures operational consistency</a:t>
              </a:r>
              <a:r>
                <a:rPr lang="en-US" sz="281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allowing franchisees to follow proven systems and procedures, which leads to efficient service delivery and a unified customer experience across locations.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72950" y="5143500"/>
            <a:ext cx="5448300" cy="3602831"/>
            <a:chOff x="0" y="0"/>
            <a:chExt cx="7264400" cy="480377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Royalty Fees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65225"/>
              <a:ext cx="7264400" cy="3638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56"/>
                </a:lnSpc>
              </a:pPr>
              <a:r>
                <a:rPr lang="en-US" sz="281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Royalty fees can impact profits</a:t>
              </a:r>
              <a:r>
                <a:rPr lang="en-US" sz="281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as franchisees must pay a percentage of their revenue to the franchisor, which can affect overall financial performance and operational budgets.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629149"/>
            <a:chOff x="0" y="0"/>
            <a:chExt cx="11099800" cy="61721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26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Effective negotiation strategies empower entrepreneurs to leverage external resources, enhancing growth opportunities and fostering strong partnerships.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Negotiating Resources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133849"/>
            <a:chOff x="0" y="0"/>
            <a:chExt cx="11099800" cy="55117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Effective negotiation techniques focus on </a:t>
              </a: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building relationships</a:t>
              </a: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and understanding interests, leading to successful outcomes for all parties involved.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Negotiation Techniques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5025" y="3002297"/>
            <a:ext cx="12639675" cy="3914808"/>
            <a:chOff x="0" y="0"/>
            <a:chExt cx="16852900" cy="5219744"/>
          </a:xfrm>
        </p:grpSpPr>
        <p:sp>
          <p:nvSpPr>
            <p:cNvPr id="3" name="TextBox 3"/>
            <p:cNvSpPr txBox="1"/>
            <p:nvPr/>
          </p:nvSpPr>
          <p:spPr>
            <a:xfrm>
              <a:off x="0" y="171450"/>
              <a:ext cx="168529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External Growth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251244"/>
              <a:ext cx="168529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Entrepreneurs can </a:t>
              </a: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enhance their growth</a:t>
              </a: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by forming strategic alliances and utilizing external resources, enabling them to access new markets and share valuable expertise.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86063"/>
              <a:ext cx="168529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Leveraging Partnerships for Business Expansion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-1268288">
            <a:off x="14795639" y="5873497"/>
            <a:ext cx="10936025" cy="10299747"/>
          </a:xfrm>
          <a:custGeom>
            <a:avLst/>
            <a:gdLst/>
            <a:ahLst/>
            <a:cxnLst/>
            <a:rect l="l" t="t" r="r" b="b"/>
            <a:pathLst>
              <a:path w="10936025" h="10299747">
                <a:moveTo>
                  <a:pt x="0" y="0"/>
                </a:moveTo>
                <a:lnTo>
                  <a:pt x="10936025" y="0"/>
                </a:lnTo>
                <a:lnTo>
                  <a:pt x="10936025" y="10299747"/>
                </a:lnTo>
                <a:lnTo>
                  <a:pt x="0" y="1029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3019424"/>
            <a:chOff x="0" y="0"/>
            <a:chExt cx="11099800" cy="4025899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73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Joint ventures allow businesses to collaborate, leveraging shared resources and expertise to enhance market reach and innovation.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Joint Ventures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629149"/>
            <a:chOff x="0" y="0"/>
            <a:chExt cx="11099800" cy="61721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2628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International joint ventures allow businesses to </a:t>
              </a: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leverage global resources</a:t>
              </a: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and expertise, enhancing growth opportunities in diverse markets.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International Joint Ventures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2062247"/>
            <a:chOff x="0" y="0"/>
            <a:chExt cx="18770600" cy="27496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Joint Venture Success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05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Key Factors for Effective Collaborations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5143500"/>
            <a:ext cx="5448300" cy="3715703"/>
            <a:chOff x="0" y="0"/>
            <a:chExt cx="7264400" cy="4954270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Strategic Fit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5700"/>
              <a:ext cx="7264400" cy="3798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2"/>
                </a:lnSpc>
              </a:pPr>
              <a:r>
                <a:rPr lang="en-US" sz="2925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 </a:t>
              </a:r>
              <a:r>
                <a:rPr lang="en-US" sz="2925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strategic fit</a:t>
              </a:r>
              <a:r>
                <a:rPr lang="en-US" sz="2925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 between partners ensures aligned objectives, fostering a cohesive direction that promotes mutual growth and success throughout the joint venture journey.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19850" y="5143500"/>
            <a:ext cx="5448300" cy="3715703"/>
            <a:chOff x="0" y="0"/>
            <a:chExt cx="7264400" cy="495427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Cultural Compatibility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55700"/>
              <a:ext cx="7264400" cy="3798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2"/>
                </a:lnSpc>
              </a:pPr>
              <a:r>
                <a:rPr lang="en-US" sz="2925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Cultural compatibility is crucial as it facilitates seamless communication and shared values, minimizing conflict and enhancing collaboration between the partnering organizations.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72950" y="5143500"/>
            <a:ext cx="5448300" cy="3715703"/>
            <a:chOff x="0" y="0"/>
            <a:chExt cx="7264400" cy="495427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Clear Communication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55700"/>
              <a:ext cx="7264400" cy="3798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02"/>
                </a:lnSpc>
              </a:pPr>
              <a:r>
                <a:rPr lang="en-US" sz="2925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Maintaining clear communication channels is essential for transparency and understanding, helping to establish trust and effectively address challenges that arise during the joint venture.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3019424"/>
            <a:chOff x="0" y="0"/>
            <a:chExt cx="11099800" cy="4025899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73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Acquisitions involve purchasing another company to enhance market share, capabilities, and strategic positioning within the industry.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Acquisitions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437773">
            <a:off x="13770320" y="-6241286"/>
            <a:ext cx="12640239" cy="11904807"/>
          </a:xfrm>
          <a:custGeom>
            <a:avLst/>
            <a:gdLst/>
            <a:ahLst/>
            <a:cxnLst/>
            <a:rect l="l" t="t" r="r" b="b"/>
            <a:pathLst>
              <a:path w="12640239" h="11904807">
                <a:moveTo>
                  <a:pt x="0" y="0"/>
                </a:moveTo>
                <a:lnTo>
                  <a:pt x="12640239" y="0"/>
                </a:lnTo>
                <a:lnTo>
                  <a:pt x="12640239" y="11904806"/>
                </a:lnTo>
                <a:lnTo>
                  <a:pt x="0" y="119048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66750" y="666750"/>
            <a:ext cx="14077950" cy="3176672"/>
            <a:chOff x="0" y="0"/>
            <a:chExt cx="18770600" cy="4235562"/>
          </a:xfrm>
        </p:grpSpPr>
        <p:sp>
          <p:nvSpPr>
            <p:cNvPr id="4" name="TextBox 4"/>
            <p:cNvSpPr txBox="1"/>
            <p:nvPr/>
          </p:nvSpPr>
          <p:spPr>
            <a:xfrm>
              <a:off x="0" y="171450"/>
              <a:ext cx="187706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Advantages &amp; Disadvantages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616437"/>
              <a:ext cx="187706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Understanding the implications of acquisitions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6750" y="5143500"/>
            <a:ext cx="5448300" cy="3772376"/>
            <a:chOff x="0" y="0"/>
            <a:chExt cx="7264400" cy="5029835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Market Share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55700"/>
              <a:ext cx="7264400" cy="3874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51"/>
                </a:lnSpc>
              </a:pP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Acquisitions can </a:t>
              </a:r>
              <a:r>
                <a:rPr lang="en-US" sz="296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significantly increase market share</a:t>
              </a: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allowing companies to quickly access new customers and enhance competitive advantage within the industry landscape.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19850" y="5143500"/>
            <a:ext cx="5448300" cy="3772376"/>
            <a:chOff x="0" y="0"/>
            <a:chExt cx="7264400" cy="502983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Cost Savings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55700"/>
              <a:ext cx="7264400" cy="3874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51"/>
                </a:lnSpc>
              </a:pP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By consolidating operations and resources, acquisitions can lead to </a:t>
              </a:r>
              <a:r>
                <a:rPr lang="en-US" sz="296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substantial cost savings</a:t>
              </a: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providing opportunities to streamline processes and improve overall efficiency.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172950" y="5143500"/>
            <a:ext cx="5448300" cy="3772376"/>
            <a:chOff x="0" y="0"/>
            <a:chExt cx="7264400" cy="502983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7264400" cy="619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Integration Challenges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55700"/>
              <a:ext cx="7264400" cy="3874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51"/>
                </a:lnSpc>
              </a:pP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Merging distinct corporate cultures and systems can present </a:t>
              </a:r>
              <a:r>
                <a:rPr lang="en-US" sz="2962" b="1" u="none" strike="noStrike">
                  <a:solidFill>
                    <a:srgbClr val="000000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integration challenges</a:t>
              </a:r>
              <a:r>
                <a:rPr lang="en-US" sz="2962" u="none" strike="noStrike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, potentially leading to disruptions and resistance during the transition period post-acquisition.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4133849"/>
            <a:chOff x="0" y="0"/>
            <a:chExt cx="11099800" cy="5511799"/>
          </a:xfrm>
        </p:grpSpPr>
        <p:sp>
          <p:nvSpPr>
            <p:cNvPr id="5" name="TextBox 5"/>
            <p:cNvSpPr txBox="1"/>
            <p:nvPr/>
          </p:nvSpPr>
          <p:spPr>
            <a:xfrm>
              <a:off x="0" y="35432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Effective deal structuring requires clarity, mutual benefit, and strategic alignment in targeting suitable candidates for partnerships.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309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000000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Structuring the Deal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4675" y="666750"/>
            <a:ext cx="6886575" cy="8953500"/>
            <a:chOff x="0" y="0"/>
            <a:chExt cx="1200275" cy="15605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00275" cy="1560523"/>
            </a:xfrm>
            <a:custGeom>
              <a:avLst/>
              <a:gdLst/>
              <a:ahLst/>
              <a:cxnLst/>
              <a:rect l="l" t="t" r="r" b="b"/>
              <a:pathLst>
                <a:path w="1200275" h="1560523">
                  <a:moveTo>
                    <a:pt x="44968" y="0"/>
                  </a:moveTo>
                  <a:lnTo>
                    <a:pt x="1155306" y="0"/>
                  </a:lnTo>
                  <a:cubicBezTo>
                    <a:pt x="1167233" y="0"/>
                    <a:pt x="1178670" y="4738"/>
                    <a:pt x="1187104" y="13171"/>
                  </a:cubicBezTo>
                  <a:cubicBezTo>
                    <a:pt x="1195537" y="21604"/>
                    <a:pt x="1200275" y="33042"/>
                    <a:pt x="1200275" y="44968"/>
                  </a:cubicBezTo>
                  <a:lnTo>
                    <a:pt x="1200275" y="1515555"/>
                  </a:lnTo>
                  <a:cubicBezTo>
                    <a:pt x="1200275" y="1527481"/>
                    <a:pt x="1195537" y="1538919"/>
                    <a:pt x="1187104" y="1547352"/>
                  </a:cubicBezTo>
                  <a:cubicBezTo>
                    <a:pt x="1178670" y="1555785"/>
                    <a:pt x="1167233" y="1560523"/>
                    <a:pt x="1155306" y="1560523"/>
                  </a:cubicBezTo>
                  <a:lnTo>
                    <a:pt x="44968" y="1560523"/>
                  </a:lnTo>
                  <a:cubicBezTo>
                    <a:pt x="33042" y="1560523"/>
                    <a:pt x="21604" y="1555785"/>
                    <a:pt x="13171" y="1547352"/>
                  </a:cubicBezTo>
                  <a:cubicBezTo>
                    <a:pt x="4738" y="1538919"/>
                    <a:pt x="0" y="1527481"/>
                    <a:pt x="0" y="1515555"/>
                  </a:cubicBezTo>
                  <a:lnTo>
                    <a:pt x="0" y="44968"/>
                  </a:lnTo>
                  <a:cubicBezTo>
                    <a:pt x="0" y="33042"/>
                    <a:pt x="4738" y="21604"/>
                    <a:pt x="13171" y="13171"/>
                  </a:cubicBezTo>
                  <a:cubicBezTo>
                    <a:pt x="21604" y="4738"/>
                    <a:pt x="33042" y="0"/>
                    <a:pt x="44968" y="0"/>
                  </a:cubicBezTo>
                  <a:close/>
                </a:path>
              </a:pathLst>
            </a:custGeom>
            <a:blipFill>
              <a:blip r:embed="rId2"/>
              <a:stretch>
                <a:fillRect t="-271" b="-271"/>
              </a:stretch>
            </a:blipFill>
            <a:ln w="19050" cap="rnd">
              <a:solidFill>
                <a:srgbClr val="432766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66750" y="666750"/>
            <a:ext cx="8324850" cy="3019424"/>
            <a:chOff x="0" y="0"/>
            <a:chExt cx="11099800" cy="4025899"/>
          </a:xfrm>
        </p:grpSpPr>
        <p:sp>
          <p:nvSpPr>
            <p:cNvPr id="5" name="TextBox 5"/>
            <p:cNvSpPr txBox="1"/>
            <p:nvPr/>
          </p:nvSpPr>
          <p:spPr>
            <a:xfrm>
              <a:off x="0" y="2057399"/>
              <a:ext cx="11099800" cy="196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</a:pPr>
              <a:r>
                <a:rPr lang="en-US" sz="3000">
                  <a:solidFill>
                    <a:srgbClr val="000000"/>
                  </a:solidFill>
                  <a:latin typeface="HK Grotesk Light"/>
                  <a:ea typeface="HK Grotesk Light"/>
                  <a:cs typeface="HK Grotesk Light"/>
                  <a:sym typeface="HK Grotesk Light"/>
                </a:rPr>
                <a:t>Mergers involve combining two entities to enhance market share, operational efficiency, and strategic positioning for growth.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1450"/>
              <a:ext cx="11099800" cy="161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99"/>
                </a:lnSpc>
              </a:pPr>
              <a:r>
                <a:rPr lang="en-US" sz="8799">
                  <a:solidFill>
                    <a:srgbClr val="FFFFFF"/>
                  </a:solidFill>
                  <a:latin typeface="Gilda Display"/>
                  <a:ea typeface="Gilda Display"/>
                  <a:cs typeface="Gilda Display"/>
                  <a:sym typeface="Gilda Display"/>
                </a:rPr>
                <a:t>Mergers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501</Words>
  <Application>Microsoft Macintosh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HK Grotesk Light</vt:lpstr>
      <vt:lpstr>Gilda Display</vt:lpstr>
      <vt:lpstr>HK Grotesk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- Growth from External Sources</dc:title>
  <dc:description>Presentation - Growth from External Sources</dc:description>
  <cp:lastModifiedBy>Liz Kheng-Chindavong</cp:lastModifiedBy>
  <cp:revision>2</cp:revision>
  <dcterms:created xsi:type="dcterms:W3CDTF">2006-08-16T00:00:00Z</dcterms:created>
  <dcterms:modified xsi:type="dcterms:W3CDTF">2026-01-26T17:47:20Z</dcterms:modified>
  <dc:identifier>DAG191L_5Zk</dc:identifier>
</cp:coreProperties>
</file>