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TT Interphases" charset="1" panose="02000503020000020004"/>
      <p:regular r:id="rId18"/>
    </p:embeddedFont>
    <p:embeddedFont>
      <p:font typeface="Cooper BT Light" charset="1" panose="0208050304030B020404"/>
      <p:regular r:id="rId19"/>
    </p:embeddedFont>
    <p:embeddedFont>
      <p:font typeface="TT Interphases Bold" charset="1" panose="02000803060000020004"/>
      <p:regular r:id="rId20"/>
    </p:embeddedFont>
    <p:embeddedFont>
      <p:font typeface="Cooper BT Medium" charset="1" panose="0208060305030B020404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Relationship Id="rId3" Target="../media/image17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jpeg" Type="http://schemas.openxmlformats.org/officeDocument/2006/relationships/image"/><Relationship Id="rId3" Target="../media/image7.png" Type="http://schemas.openxmlformats.org/officeDocument/2006/relationships/image"/><Relationship Id="rId4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jpe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jpeg" Type="http://schemas.openxmlformats.org/officeDocument/2006/relationships/image"/><Relationship Id="rId3" Target="../media/image13.png" Type="http://schemas.openxmlformats.org/officeDocument/2006/relationships/image"/><Relationship Id="rId4" Target="../media/image14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jpeg" Type="http://schemas.openxmlformats.org/officeDocument/2006/relationships/image"/><Relationship Id="rId3" Target="../media/image7.png" Type="http://schemas.openxmlformats.org/officeDocument/2006/relationships/image"/><Relationship Id="rId4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12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8267700" cy="10287000"/>
            <a:chOff x="0" y="0"/>
            <a:chExt cx="2177501" cy="27093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177501" cy="2709333"/>
            </a:xfrm>
            <a:custGeom>
              <a:avLst/>
              <a:gdLst/>
              <a:ahLst/>
              <a:cxnLst/>
              <a:rect r="r" b="b" t="t" l="l"/>
              <a:pathLst>
                <a:path h="2709333" w="2177501">
                  <a:moveTo>
                    <a:pt x="0" y="0"/>
                  </a:moveTo>
                  <a:lnTo>
                    <a:pt x="2177501" y="0"/>
                  </a:lnTo>
                  <a:lnTo>
                    <a:pt x="217750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4792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177501" cy="27379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9296400" y="3829000"/>
            <a:ext cx="8324850" cy="3981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119"/>
              </a:lnSpc>
            </a:pPr>
            <a:r>
              <a:rPr lang="en-US" sz="2399" spc="-47">
                <a:solidFill>
                  <a:srgbClr val="FFFFFF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How product missteps spark innovation and market wins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9296400" y="876300"/>
            <a:ext cx="8324850" cy="4421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1324"/>
              </a:lnSpc>
            </a:pPr>
            <a:r>
              <a:rPr lang="en-US" sz="11324" spc="-226">
                <a:solidFill>
                  <a:srgbClr val="FFFFFF"/>
                </a:solidFill>
                <a:latin typeface="Cooper BT Light"/>
                <a:ea typeface="Cooper BT Light"/>
                <a:cs typeface="Cooper BT Light"/>
                <a:sym typeface="Cooper BT Light"/>
              </a:rPr>
              <a:t>From Flop to Fame</a:t>
            </a:r>
          </a:p>
          <a:p>
            <a:pPr algn="l" marL="0" indent="0" lvl="0">
              <a:lnSpc>
                <a:spcPts val="11324"/>
              </a:lnSpc>
            </a:pPr>
          </a:p>
        </p:txBody>
      </p:sp>
      <p:grpSp>
        <p:nvGrpSpPr>
          <p:cNvPr name="Group 7" id="7"/>
          <p:cNvGrpSpPr/>
          <p:nvPr/>
        </p:nvGrpSpPr>
        <p:grpSpPr>
          <a:xfrm rot="0">
            <a:off x="9296400" y="8724859"/>
            <a:ext cx="8324850" cy="895391"/>
            <a:chOff x="0" y="0"/>
            <a:chExt cx="11099800" cy="1193854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659184"/>
              <a:ext cx="11099800" cy="5346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359"/>
                </a:lnSpc>
              </a:pPr>
              <a:r>
                <a:rPr lang="en-US" sz="2400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MGMT 420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-19050"/>
              <a:ext cx="11099800" cy="5812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</a:pPr>
              <a:r>
                <a:rPr lang="en-US" b="true" sz="2800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Dr. Kheng</a:t>
              </a: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666750" y="666750"/>
            <a:ext cx="6886575" cy="8953500"/>
            <a:chOff x="0" y="0"/>
            <a:chExt cx="812800" cy="1056752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1056752"/>
            </a:xfrm>
            <a:custGeom>
              <a:avLst/>
              <a:gdLst/>
              <a:ahLst/>
              <a:cxnLst/>
              <a:rect r="r" b="b" t="t" l="l"/>
              <a:pathLst>
                <a:path h="1056752" w="812800">
                  <a:moveTo>
                    <a:pt x="44968" y="0"/>
                  </a:moveTo>
                  <a:lnTo>
                    <a:pt x="767832" y="0"/>
                  </a:lnTo>
                  <a:cubicBezTo>
                    <a:pt x="779758" y="0"/>
                    <a:pt x="791196" y="4738"/>
                    <a:pt x="799629" y="13171"/>
                  </a:cubicBezTo>
                  <a:cubicBezTo>
                    <a:pt x="808062" y="21604"/>
                    <a:pt x="812800" y="33042"/>
                    <a:pt x="812800" y="44968"/>
                  </a:cubicBezTo>
                  <a:lnTo>
                    <a:pt x="812800" y="1011784"/>
                  </a:lnTo>
                  <a:cubicBezTo>
                    <a:pt x="812800" y="1023711"/>
                    <a:pt x="808062" y="1035148"/>
                    <a:pt x="799629" y="1043582"/>
                  </a:cubicBezTo>
                  <a:cubicBezTo>
                    <a:pt x="791196" y="1052015"/>
                    <a:pt x="779758" y="1056752"/>
                    <a:pt x="767832" y="1056752"/>
                  </a:cubicBezTo>
                  <a:lnTo>
                    <a:pt x="44968" y="1056752"/>
                  </a:lnTo>
                  <a:cubicBezTo>
                    <a:pt x="33042" y="1056752"/>
                    <a:pt x="21604" y="1052015"/>
                    <a:pt x="13171" y="1043582"/>
                  </a:cubicBezTo>
                  <a:cubicBezTo>
                    <a:pt x="4738" y="1035148"/>
                    <a:pt x="0" y="1023711"/>
                    <a:pt x="0" y="1011784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blipFill>
              <a:blip r:embed="rId2"/>
              <a:stretch>
                <a:fillRect l="0" t="-271" r="0" b="-271"/>
              </a:stretch>
            </a:blipFill>
          </p:spPr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A5E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5143500"/>
            <a:ext cx="5448300" cy="2817495"/>
            <a:chOff x="0" y="0"/>
            <a:chExt cx="7264400" cy="37566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b="true" sz="2400" spc="-48" strike="noStrike" u="none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Failure should be viewed as valuable data</a:t>
              </a: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that provides insights for future actions, helping teams identify areas for improvement and informing better decision-making processes.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FFFFFF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Treat Failure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5143500"/>
            <a:ext cx="5448300" cy="2817495"/>
            <a:chOff x="0" y="0"/>
            <a:chExt cx="7264400" cy="375666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Understanding the </a:t>
              </a:r>
              <a:r>
                <a:rPr lang="en-US" b="true" sz="2400" spc="-48" strike="noStrike" u="none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root cause of failure</a:t>
              </a: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is essential for effective problem-solving; it helps teams address underlying issues and prevents similar mistakes from occurring in the future.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FFFFFF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Identify Root Cause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5143500"/>
            <a:ext cx="5448300" cy="2817495"/>
            <a:chOff x="0" y="0"/>
            <a:chExt cx="7264400" cy="3756660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Conducting small experiments allows teams to test hypotheses and learn from results, enabling a </a:t>
              </a:r>
              <a:r>
                <a:rPr lang="en-US" b="true" sz="2400" spc="-48" strike="noStrike" u="none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dynamic approach to innovation</a:t>
              </a: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that fosters growth and adaptation in a competitive market.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FFFFFF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Run Experiments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666750"/>
            <a:ext cx="12639675" cy="1790700"/>
            <a:chOff x="0" y="0"/>
            <a:chExt cx="16852900" cy="2387600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1869440"/>
              <a:ext cx="16852900" cy="5181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b="true" sz="2400" spc="-48" strike="noStrike" u="none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Effective strategies for overcoming failure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161925"/>
              <a:ext cx="16852900" cy="15610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499"/>
                </a:lnSpc>
                <a:spcBef>
                  <a:spcPct val="0"/>
                </a:spcBef>
              </a:pPr>
              <a:r>
                <a:rPr lang="en-US" sz="8499" spc="-169" strike="noStrike" u="none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Great Responses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true" flipV="false" rot="0">
            <a:off x="16850868" y="692349"/>
            <a:ext cx="1876083" cy="1497455"/>
          </a:xfrm>
          <a:custGeom>
            <a:avLst/>
            <a:gdLst/>
            <a:ahLst/>
            <a:cxnLst/>
            <a:rect r="r" b="b" t="t" l="l"/>
            <a:pathLst>
              <a:path h="1497455" w="1876083">
                <a:moveTo>
                  <a:pt x="1876083" y="0"/>
                </a:moveTo>
                <a:lnTo>
                  <a:pt x="0" y="0"/>
                </a:lnTo>
                <a:lnTo>
                  <a:pt x="0" y="1497455"/>
                </a:lnTo>
                <a:lnTo>
                  <a:pt x="1876083" y="1497455"/>
                </a:lnTo>
                <a:lnTo>
                  <a:pt x="187608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5143500"/>
            <a:ext cx="5448300" cy="2817495"/>
            <a:chOff x="0" y="0"/>
            <a:chExt cx="7264400" cy="37566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A proactive approach that identifies potential </a:t>
              </a:r>
              <a:r>
                <a:rPr lang="en-US" b="true" sz="2400" spc="-48" strike="noStrike" u="none">
                  <a:solidFill>
                    <a:srgbClr val="012F3C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failures before</a:t>
              </a: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they happen, allowing teams to plan mitigations, enhancing project resilience and adaptability in uncertain environments.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A5E66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Pre-mortem Analysis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5143500"/>
            <a:ext cx="5448300" cy="2817495"/>
            <a:chOff x="0" y="0"/>
            <a:chExt cx="7264400" cy="375666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A simple yet powerful tool for </a:t>
              </a:r>
              <a:r>
                <a:rPr lang="en-US" b="true" sz="2400" spc="-48" strike="noStrike" u="none">
                  <a:solidFill>
                    <a:srgbClr val="012F3C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root cause analysis</a:t>
              </a: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, enabling teams to explore the underlying reasons for a problem through iterative questioning, leading to deeper insights and better solutions.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A5E66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5 Whys Technique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5143500"/>
            <a:ext cx="5448300" cy="3208020"/>
            <a:chOff x="0" y="0"/>
            <a:chExt cx="7264400" cy="4277360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1155700"/>
              <a:ext cx="7264400" cy="31216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The Minimum Viable Product strategy focuses on </a:t>
              </a:r>
              <a:r>
                <a:rPr lang="en-US" b="true" sz="2400" spc="-48" strike="noStrike" u="none">
                  <a:solidFill>
                    <a:srgbClr val="012F3C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building the simplest version</a:t>
              </a: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of a product that meets user needs, facilitating rapid testing, feedback collection, and informed iterations for success.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A5E66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MVP Development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666750"/>
            <a:ext cx="12639675" cy="1790700"/>
            <a:chOff x="0" y="0"/>
            <a:chExt cx="16852900" cy="2387600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1869440"/>
              <a:ext cx="16852900" cy="5181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b="true" sz="2400" spc="-48" strike="noStrike" u="none">
                  <a:solidFill>
                    <a:srgbClr val="0A5E66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Effective strategies to navigate failure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161925"/>
              <a:ext cx="16852900" cy="15610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499"/>
                </a:lnSpc>
                <a:spcBef>
                  <a:spcPct val="0"/>
                </a:spcBef>
              </a:pPr>
              <a:r>
                <a:rPr lang="en-US" sz="8499" spc="-169" strike="noStrike" u="none">
                  <a:solidFill>
                    <a:srgbClr val="012F3C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Tools for Innovation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true" flipV="false" rot="0">
            <a:off x="16850868" y="692349"/>
            <a:ext cx="1876083" cy="1497455"/>
          </a:xfrm>
          <a:custGeom>
            <a:avLst/>
            <a:gdLst/>
            <a:ahLst/>
            <a:cxnLst/>
            <a:rect r="r" b="b" t="t" l="l"/>
            <a:pathLst>
              <a:path h="1497455" w="1876083">
                <a:moveTo>
                  <a:pt x="1876083" y="0"/>
                </a:moveTo>
                <a:lnTo>
                  <a:pt x="0" y="0"/>
                </a:lnTo>
                <a:lnTo>
                  <a:pt x="0" y="1497455"/>
                </a:lnTo>
                <a:lnTo>
                  <a:pt x="1876083" y="1497455"/>
                </a:lnTo>
                <a:lnTo>
                  <a:pt x="187608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12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8324850" cy="5156343"/>
            <a:chOff x="0" y="0"/>
            <a:chExt cx="11099800" cy="6875123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49963"/>
              <a:ext cx="11099800" cy="57251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</a:pP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For this in-class activity, students will work in groups to analyze a product failure.</a:t>
              </a:r>
            </a:p>
            <a:p>
              <a:pPr algn="l" marL="518160" indent="-259080" lvl="1">
                <a:lnSpc>
                  <a:spcPts val="3120"/>
                </a:lnSpc>
                <a:buAutoNum type="arabicPeriod" startAt="1"/>
              </a:pP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Pick a product failure from recent news or history.</a:t>
              </a:r>
            </a:p>
            <a:p>
              <a:pPr algn="l" marL="518160" indent="-259080" lvl="1">
                <a:lnSpc>
                  <a:spcPts val="3120"/>
                </a:lnSpc>
                <a:buAutoNum type="arabicPeriod" startAt="1"/>
              </a:pP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Classify the failure type(s) based on our discussions.</a:t>
              </a:r>
            </a:p>
            <a:p>
              <a:pPr algn="l" marL="518160" indent="-259080" lvl="1">
                <a:lnSpc>
                  <a:spcPts val="3120"/>
                </a:lnSpc>
                <a:buAutoNum type="arabicPeriod" startAt="1"/>
              </a:pP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Identify supporting evidence for the failure.</a:t>
              </a:r>
            </a:p>
            <a:p>
              <a:pPr algn="l" marL="518160" indent="-259080" lvl="1">
                <a:lnSpc>
                  <a:spcPts val="3120"/>
                </a:lnSpc>
                <a:buAutoNum type="arabicPeriod" startAt="1"/>
              </a:pP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Propose the next logical experiment or action.</a:t>
              </a:r>
            </a:p>
            <a:p>
              <a:pPr algn="l" marL="518160" indent="-259080" lvl="1">
                <a:lnSpc>
                  <a:spcPts val="3120"/>
                </a:lnSpc>
                <a:buAutoNum type="arabicPeriod" startAt="1"/>
              </a:pP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Recommend strategies: reframe, redesign, reposition, or retire the product.</a:t>
              </a:r>
            </a:p>
            <a:p>
              <a:pPr algn="l" marL="0" indent="0" lvl="0">
                <a:lnSpc>
                  <a:spcPts val="3120"/>
                </a:lnSpc>
              </a:pP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This exercise aims to enhance your understanding of how </a:t>
              </a:r>
              <a:r>
                <a:rPr lang="en-US" b="true" sz="2400" spc="-48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analyzing failures</a:t>
              </a:r>
              <a:r>
                <a:rPr lang="en-US" sz="2400" spc="-48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can lead to valuable insights and innovation in product management.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9525"/>
              <a:ext cx="110998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 strike="noStrike" u="none">
                  <a:solidFill>
                    <a:srgbClr val="FFFFFF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Engage in Product Failure Analysis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5428144" y="6607510"/>
            <a:ext cx="3459016" cy="4461104"/>
          </a:xfrm>
          <a:custGeom>
            <a:avLst/>
            <a:gdLst/>
            <a:ahLst/>
            <a:cxnLst/>
            <a:rect r="r" b="b" t="t" l="l"/>
            <a:pathLst>
              <a:path h="4461104" w="3459016">
                <a:moveTo>
                  <a:pt x="0" y="0"/>
                </a:moveTo>
                <a:lnTo>
                  <a:pt x="3459015" y="0"/>
                </a:lnTo>
                <a:lnTo>
                  <a:pt x="3459015" y="4461105"/>
                </a:lnTo>
                <a:lnTo>
                  <a:pt x="0" y="44611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A5E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321886" y="6666563"/>
            <a:ext cx="8323430" cy="2953687"/>
            <a:chOff x="0" y="0"/>
            <a:chExt cx="2192179" cy="77792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192179" cy="777926"/>
            </a:xfrm>
            <a:custGeom>
              <a:avLst/>
              <a:gdLst/>
              <a:ahLst/>
              <a:cxnLst/>
              <a:rect r="r" b="b" t="t" l="l"/>
              <a:pathLst>
                <a:path h="777926" w="2192179">
                  <a:moveTo>
                    <a:pt x="37205" y="0"/>
                  </a:moveTo>
                  <a:lnTo>
                    <a:pt x="2154974" y="0"/>
                  </a:lnTo>
                  <a:cubicBezTo>
                    <a:pt x="2164841" y="0"/>
                    <a:pt x="2174305" y="3920"/>
                    <a:pt x="2181282" y="10897"/>
                  </a:cubicBezTo>
                  <a:cubicBezTo>
                    <a:pt x="2188259" y="17875"/>
                    <a:pt x="2192179" y="27338"/>
                    <a:pt x="2192179" y="37205"/>
                  </a:cubicBezTo>
                  <a:lnTo>
                    <a:pt x="2192179" y="740720"/>
                  </a:lnTo>
                  <a:cubicBezTo>
                    <a:pt x="2192179" y="750588"/>
                    <a:pt x="2188259" y="760051"/>
                    <a:pt x="2181282" y="767029"/>
                  </a:cubicBezTo>
                  <a:cubicBezTo>
                    <a:pt x="2174305" y="774006"/>
                    <a:pt x="2164841" y="777926"/>
                    <a:pt x="2154974" y="777926"/>
                  </a:cubicBezTo>
                  <a:lnTo>
                    <a:pt x="37205" y="777926"/>
                  </a:lnTo>
                  <a:cubicBezTo>
                    <a:pt x="16657" y="777926"/>
                    <a:pt x="0" y="761268"/>
                    <a:pt x="0" y="740720"/>
                  </a:cubicBezTo>
                  <a:lnTo>
                    <a:pt x="0" y="37205"/>
                  </a:lnTo>
                  <a:cubicBezTo>
                    <a:pt x="0" y="16657"/>
                    <a:pt x="16657" y="0"/>
                    <a:pt x="37205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192179" cy="8065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66750" y="6666563"/>
            <a:ext cx="8324850" cy="2953687"/>
            <a:chOff x="0" y="0"/>
            <a:chExt cx="2192553" cy="77792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92553" cy="777926"/>
            </a:xfrm>
            <a:custGeom>
              <a:avLst/>
              <a:gdLst/>
              <a:ahLst/>
              <a:cxnLst/>
              <a:rect r="r" b="b" t="t" l="l"/>
              <a:pathLst>
                <a:path h="777926" w="2192553">
                  <a:moveTo>
                    <a:pt x="37199" y="0"/>
                  </a:moveTo>
                  <a:lnTo>
                    <a:pt x="2155354" y="0"/>
                  </a:lnTo>
                  <a:cubicBezTo>
                    <a:pt x="2165220" y="0"/>
                    <a:pt x="2174682" y="3919"/>
                    <a:pt x="2181658" y="10895"/>
                  </a:cubicBezTo>
                  <a:cubicBezTo>
                    <a:pt x="2188634" y="17872"/>
                    <a:pt x="2192553" y="27333"/>
                    <a:pt x="2192553" y="37199"/>
                  </a:cubicBezTo>
                  <a:lnTo>
                    <a:pt x="2192553" y="740727"/>
                  </a:lnTo>
                  <a:cubicBezTo>
                    <a:pt x="2192553" y="750592"/>
                    <a:pt x="2188634" y="760054"/>
                    <a:pt x="2181658" y="767030"/>
                  </a:cubicBezTo>
                  <a:cubicBezTo>
                    <a:pt x="2174682" y="774007"/>
                    <a:pt x="2165220" y="777926"/>
                    <a:pt x="2155354" y="777926"/>
                  </a:cubicBezTo>
                  <a:lnTo>
                    <a:pt x="37199" y="777926"/>
                  </a:lnTo>
                  <a:cubicBezTo>
                    <a:pt x="27333" y="777926"/>
                    <a:pt x="17872" y="774007"/>
                    <a:pt x="10895" y="767030"/>
                  </a:cubicBezTo>
                  <a:cubicBezTo>
                    <a:pt x="3919" y="760054"/>
                    <a:pt x="0" y="750592"/>
                    <a:pt x="0" y="740727"/>
                  </a:cubicBezTo>
                  <a:lnTo>
                    <a:pt x="0" y="37199"/>
                  </a:lnTo>
                  <a:cubicBezTo>
                    <a:pt x="0" y="27333"/>
                    <a:pt x="3919" y="17872"/>
                    <a:pt x="10895" y="10895"/>
                  </a:cubicBezTo>
                  <a:cubicBezTo>
                    <a:pt x="17872" y="3919"/>
                    <a:pt x="27333" y="0"/>
                    <a:pt x="37199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2192553" cy="8065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97016" y="3352800"/>
            <a:ext cx="5448300" cy="2953687"/>
            <a:chOff x="0" y="0"/>
            <a:chExt cx="1434943" cy="77792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434943" cy="777926"/>
            </a:xfrm>
            <a:custGeom>
              <a:avLst/>
              <a:gdLst/>
              <a:ahLst/>
              <a:cxnLst/>
              <a:rect r="r" b="b" t="t" l="l"/>
              <a:pathLst>
                <a:path h="777926" w="1434943">
                  <a:moveTo>
                    <a:pt x="56839" y="0"/>
                  </a:moveTo>
                  <a:lnTo>
                    <a:pt x="1378104" y="0"/>
                  </a:lnTo>
                  <a:cubicBezTo>
                    <a:pt x="1409495" y="0"/>
                    <a:pt x="1434943" y="25448"/>
                    <a:pt x="1434943" y="56839"/>
                  </a:cubicBezTo>
                  <a:lnTo>
                    <a:pt x="1434943" y="721087"/>
                  </a:lnTo>
                  <a:cubicBezTo>
                    <a:pt x="1434943" y="752478"/>
                    <a:pt x="1409495" y="777926"/>
                    <a:pt x="1378104" y="777926"/>
                  </a:cubicBezTo>
                  <a:lnTo>
                    <a:pt x="56839" y="777926"/>
                  </a:lnTo>
                  <a:cubicBezTo>
                    <a:pt x="25448" y="777926"/>
                    <a:pt x="0" y="752478"/>
                    <a:pt x="0" y="721087"/>
                  </a:cubicBezTo>
                  <a:lnTo>
                    <a:pt x="0" y="56839"/>
                  </a:lnTo>
                  <a:cubicBezTo>
                    <a:pt x="0" y="25448"/>
                    <a:pt x="25448" y="0"/>
                    <a:pt x="56839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434943" cy="8065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431296" y="3352800"/>
            <a:ext cx="5448300" cy="2953687"/>
            <a:chOff x="0" y="0"/>
            <a:chExt cx="1434943" cy="77792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434943" cy="777926"/>
            </a:xfrm>
            <a:custGeom>
              <a:avLst/>
              <a:gdLst/>
              <a:ahLst/>
              <a:cxnLst/>
              <a:rect r="r" b="b" t="t" l="l"/>
              <a:pathLst>
                <a:path h="777926" w="1434943">
                  <a:moveTo>
                    <a:pt x="56839" y="0"/>
                  </a:moveTo>
                  <a:lnTo>
                    <a:pt x="1378104" y="0"/>
                  </a:lnTo>
                  <a:cubicBezTo>
                    <a:pt x="1409495" y="0"/>
                    <a:pt x="1434943" y="25448"/>
                    <a:pt x="1434943" y="56839"/>
                  </a:cubicBezTo>
                  <a:lnTo>
                    <a:pt x="1434943" y="721087"/>
                  </a:lnTo>
                  <a:cubicBezTo>
                    <a:pt x="1434943" y="752478"/>
                    <a:pt x="1409495" y="777926"/>
                    <a:pt x="1378104" y="777926"/>
                  </a:cubicBezTo>
                  <a:lnTo>
                    <a:pt x="56839" y="777926"/>
                  </a:lnTo>
                  <a:cubicBezTo>
                    <a:pt x="25448" y="777926"/>
                    <a:pt x="0" y="752478"/>
                    <a:pt x="0" y="721087"/>
                  </a:cubicBezTo>
                  <a:lnTo>
                    <a:pt x="0" y="56839"/>
                  </a:lnTo>
                  <a:cubicBezTo>
                    <a:pt x="0" y="25448"/>
                    <a:pt x="25448" y="0"/>
                    <a:pt x="56839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434943" cy="8065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666750" y="3352800"/>
            <a:ext cx="5448300" cy="2953687"/>
            <a:chOff x="0" y="0"/>
            <a:chExt cx="1434943" cy="777926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434943" cy="777926"/>
            </a:xfrm>
            <a:custGeom>
              <a:avLst/>
              <a:gdLst/>
              <a:ahLst/>
              <a:cxnLst/>
              <a:rect r="r" b="b" t="t" l="l"/>
              <a:pathLst>
                <a:path h="777926" w="1434943">
                  <a:moveTo>
                    <a:pt x="56839" y="0"/>
                  </a:moveTo>
                  <a:lnTo>
                    <a:pt x="1378104" y="0"/>
                  </a:lnTo>
                  <a:cubicBezTo>
                    <a:pt x="1409495" y="0"/>
                    <a:pt x="1434943" y="25448"/>
                    <a:pt x="1434943" y="56839"/>
                  </a:cubicBezTo>
                  <a:lnTo>
                    <a:pt x="1434943" y="721087"/>
                  </a:lnTo>
                  <a:cubicBezTo>
                    <a:pt x="1434943" y="752478"/>
                    <a:pt x="1409495" y="777926"/>
                    <a:pt x="1378104" y="777926"/>
                  </a:cubicBezTo>
                  <a:lnTo>
                    <a:pt x="56839" y="777926"/>
                  </a:lnTo>
                  <a:cubicBezTo>
                    <a:pt x="25448" y="777926"/>
                    <a:pt x="0" y="752478"/>
                    <a:pt x="0" y="721087"/>
                  </a:cubicBezTo>
                  <a:lnTo>
                    <a:pt x="0" y="56839"/>
                  </a:lnTo>
                  <a:cubicBezTo>
                    <a:pt x="0" y="25448"/>
                    <a:pt x="25448" y="0"/>
                    <a:pt x="56839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1434943" cy="8065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1042396" y="3742372"/>
            <a:ext cx="4695294" cy="495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  <a:spcBef>
                <a:spcPct val="0"/>
              </a:spcBef>
            </a:pPr>
            <a:r>
              <a:rPr lang="en-US" sz="3000" strike="noStrike" u="none">
                <a:solidFill>
                  <a:srgbClr val="0A5E66"/>
                </a:solidFill>
                <a:latin typeface="Cooper BT Medium"/>
                <a:ea typeface="Cooper BT Medium"/>
                <a:cs typeface="Cooper BT Medium"/>
                <a:sym typeface="Cooper BT Medium"/>
              </a:rPr>
              <a:t>Strategic Insight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44109" y="4752403"/>
            <a:ext cx="4693581" cy="11416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061"/>
              </a:lnSpc>
              <a:spcBef>
                <a:spcPct val="0"/>
              </a:spcBef>
            </a:pPr>
            <a:r>
              <a:rPr lang="en-US" sz="2354" spc="-47" strike="noStrike" u="none">
                <a:solidFill>
                  <a:srgbClr val="012F3C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Failure provides valuable data to enhance strategic decision-making processes.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44109" y="7056136"/>
            <a:ext cx="7571844" cy="495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  <a:spcBef>
                <a:spcPct val="0"/>
              </a:spcBef>
            </a:pPr>
            <a:r>
              <a:rPr lang="en-US" sz="3000" strike="noStrike" u="none">
                <a:solidFill>
                  <a:srgbClr val="0A5E66"/>
                </a:solidFill>
                <a:latin typeface="Cooper BT Medium"/>
                <a:ea typeface="Cooper BT Medium"/>
                <a:cs typeface="Cooper BT Medium"/>
                <a:sym typeface="Cooper BT Medium"/>
              </a:rPr>
              <a:t>Response Model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28700" y="8427164"/>
            <a:ext cx="7448355" cy="7606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061"/>
              </a:lnSpc>
              <a:spcBef>
                <a:spcPct val="0"/>
              </a:spcBef>
            </a:pPr>
            <a:r>
              <a:rPr lang="en-US" sz="2354" spc="-47" strike="noStrike" u="none">
                <a:solidFill>
                  <a:srgbClr val="012F3C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 repeatable model guides organizations in adapting and innovating post-failure.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780346" y="4752403"/>
            <a:ext cx="4751374" cy="11416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061"/>
              </a:lnSpc>
              <a:spcBef>
                <a:spcPct val="0"/>
              </a:spcBef>
            </a:pPr>
            <a:r>
              <a:rPr lang="en-US" sz="2354" spc="-47" strike="noStrike" u="none">
                <a:solidFill>
                  <a:srgbClr val="012F3C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Understanding various failure types aids in developing effective strategies for improvement.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786025" y="3763327"/>
            <a:ext cx="4745694" cy="495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  <a:spcBef>
                <a:spcPct val="0"/>
              </a:spcBef>
            </a:pPr>
            <a:r>
              <a:rPr lang="en-US" sz="3000" strike="noStrike" u="none">
                <a:solidFill>
                  <a:srgbClr val="0A5E66"/>
                </a:solidFill>
                <a:latin typeface="Cooper BT Medium"/>
                <a:ea typeface="Cooper BT Medium"/>
                <a:cs typeface="Cooper BT Medium"/>
                <a:sym typeface="Cooper BT Medium"/>
              </a:rPr>
              <a:t>Types of Failure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9752102" y="8427164"/>
            <a:ext cx="7448355" cy="7606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061"/>
              </a:lnSpc>
              <a:spcBef>
                <a:spcPct val="0"/>
              </a:spcBef>
            </a:pPr>
            <a:r>
              <a:rPr lang="en-US" sz="2354" spc="-47" strike="noStrike" u="none">
                <a:solidFill>
                  <a:srgbClr val="012F3C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Applying these concepts equips teams to respond effectively to future challenges.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9752102" y="7056136"/>
            <a:ext cx="5093571" cy="495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  <a:spcBef>
                <a:spcPct val="0"/>
              </a:spcBef>
            </a:pPr>
            <a:r>
              <a:rPr lang="en-US" sz="3000" strike="noStrike" u="none">
                <a:solidFill>
                  <a:srgbClr val="0A5E66"/>
                </a:solidFill>
                <a:latin typeface="Cooper BT Medium"/>
                <a:ea typeface="Cooper BT Medium"/>
                <a:cs typeface="Cooper BT Medium"/>
                <a:sym typeface="Cooper BT Medium"/>
              </a:rPr>
              <a:t>Practical Application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2574921" y="3742372"/>
            <a:ext cx="4684379" cy="495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00"/>
              </a:lnSpc>
              <a:spcBef>
                <a:spcPct val="0"/>
              </a:spcBef>
            </a:pPr>
            <a:r>
              <a:rPr lang="en-US" sz="3000" strike="noStrike" u="none">
                <a:solidFill>
                  <a:srgbClr val="0A5E66"/>
                </a:solidFill>
                <a:latin typeface="Cooper BT Medium"/>
                <a:ea typeface="Cooper BT Medium"/>
                <a:cs typeface="Cooper BT Medium"/>
                <a:sym typeface="Cooper BT Medium"/>
              </a:rPr>
              <a:t>Learning Loops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2546346" y="4752403"/>
            <a:ext cx="4712954" cy="11416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061"/>
              </a:lnSpc>
              <a:spcBef>
                <a:spcPct val="0"/>
              </a:spcBef>
            </a:pPr>
            <a:r>
              <a:rPr lang="en-US" sz="2354" spc="-47" strike="noStrike" u="none">
                <a:solidFill>
                  <a:srgbClr val="012F3C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Iterative learning processes help achieve product-market fit through continuous refinement.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105025" y="828675"/>
            <a:ext cx="14077950" cy="11302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99"/>
              </a:lnSpc>
              <a:spcBef>
                <a:spcPct val="0"/>
              </a:spcBef>
            </a:pPr>
            <a:r>
              <a:rPr lang="en-US" sz="8499" spc="-169" strike="noStrike" u="none">
                <a:solidFill>
                  <a:srgbClr val="FFFFFF"/>
                </a:solidFill>
                <a:latin typeface="Cooper BT Light"/>
                <a:ea typeface="Cooper BT Light"/>
                <a:cs typeface="Cooper BT Light"/>
                <a:sym typeface="Cooper BT Light"/>
              </a:rPr>
              <a:t>Learning Goals</a:t>
            </a:r>
          </a:p>
        </p:txBody>
      </p:sp>
      <p:sp>
        <p:nvSpPr>
          <p:cNvPr name="Freeform 28" id="28"/>
          <p:cNvSpPr/>
          <p:nvPr/>
        </p:nvSpPr>
        <p:spPr>
          <a:xfrm flipH="true" flipV="false" rot="0">
            <a:off x="16850868" y="692349"/>
            <a:ext cx="1876083" cy="1497455"/>
          </a:xfrm>
          <a:custGeom>
            <a:avLst/>
            <a:gdLst/>
            <a:ahLst/>
            <a:cxnLst/>
            <a:rect r="r" b="b" t="t" l="l"/>
            <a:pathLst>
              <a:path h="1497455" w="1876083">
                <a:moveTo>
                  <a:pt x="1876083" y="0"/>
                </a:moveTo>
                <a:lnTo>
                  <a:pt x="0" y="0"/>
                </a:lnTo>
                <a:lnTo>
                  <a:pt x="0" y="1497455"/>
                </a:lnTo>
                <a:lnTo>
                  <a:pt x="1876083" y="1497455"/>
                </a:lnTo>
                <a:lnTo>
                  <a:pt x="187608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3352800"/>
            <a:ext cx="5448300" cy="6267450"/>
            <a:chOff x="0" y="0"/>
            <a:chExt cx="1434943" cy="165068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34943" cy="1650686"/>
            </a:xfrm>
            <a:custGeom>
              <a:avLst/>
              <a:gdLst/>
              <a:ahLst/>
              <a:cxnLst/>
              <a:rect r="r" b="b" t="t" l="l"/>
              <a:pathLst>
                <a:path h="1650686" w="1434943">
                  <a:moveTo>
                    <a:pt x="56839" y="0"/>
                  </a:moveTo>
                  <a:lnTo>
                    <a:pt x="1378104" y="0"/>
                  </a:lnTo>
                  <a:cubicBezTo>
                    <a:pt x="1409495" y="0"/>
                    <a:pt x="1434943" y="25448"/>
                    <a:pt x="1434943" y="56839"/>
                  </a:cubicBezTo>
                  <a:lnTo>
                    <a:pt x="1434943" y="1593847"/>
                  </a:lnTo>
                  <a:cubicBezTo>
                    <a:pt x="1434943" y="1625239"/>
                    <a:pt x="1409495" y="1650686"/>
                    <a:pt x="1378104" y="1650686"/>
                  </a:cubicBezTo>
                  <a:lnTo>
                    <a:pt x="56839" y="1650686"/>
                  </a:lnTo>
                  <a:cubicBezTo>
                    <a:pt x="25448" y="1650686"/>
                    <a:pt x="0" y="1625239"/>
                    <a:pt x="0" y="1593847"/>
                  </a:cubicBezTo>
                  <a:lnTo>
                    <a:pt x="0" y="56839"/>
                  </a:lnTo>
                  <a:cubicBezTo>
                    <a:pt x="0" y="25448"/>
                    <a:pt x="25448" y="0"/>
                    <a:pt x="56839" y="0"/>
                  </a:cubicBezTo>
                  <a:close/>
                </a:path>
              </a:pathLst>
            </a:custGeom>
            <a:solidFill>
              <a:srgbClr val="012F3C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434943" cy="16792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3352800"/>
            <a:ext cx="5448300" cy="6267450"/>
            <a:chOff x="0" y="0"/>
            <a:chExt cx="1434943" cy="165068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34943" cy="1650686"/>
            </a:xfrm>
            <a:custGeom>
              <a:avLst/>
              <a:gdLst/>
              <a:ahLst/>
              <a:cxnLst/>
              <a:rect r="r" b="b" t="t" l="l"/>
              <a:pathLst>
                <a:path h="1650686" w="1434943">
                  <a:moveTo>
                    <a:pt x="56839" y="0"/>
                  </a:moveTo>
                  <a:lnTo>
                    <a:pt x="1378104" y="0"/>
                  </a:lnTo>
                  <a:cubicBezTo>
                    <a:pt x="1409495" y="0"/>
                    <a:pt x="1434943" y="25448"/>
                    <a:pt x="1434943" y="56839"/>
                  </a:cubicBezTo>
                  <a:lnTo>
                    <a:pt x="1434943" y="1593847"/>
                  </a:lnTo>
                  <a:cubicBezTo>
                    <a:pt x="1434943" y="1625239"/>
                    <a:pt x="1409495" y="1650686"/>
                    <a:pt x="1378104" y="1650686"/>
                  </a:cubicBezTo>
                  <a:lnTo>
                    <a:pt x="56839" y="1650686"/>
                  </a:lnTo>
                  <a:cubicBezTo>
                    <a:pt x="25448" y="1650686"/>
                    <a:pt x="0" y="1625239"/>
                    <a:pt x="0" y="1593847"/>
                  </a:cubicBezTo>
                  <a:lnTo>
                    <a:pt x="0" y="56839"/>
                  </a:lnTo>
                  <a:cubicBezTo>
                    <a:pt x="0" y="25448"/>
                    <a:pt x="25448" y="0"/>
                    <a:pt x="56839" y="0"/>
                  </a:cubicBezTo>
                  <a:close/>
                </a:path>
              </a:pathLst>
            </a:custGeom>
            <a:solidFill>
              <a:srgbClr val="012F3C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434943" cy="16792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3352800"/>
            <a:ext cx="5448300" cy="6267450"/>
            <a:chOff x="0" y="0"/>
            <a:chExt cx="1434943" cy="165068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434943" cy="1650686"/>
            </a:xfrm>
            <a:custGeom>
              <a:avLst/>
              <a:gdLst/>
              <a:ahLst/>
              <a:cxnLst/>
              <a:rect r="r" b="b" t="t" l="l"/>
              <a:pathLst>
                <a:path h="1650686" w="1434943">
                  <a:moveTo>
                    <a:pt x="56839" y="0"/>
                  </a:moveTo>
                  <a:lnTo>
                    <a:pt x="1378104" y="0"/>
                  </a:lnTo>
                  <a:cubicBezTo>
                    <a:pt x="1409495" y="0"/>
                    <a:pt x="1434943" y="25448"/>
                    <a:pt x="1434943" y="56839"/>
                  </a:cubicBezTo>
                  <a:lnTo>
                    <a:pt x="1434943" y="1593847"/>
                  </a:lnTo>
                  <a:cubicBezTo>
                    <a:pt x="1434943" y="1625239"/>
                    <a:pt x="1409495" y="1650686"/>
                    <a:pt x="1378104" y="1650686"/>
                  </a:cubicBezTo>
                  <a:lnTo>
                    <a:pt x="56839" y="1650686"/>
                  </a:lnTo>
                  <a:cubicBezTo>
                    <a:pt x="25448" y="1650686"/>
                    <a:pt x="0" y="1625239"/>
                    <a:pt x="0" y="1593847"/>
                  </a:cubicBezTo>
                  <a:lnTo>
                    <a:pt x="0" y="56839"/>
                  </a:lnTo>
                  <a:cubicBezTo>
                    <a:pt x="0" y="25448"/>
                    <a:pt x="25448" y="0"/>
                    <a:pt x="56839" y="0"/>
                  </a:cubicBezTo>
                  <a:close/>
                </a:path>
              </a:pathLst>
            </a:custGeom>
            <a:solidFill>
              <a:srgbClr val="012F3C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434943" cy="16792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667589" y="828675"/>
            <a:ext cx="16952821" cy="1130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99"/>
              </a:lnSpc>
              <a:spcBef>
                <a:spcPct val="0"/>
              </a:spcBef>
            </a:pPr>
            <a:r>
              <a:rPr lang="en-US" sz="8499" spc="-169" strike="noStrike" u="none">
                <a:solidFill>
                  <a:srgbClr val="F47920"/>
                </a:solidFill>
                <a:latin typeface="Cooper BT Light"/>
                <a:ea typeface="Cooper BT Light"/>
                <a:cs typeface="Cooper BT Light"/>
                <a:sym typeface="Cooper BT Light"/>
              </a:rPr>
              <a:t>Why Failure Matters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2105025" y="4248262"/>
            <a:ext cx="2571750" cy="4322333"/>
            <a:chOff x="0" y="0"/>
            <a:chExt cx="3429000" cy="5763111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142875"/>
              <a:ext cx="3429000" cy="14743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000"/>
                </a:lnSpc>
                <a:spcBef>
                  <a:spcPct val="0"/>
                </a:spcBef>
              </a:pPr>
              <a:r>
                <a:rPr lang="en-US" sz="8000" spc="-160" strike="noStrike" u="none">
                  <a:solidFill>
                    <a:srgbClr val="F47920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01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0" y="1739900"/>
              <a:ext cx="3429000" cy="13081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00"/>
                </a:lnSpc>
              </a:pPr>
              <a:r>
                <a:rPr lang="en-US" sz="3000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Failure as Information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0" y="4203551"/>
              <a:ext cx="3429000" cy="1559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Failure provides critical insights for growth.</a:t>
              </a: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7858125" y="4248150"/>
            <a:ext cx="2571750" cy="4817671"/>
            <a:chOff x="0" y="0"/>
            <a:chExt cx="3429000" cy="6423561"/>
          </a:xfrm>
        </p:grpSpPr>
        <p:sp>
          <p:nvSpPr>
            <p:cNvPr name="TextBox 17" id="17"/>
            <p:cNvSpPr txBox="true"/>
            <p:nvPr/>
          </p:nvSpPr>
          <p:spPr>
            <a:xfrm rot="0">
              <a:off x="0" y="142875"/>
              <a:ext cx="3429000" cy="14743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000"/>
                </a:lnSpc>
                <a:spcBef>
                  <a:spcPct val="0"/>
                </a:spcBef>
              </a:pPr>
              <a:r>
                <a:rPr lang="en-US" sz="8000" spc="-160" strike="noStrike" u="none">
                  <a:solidFill>
                    <a:srgbClr val="F47920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02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0" y="1739900"/>
              <a:ext cx="3429000" cy="19685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00"/>
                </a:lnSpc>
                <a:spcBef>
                  <a:spcPct val="0"/>
                </a:spcBef>
              </a:pPr>
              <a:r>
                <a:rPr lang="en-US" sz="3000" strike="noStrike" u="none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Revealing Customer Value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4864001"/>
              <a:ext cx="3429000" cy="1559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Markets show what customers truly want.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3611225" y="4248150"/>
            <a:ext cx="2571750" cy="4817819"/>
            <a:chOff x="0" y="0"/>
            <a:chExt cx="3429000" cy="6423759"/>
          </a:xfrm>
        </p:grpSpPr>
        <p:sp>
          <p:nvSpPr>
            <p:cNvPr name="TextBox 21" id="21"/>
            <p:cNvSpPr txBox="true"/>
            <p:nvPr/>
          </p:nvSpPr>
          <p:spPr>
            <a:xfrm rot="0">
              <a:off x="0" y="142875"/>
              <a:ext cx="3429000" cy="14743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000"/>
                </a:lnSpc>
                <a:spcBef>
                  <a:spcPct val="0"/>
                </a:spcBef>
              </a:pPr>
              <a:r>
                <a:rPr lang="en-US" sz="8000" spc="-160" strike="noStrike" u="none">
                  <a:solidFill>
                    <a:srgbClr val="F47920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03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0" y="1739900"/>
              <a:ext cx="3429000" cy="19685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00"/>
                </a:lnSpc>
                <a:spcBef>
                  <a:spcPct val="0"/>
                </a:spcBef>
              </a:pPr>
              <a:r>
                <a:rPr lang="en-US" sz="3000" strike="noStrike" u="none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Reducing Long-Term Risk</a:t>
              </a:r>
            </a:p>
          </p:txBody>
        </p:sp>
        <p:sp>
          <p:nvSpPr>
            <p:cNvPr name="TextBox 23" id="23"/>
            <p:cNvSpPr txBox="true"/>
            <p:nvPr/>
          </p:nvSpPr>
          <p:spPr>
            <a:xfrm rot="0">
              <a:off x="0" y="4864199"/>
              <a:ext cx="3429000" cy="1559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Early mistakes can lower future hazards.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A5E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5143500"/>
            <a:ext cx="5448300" cy="2817495"/>
            <a:chOff x="0" y="0"/>
            <a:chExt cx="7264400" cy="37566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Product or technical failures often arise from design flaws, manufacturing issues, or inadequate performance, leading to customer dissatisfaction and diminished market presence.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FFFFFF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Product/Technical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5143500"/>
            <a:ext cx="5448300" cy="2426970"/>
            <a:chOff x="0" y="0"/>
            <a:chExt cx="7264400" cy="323596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155700"/>
              <a:ext cx="7264400" cy="20802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Market fit failures occur when a product does not meet the needs or desires of its intended audience, resulting in poor adoption and sales performance.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FFFFFF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Market Fit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5143500"/>
            <a:ext cx="5448300" cy="2817495"/>
            <a:chOff x="0" y="0"/>
            <a:chExt cx="7264400" cy="3756660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Positioning failures happen when a product's message does not resonate with consumers, causing confusion about its value proposition and limiting its competitive edge in the marketplace.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FFFFFF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Positioning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666750"/>
            <a:ext cx="12639675" cy="1790700"/>
            <a:chOff x="0" y="0"/>
            <a:chExt cx="16852900" cy="2387600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1869440"/>
              <a:ext cx="16852900" cy="5181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b="true" sz="2400" spc="-48" strike="noStrike" u="none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Understanding key failure categories for success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161925"/>
              <a:ext cx="16852900" cy="15610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499"/>
                </a:lnSpc>
                <a:spcBef>
                  <a:spcPct val="0"/>
                </a:spcBef>
              </a:pPr>
              <a:r>
                <a:rPr lang="en-US" sz="8499" spc="-169" strike="noStrike" u="none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Types of Product Failure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true" flipV="false" rot="0">
            <a:off x="16850868" y="692349"/>
            <a:ext cx="1876083" cy="1497455"/>
          </a:xfrm>
          <a:custGeom>
            <a:avLst/>
            <a:gdLst/>
            <a:ahLst/>
            <a:cxnLst/>
            <a:rect r="r" b="b" t="t" l="l"/>
            <a:pathLst>
              <a:path h="1497455" w="1876083">
                <a:moveTo>
                  <a:pt x="1876083" y="0"/>
                </a:moveTo>
                <a:lnTo>
                  <a:pt x="0" y="0"/>
                </a:lnTo>
                <a:lnTo>
                  <a:pt x="0" y="1497455"/>
                </a:lnTo>
                <a:lnTo>
                  <a:pt x="1876083" y="1497455"/>
                </a:lnTo>
                <a:lnTo>
                  <a:pt x="187608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5143500"/>
            <a:ext cx="5448300" cy="2426970"/>
            <a:chOff x="0" y="0"/>
            <a:chExt cx="7264400" cy="32359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55700"/>
              <a:ext cx="7264400" cy="20802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Analyze the market feedback and user experiences to gather actionable insights that highlight the initial failures and identify areas for improvement.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A5E66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Observe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5143500"/>
            <a:ext cx="5448300" cy="2817495"/>
            <a:chOff x="0" y="0"/>
            <a:chExt cx="7264400" cy="375666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Identify the root causes of the failure by utilizing data and input from various stakeholders, ensuring a thorough understanding of what went wrong and why.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A5E66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Diagnose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5143500"/>
            <a:ext cx="5448300" cy="2817495"/>
            <a:chOff x="0" y="0"/>
            <a:chExt cx="7264400" cy="3756660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1155700"/>
              <a:ext cx="7264400" cy="26009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Implement small-scale experiments to test new ideas and solutions, allowing for rapid iterations based on real-world feedback and minimizing risk in the development process.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-9525"/>
              <a:ext cx="7264400" cy="61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A5E66"/>
                  </a:solidFill>
                  <a:latin typeface="Cooper BT Medium"/>
                  <a:ea typeface="Cooper BT Medium"/>
                  <a:cs typeface="Cooper BT Medium"/>
                  <a:sym typeface="Cooper BT Medium"/>
                </a:rPr>
                <a:t>Experiment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666750"/>
            <a:ext cx="12639675" cy="1790700"/>
            <a:chOff x="0" y="0"/>
            <a:chExt cx="16852900" cy="2387600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1869440"/>
              <a:ext cx="16852900" cy="5181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  <a:spcBef>
                  <a:spcPct val="0"/>
                </a:spcBef>
              </a:pPr>
              <a:r>
                <a:rPr lang="en-US" b="true" sz="2400" spc="-48" strike="noStrike" u="none">
                  <a:solidFill>
                    <a:srgbClr val="0A5E66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Transforming setbacks into strategic growth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161925"/>
              <a:ext cx="16852900" cy="15610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499"/>
                </a:lnSpc>
                <a:spcBef>
                  <a:spcPct val="0"/>
                </a:spcBef>
              </a:pPr>
              <a:r>
                <a:rPr lang="en-US" sz="8499" spc="-169" strike="noStrike" u="none">
                  <a:solidFill>
                    <a:srgbClr val="012F3C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Failure-to-Innovation Loop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true" flipV="false" rot="0">
            <a:off x="16850868" y="692349"/>
            <a:ext cx="1876083" cy="1497455"/>
          </a:xfrm>
          <a:custGeom>
            <a:avLst/>
            <a:gdLst/>
            <a:ahLst/>
            <a:cxnLst/>
            <a:rect r="r" b="b" t="t" l="l"/>
            <a:pathLst>
              <a:path h="1497455" w="1876083">
                <a:moveTo>
                  <a:pt x="1876083" y="0"/>
                </a:moveTo>
                <a:lnTo>
                  <a:pt x="0" y="0"/>
                </a:lnTo>
                <a:lnTo>
                  <a:pt x="0" y="1497455"/>
                </a:lnTo>
                <a:lnTo>
                  <a:pt x="1876083" y="1497455"/>
                </a:lnTo>
                <a:lnTo>
                  <a:pt x="187608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12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296400" y="3352800"/>
            <a:ext cx="8324850" cy="3017520"/>
            <a:chOff x="0" y="0"/>
            <a:chExt cx="11099800" cy="40233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943100"/>
              <a:ext cx="11099800" cy="20802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3M's Post-it Notes emerged from a product failure, where the adhesive was too weak. This misstep transformed into a </a:t>
              </a:r>
              <a:r>
                <a:rPr lang="en-US" b="true" sz="2400" spc="-48" strike="noStrike" u="none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revolutionary product</a:t>
              </a: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, creating a new market category and driving repeat purchases.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171450"/>
              <a:ext cx="11099800" cy="175048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9500"/>
                </a:lnSpc>
                <a:spcBef>
                  <a:spcPct val="0"/>
                </a:spcBef>
              </a:pPr>
              <a:r>
                <a:rPr lang="en-US" sz="9500" spc="-190" strike="noStrike" u="none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Case Study: 3M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0"/>
            <a:ext cx="8267700" cy="10287000"/>
            <a:chOff x="0" y="0"/>
            <a:chExt cx="2177501" cy="270933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77501" cy="2709333"/>
            </a:xfrm>
            <a:custGeom>
              <a:avLst/>
              <a:gdLst/>
              <a:ahLst/>
              <a:cxnLst/>
              <a:rect r="r" b="b" t="t" l="l"/>
              <a:pathLst>
                <a:path h="2709333" w="2177501">
                  <a:moveTo>
                    <a:pt x="0" y="0"/>
                  </a:moveTo>
                  <a:lnTo>
                    <a:pt x="2177501" y="0"/>
                  </a:lnTo>
                  <a:lnTo>
                    <a:pt x="217750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4792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2177501" cy="27379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66750" y="666750"/>
            <a:ext cx="6886575" cy="8953500"/>
            <a:chOff x="0" y="0"/>
            <a:chExt cx="812800" cy="105675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056752"/>
            </a:xfrm>
            <a:custGeom>
              <a:avLst/>
              <a:gdLst/>
              <a:ahLst/>
              <a:cxnLst/>
              <a:rect r="r" b="b" t="t" l="l"/>
              <a:pathLst>
                <a:path h="1056752" w="812800">
                  <a:moveTo>
                    <a:pt x="44968" y="0"/>
                  </a:moveTo>
                  <a:lnTo>
                    <a:pt x="767832" y="0"/>
                  </a:lnTo>
                  <a:cubicBezTo>
                    <a:pt x="779758" y="0"/>
                    <a:pt x="791196" y="4738"/>
                    <a:pt x="799629" y="13171"/>
                  </a:cubicBezTo>
                  <a:cubicBezTo>
                    <a:pt x="808062" y="21604"/>
                    <a:pt x="812800" y="33042"/>
                    <a:pt x="812800" y="44968"/>
                  </a:cubicBezTo>
                  <a:lnTo>
                    <a:pt x="812800" y="1011784"/>
                  </a:lnTo>
                  <a:cubicBezTo>
                    <a:pt x="812800" y="1023711"/>
                    <a:pt x="808062" y="1035148"/>
                    <a:pt x="799629" y="1043582"/>
                  </a:cubicBezTo>
                  <a:cubicBezTo>
                    <a:pt x="791196" y="1052015"/>
                    <a:pt x="779758" y="1056752"/>
                    <a:pt x="767832" y="1056752"/>
                  </a:cubicBezTo>
                  <a:lnTo>
                    <a:pt x="44968" y="1056752"/>
                  </a:lnTo>
                  <a:cubicBezTo>
                    <a:pt x="33042" y="1056752"/>
                    <a:pt x="21604" y="1052015"/>
                    <a:pt x="13171" y="1043582"/>
                  </a:cubicBezTo>
                  <a:cubicBezTo>
                    <a:pt x="4738" y="1035148"/>
                    <a:pt x="0" y="1023711"/>
                    <a:pt x="0" y="1011784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blipFill>
              <a:blip r:embed="rId2"/>
              <a:stretch>
                <a:fillRect l="0" t="-271" r="0" b="-271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-10800000">
            <a:off x="6115050" y="8971632"/>
            <a:ext cx="1438275" cy="1315368"/>
          </a:xfrm>
          <a:custGeom>
            <a:avLst/>
            <a:gdLst/>
            <a:ahLst/>
            <a:cxnLst/>
            <a:rect r="r" b="b" t="t" l="l"/>
            <a:pathLst>
              <a:path h="1315368" w="1438275">
                <a:moveTo>
                  <a:pt x="0" y="0"/>
                </a:moveTo>
                <a:lnTo>
                  <a:pt x="1438275" y="0"/>
                </a:lnTo>
                <a:lnTo>
                  <a:pt x="1438275" y="1315368"/>
                </a:lnTo>
                <a:lnTo>
                  <a:pt x="0" y="131536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A5E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296400" y="3352800"/>
            <a:ext cx="8324850" cy="4217670"/>
            <a:chOff x="0" y="0"/>
            <a:chExt cx="11099800" cy="56235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3543300"/>
              <a:ext cx="11099800" cy="20802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Dyson faced initial </a:t>
              </a:r>
              <a:r>
                <a:rPr lang="en-US" b="true" sz="2400" spc="-48" strike="noStrike" u="none">
                  <a:solidFill>
                    <a:srgbClr val="FFFFFF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design failures</a:t>
              </a: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but leveraged rapid prototyping and testing to achieve unmatched performance, ultimately establishing a premium brand recognized for innovation and quality.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171450"/>
              <a:ext cx="11099800" cy="335068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9500"/>
                </a:lnSpc>
                <a:spcBef>
                  <a:spcPct val="0"/>
                </a:spcBef>
              </a:pPr>
              <a:r>
                <a:rPr lang="en-US" sz="9500" spc="-190" strike="noStrike" u="none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Dyson Vacuum Breakthrough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0"/>
            <a:ext cx="8267700" cy="10287000"/>
            <a:chOff x="0" y="0"/>
            <a:chExt cx="2177501" cy="270933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77501" cy="2709333"/>
            </a:xfrm>
            <a:custGeom>
              <a:avLst/>
              <a:gdLst/>
              <a:ahLst/>
              <a:cxnLst/>
              <a:rect r="r" b="b" t="t" l="l"/>
              <a:pathLst>
                <a:path h="2709333" w="2177501">
                  <a:moveTo>
                    <a:pt x="0" y="0"/>
                  </a:moveTo>
                  <a:lnTo>
                    <a:pt x="2177501" y="0"/>
                  </a:lnTo>
                  <a:lnTo>
                    <a:pt x="217750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12F3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2177501" cy="27379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66750" y="666750"/>
            <a:ext cx="6886575" cy="8953500"/>
            <a:chOff x="0" y="0"/>
            <a:chExt cx="812800" cy="105675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056752"/>
            </a:xfrm>
            <a:custGeom>
              <a:avLst/>
              <a:gdLst/>
              <a:ahLst/>
              <a:cxnLst/>
              <a:rect r="r" b="b" t="t" l="l"/>
              <a:pathLst>
                <a:path h="1056752" w="812800">
                  <a:moveTo>
                    <a:pt x="44968" y="0"/>
                  </a:moveTo>
                  <a:lnTo>
                    <a:pt x="767832" y="0"/>
                  </a:lnTo>
                  <a:cubicBezTo>
                    <a:pt x="779758" y="0"/>
                    <a:pt x="791196" y="4738"/>
                    <a:pt x="799629" y="13171"/>
                  </a:cubicBezTo>
                  <a:cubicBezTo>
                    <a:pt x="808062" y="21604"/>
                    <a:pt x="812800" y="33042"/>
                    <a:pt x="812800" y="44968"/>
                  </a:cubicBezTo>
                  <a:lnTo>
                    <a:pt x="812800" y="1011784"/>
                  </a:lnTo>
                  <a:cubicBezTo>
                    <a:pt x="812800" y="1023711"/>
                    <a:pt x="808062" y="1035148"/>
                    <a:pt x="799629" y="1043582"/>
                  </a:cubicBezTo>
                  <a:cubicBezTo>
                    <a:pt x="791196" y="1052015"/>
                    <a:pt x="779758" y="1056752"/>
                    <a:pt x="767832" y="1056752"/>
                  </a:cubicBezTo>
                  <a:lnTo>
                    <a:pt x="44968" y="1056752"/>
                  </a:lnTo>
                  <a:cubicBezTo>
                    <a:pt x="33042" y="1056752"/>
                    <a:pt x="21604" y="1052015"/>
                    <a:pt x="13171" y="1043582"/>
                  </a:cubicBezTo>
                  <a:cubicBezTo>
                    <a:pt x="4738" y="1035148"/>
                    <a:pt x="0" y="1023711"/>
                    <a:pt x="0" y="1011784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blipFill>
              <a:blip r:embed="rId2"/>
              <a:stretch>
                <a:fillRect l="0" t="-271" r="0" b="-271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-10800000">
            <a:off x="6115050" y="8971632"/>
            <a:ext cx="1438275" cy="1315368"/>
          </a:xfrm>
          <a:custGeom>
            <a:avLst/>
            <a:gdLst/>
            <a:ahLst/>
            <a:cxnLst/>
            <a:rect r="r" b="b" t="t" l="l"/>
            <a:pathLst>
              <a:path h="1315368" w="1438275">
                <a:moveTo>
                  <a:pt x="0" y="0"/>
                </a:moveTo>
                <a:lnTo>
                  <a:pt x="1438275" y="0"/>
                </a:lnTo>
                <a:lnTo>
                  <a:pt x="1438275" y="1315368"/>
                </a:lnTo>
                <a:lnTo>
                  <a:pt x="0" y="131536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296400" y="3352800"/>
            <a:ext cx="8324850" cy="4217670"/>
            <a:chOff x="0" y="0"/>
            <a:chExt cx="11099800" cy="56235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3543300"/>
              <a:ext cx="11099800" cy="20802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</a:pP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The Nintendo Wii redefined gaming by targeting a broader audience through </a:t>
              </a:r>
              <a:r>
                <a:rPr lang="en-US" b="true" sz="2400" spc="-48" strike="noStrike" u="none">
                  <a:solidFill>
                    <a:srgbClr val="012F3C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innovative motion controls</a:t>
              </a: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. This pivot from the GameCube's traditional gaming model expanded market reach and </a:t>
              </a:r>
              <a:r>
                <a:rPr lang="en-US" b="true" sz="2400" spc="-48" strike="noStrike" u="none">
                  <a:solidFill>
                    <a:srgbClr val="012F3C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transformed the company</a:t>
              </a:r>
              <a:r>
                <a:rPr lang="en-US" sz="2400" spc="-48" strike="noStrike" u="none">
                  <a:solidFill>
                    <a:srgbClr val="012F3C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's fortunes.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171450"/>
              <a:ext cx="11099800" cy="335068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9500"/>
                </a:lnSpc>
                <a:spcBef>
                  <a:spcPct val="0"/>
                </a:spcBef>
              </a:pPr>
              <a:r>
                <a:rPr lang="en-US" sz="9500" spc="-190" strike="noStrike" u="none">
                  <a:solidFill>
                    <a:srgbClr val="012F3C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Nintendo Wii Pivot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0"/>
            <a:ext cx="8267700" cy="10287000"/>
            <a:chOff x="0" y="0"/>
            <a:chExt cx="2177501" cy="270933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77501" cy="2709333"/>
            </a:xfrm>
            <a:custGeom>
              <a:avLst/>
              <a:gdLst/>
              <a:ahLst/>
              <a:cxnLst/>
              <a:rect r="r" b="b" t="t" l="l"/>
              <a:pathLst>
                <a:path h="2709333" w="2177501">
                  <a:moveTo>
                    <a:pt x="0" y="0"/>
                  </a:moveTo>
                  <a:lnTo>
                    <a:pt x="2177501" y="0"/>
                  </a:lnTo>
                  <a:lnTo>
                    <a:pt x="217750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12F3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2177501" cy="27379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66750" y="666750"/>
            <a:ext cx="6886575" cy="8953500"/>
            <a:chOff x="0" y="0"/>
            <a:chExt cx="812800" cy="105675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056752"/>
            </a:xfrm>
            <a:custGeom>
              <a:avLst/>
              <a:gdLst/>
              <a:ahLst/>
              <a:cxnLst/>
              <a:rect r="r" b="b" t="t" l="l"/>
              <a:pathLst>
                <a:path h="1056752" w="812800">
                  <a:moveTo>
                    <a:pt x="44968" y="0"/>
                  </a:moveTo>
                  <a:lnTo>
                    <a:pt x="767832" y="0"/>
                  </a:lnTo>
                  <a:cubicBezTo>
                    <a:pt x="779758" y="0"/>
                    <a:pt x="791196" y="4738"/>
                    <a:pt x="799629" y="13171"/>
                  </a:cubicBezTo>
                  <a:cubicBezTo>
                    <a:pt x="808062" y="21604"/>
                    <a:pt x="812800" y="33042"/>
                    <a:pt x="812800" y="44968"/>
                  </a:cubicBezTo>
                  <a:lnTo>
                    <a:pt x="812800" y="1011784"/>
                  </a:lnTo>
                  <a:cubicBezTo>
                    <a:pt x="812800" y="1023711"/>
                    <a:pt x="808062" y="1035148"/>
                    <a:pt x="799629" y="1043582"/>
                  </a:cubicBezTo>
                  <a:cubicBezTo>
                    <a:pt x="791196" y="1052015"/>
                    <a:pt x="779758" y="1056752"/>
                    <a:pt x="767832" y="1056752"/>
                  </a:cubicBezTo>
                  <a:lnTo>
                    <a:pt x="44968" y="1056752"/>
                  </a:lnTo>
                  <a:cubicBezTo>
                    <a:pt x="33042" y="1056752"/>
                    <a:pt x="21604" y="1052015"/>
                    <a:pt x="13171" y="1043582"/>
                  </a:cubicBezTo>
                  <a:cubicBezTo>
                    <a:pt x="4738" y="1035148"/>
                    <a:pt x="0" y="1023711"/>
                    <a:pt x="0" y="1011784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blipFill>
              <a:blip r:embed="rId2"/>
              <a:stretch>
                <a:fillRect l="0" t="-271" r="0" b="-271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-10800000">
            <a:off x="6115050" y="8971632"/>
            <a:ext cx="1438275" cy="1315368"/>
          </a:xfrm>
          <a:custGeom>
            <a:avLst/>
            <a:gdLst/>
            <a:ahLst/>
            <a:cxnLst/>
            <a:rect r="r" b="b" t="t" l="l"/>
            <a:pathLst>
              <a:path h="1315368" w="1438275">
                <a:moveTo>
                  <a:pt x="0" y="0"/>
                </a:moveTo>
                <a:lnTo>
                  <a:pt x="1438275" y="0"/>
                </a:lnTo>
                <a:lnTo>
                  <a:pt x="1438275" y="1315368"/>
                </a:lnTo>
                <a:lnTo>
                  <a:pt x="0" y="131536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12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296400" y="3352800"/>
            <a:ext cx="8324850" cy="3827145"/>
            <a:chOff x="0" y="0"/>
            <a:chExt cx="11099800" cy="510286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3543300"/>
              <a:ext cx="11099800" cy="15595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20"/>
                </a:lnSpc>
              </a:pPr>
              <a:r>
                <a:rPr lang="en-US" sz="2400" spc="-48" strike="noStrike" u="none">
                  <a:solidFill>
                    <a:srgbClr val="FFFFFF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The launch of New Coke was a major misstep, leading to backlash. By analyzing customer feedback, Coca-Cola learned to clarify its brand and regain market trust.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171450"/>
              <a:ext cx="11099800" cy="335068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9500"/>
                </a:lnSpc>
                <a:spcBef>
                  <a:spcPct val="0"/>
                </a:spcBef>
              </a:pPr>
              <a:r>
                <a:rPr lang="en-US" sz="9500" spc="-190" strike="noStrike" u="none">
                  <a:solidFill>
                    <a:srgbClr val="FFFFFF"/>
                  </a:solidFill>
                  <a:latin typeface="Cooper BT Light"/>
                  <a:ea typeface="Cooper BT Light"/>
                  <a:cs typeface="Cooper BT Light"/>
                  <a:sym typeface="Cooper BT Light"/>
                </a:rPr>
                <a:t>New Coke Case Study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0"/>
            <a:ext cx="8267700" cy="10287000"/>
            <a:chOff x="0" y="0"/>
            <a:chExt cx="2177501" cy="270933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77501" cy="2709333"/>
            </a:xfrm>
            <a:custGeom>
              <a:avLst/>
              <a:gdLst/>
              <a:ahLst/>
              <a:cxnLst/>
              <a:rect r="r" b="b" t="t" l="l"/>
              <a:pathLst>
                <a:path h="2709333" w="2177501">
                  <a:moveTo>
                    <a:pt x="0" y="0"/>
                  </a:moveTo>
                  <a:lnTo>
                    <a:pt x="2177501" y="0"/>
                  </a:lnTo>
                  <a:lnTo>
                    <a:pt x="217750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4792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2177501" cy="27379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66750" y="666750"/>
            <a:ext cx="6886575" cy="8953500"/>
            <a:chOff x="0" y="0"/>
            <a:chExt cx="812800" cy="105675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056752"/>
            </a:xfrm>
            <a:custGeom>
              <a:avLst/>
              <a:gdLst/>
              <a:ahLst/>
              <a:cxnLst/>
              <a:rect r="r" b="b" t="t" l="l"/>
              <a:pathLst>
                <a:path h="1056752" w="812800">
                  <a:moveTo>
                    <a:pt x="44968" y="0"/>
                  </a:moveTo>
                  <a:lnTo>
                    <a:pt x="767832" y="0"/>
                  </a:lnTo>
                  <a:cubicBezTo>
                    <a:pt x="779758" y="0"/>
                    <a:pt x="791196" y="4738"/>
                    <a:pt x="799629" y="13171"/>
                  </a:cubicBezTo>
                  <a:cubicBezTo>
                    <a:pt x="808062" y="21604"/>
                    <a:pt x="812800" y="33042"/>
                    <a:pt x="812800" y="44968"/>
                  </a:cubicBezTo>
                  <a:lnTo>
                    <a:pt x="812800" y="1011784"/>
                  </a:lnTo>
                  <a:cubicBezTo>
                    <a:pt x="812800" y="1023711"/>
                    <a:pt x="808062" y="1035148"/>
                    <a:pt x="799629" y="1043582"/>
                  </a:cubicBezTo>
                  <a:cubicBezTo>
                    <a:pt x="791196" y="1052015"/>
                    <a:pt x="779758" y="1056752"/>
                    <a:pt x="767832" y="1056752"/>
                  </a:cubicBezTo>
                  <a:lnTo>
                    <a:pt x="44968" y="1056752"/>
                  </a:lnTo>
                  <a:cubicBezTo>
                    <a:pt x="33042" y="1056752"/>
                    <a:pt x="21604" y="1052015"/>
                    <a:pt x="13171" y="1043582"/>
                  </a:cubicBezTo>
                  <a:cubicBezTo>
                    <a:pt x="4738" y="1035148"/>
                    <a:pt x="0" y="1023711"/>
                    <a:pt x="0" y="1011784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blipFill>
              <a:blip r:embed="rId2"/>
              <a:stretch>
                <a:fillRect l="0" t="-271" r="0" b="-271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-10800000">
            <a:off x="6115050" y="8971632"/>
            <a:ext cx="1438275" cy="1315368"/>
          </a:xfrm>
          <a:custGeom>
            <a:avLst/>
            <a:gdLst/>
            <a:ahLst/>
            <a:cxnLst/>
            <a:rect r="r" b="b" t="t" l="l"/>
            <a:pathLst>
              <a:path h="1315368" w="1438275">
                <a:moveTo>
                  <a:pt x="0" y="0"/>
                </a:moveTo>
                <a:lnTo>
                  <a:pt x="1438275" y="0"/>
                </a:lnTo>
                <a:lnTo>
                  <a:pt x="1438275" y="1315368"/>
                </a:lnTo>
                <a:lnTo>
                  <a:pt x="0" y="131536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Presentation - From Failure to Breakthrough</dc:description>
  <dc:identifier>DAG9-OE0Lew</dc:identifier>
  <dcterms:modified xsi:type="dcterms:W3CDTF">2011-08-01T06:04:30Z</dcterms:modified>
  <cp:revision>1</cp:revision>
  <dc:title>Presentation - From Failure to Breakthrough</dc:title>
</cp:coreProperties>
</file>