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Gilda Display" panose="02000000000000000000" pitchFamily="2" charset="77"/>
      <p:regular r:id="rId20"/>
    </p:embeddedFont>
    <p:embeddedFont>
      <p:font typeface="HK Grotesk" pitchFamily="2" charset="77"/>
      <p:regular r:id="rId21"/>
    </p:embeddedFont>
    <p:embeddedFont>
      <p:font typeface="HK Grotesk Bold" pitchFamily="2" charset="77"/>
      <p:regular r:id="rId22"/>
      <p:bold r:id="rId23"/>
    </p:embeddedFont>
    <p:embeddedFont>
      <p:font typeface="HK Grotesk Light" pitchFamily="2" charset="77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48" autoAdjust="0"/>
  </p:normalViewPr>
  <p:slideViewPr>
    <p:cSldViewPr>
      <p:cViewPr varScale="1">
        <p:scale>
          <a:sx n="75" d="100"/>
          <a:sy n="75" d="100"/>
        </p:scale>
        <p:origin x="200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11225" y="6787402"/>
            <a:ext cx="10936025" cy="10299747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8629650" cy="8953500"/>
            <a:chOff x="0" y="0"/>
            <a:chExt cx="1336959" cy="13871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36959" cy="1387131"/>
            </a:xfrm>
            <a:custGeom>
              <a:avLst/>
              <a:gdLst/>
              <a:ahLst/>
              <a:cxnLst/>
              <a:rect l="l" t="t" r="r" b="b"/>
              <a:pathLst>
                <a:path w="1336959" h="1387131">
                  <a:moveTo>
                    <a:pt x="35885" y="0"/>
                  </a:moveTo>
                  <a:lnTo>
                    <a:pt x="1301073" y="0"/>
                  </a:lnTo>
                  <a:cubicBezTo>
                    <a:pt x="1310591" y="0"/>
                    <a:pt x="1319718" y="3781"/>
                    <a:pt x="1326448" y="10511"/>
                  </a:cubicBezTo>
                  <a:cubicBezTo>
                    <a:pt x="1333178" y="17240"/>
                    <a:pt x="1336959" y="26368"/>
                    <a:pt x="1336959" y="35885"/>
                  </a:cubicBezTo>
                  <a:lnTo>
                    <a:pt x="1336959" y="1351246"/>
                  </a:lnTo>
                  <a:cubicBezTo>
                    <a:pt x="1336959" y="1360764"/>
                    <a:pt x="1333178" y="1369891"/>
                    <a:pt x="1326448" y="1376621"/>
                  </a:cubicBezTo>
                  <a:cubicBezTo>
                    <a:pt x="1319718" y="1383351"/>
                    <a:pt x="1310591" y="1387131"/>
                    <a:pt x="1301073" y="1387131"/>
                  </a:cubicBezTo>
                  <a:lnTo>
                    <a:pt x="35885" y="1387131"/>
                  </a:lnTo>
                  <a:cubicBezTo>
                    <a:pt x="26368" y="1387131"/>
                    <a:pt x="17240" y="1383351"/>
                    <a:pt x="10511" y="1376621"/>
                  </a:cubicBezTo>
                  <a:cubicBezTo>
                    <a:pt x="3781" y="1369891"/>
                    <a:pt x="0" y="1360764"/>
                    <a:pt x="0" y="1351246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blipFill>
              <a:blip r:embed="rId4"/>
              <a:stretch>
                <a:fillRect t="-199" b="-199"/>
              </a:stretch>
            </a:blip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734675" y="1421581"/>
            <a:ext cx="6886575" cy="3488306"/>
            <a:chOff x="0" y="0"/>
            <a:chExt cx="9182100" cy="4651075"/>
          </a:xfrm>
        </p:grpSpPr>
        <p:sp>
          <p:nvSpPr>
            <p:cNvPr id="6" name="TextBox 6"/>
            <p:cNvSpPr txBox="1"/>
            <p:nvPr/>
          </p:nvSpPr>
          <p:spPr>
            <a:xfrm>
              <a:off x="0" y="2501918"/>
              <a:ext cx="9182100" cy="2149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084"/>
                </a:lnSpc>
              </a:pPr>
              <a:r>
                <a:rPr lang="en-US" sz="6084">
                  <a:solidFill>
                    <a:srgbClr val="024A4A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Week 4 - Creativity &amp; the Business Idea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71668"/>
              <a:ext cx="9182100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880"/>
                </a:lnSpc>
              </a:pPr>
              <a:r>
                <a:rPr lang="en-US" sz="4200">
                  <a:solidFill>
                    <a:srgbClr val="176464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MGMT 420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9182100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1A1A1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Dr. Kheng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37773">
            <a:off x="13770320" y="-6241286"/>
            <a:ext cx="12640239" cy="11904807"/>
          </a:xfrm>
          <a:custGeom>
            <a:avLst/>
            <a:gdLst/>
            <a:ahLst/>
            <a:cxnLst/>
            <a:rect l="l" t="t" r="r" b="b"/>
            <a:pathLst>
              <a:path w="12640239" h="11904807">
                <a:moveTo>
                  <a:pt x="0" y="0"/>
                </a:moveTo>
                <a:lnTo>
                  <a:pt x="12640239" y="0"/>
                </a:lnTo>
                <a:lnTo>
                  <a:pt x="12640239" y="11904806"/>
                </a:lnTo>
                <a:lnTo>
                  <a:pt x="0" y="11904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4077950" cy="5405522"/>
            <a:chOff x="0" y="0"/>
            <a:chExt cx="18770600" cy="7207362"/>
          </a:xfrm>
        </p:grpSpPr>
        <p:sp>
          <p:nvSpPr>
            <p:cNvPr id="4" name="TextBox 4"/>
            <p:cNvSpPr txBox="1"/>
            <p:nvPr/>
          </p:nvSpPr>
          <p:spPr>
            <a:xfrm>
              <a:off x="0" y="171450"/>
              <a:ext cx="18770600" cy="6070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24A4A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Innovation Trends Driven by Consumer Needs</a:t>
              </a:r>
            </a:p>
            <a:p>
              <a:pPr marL="0" lvl="0" indent="0" algn="l">
                <a:lnSpc>
                  <a:spcPts val="8799"/>
                </a:lnSpc>
              </a:pPr>
              <a:endParaRPr lang="en-US" sz="8799">
                <a:solidFill>
                  <a:srgbClr val="024A4A"/>
                </a:solidFill>
                <a:latin typeface="Gilda Display"/>
                <a:ea typeface="Gilda Display"/>
                <a:cs typeface="Gilda Display"/>
                <a:sym typeface="Gilda Display"/>
              </a:endParaRPr>
            </a:p>
            <a:p>
              <a:pPr marL="0" lvl="0" indent="0" algn="l">
                <a:lnSpc>
                  <a:spcPts val="8799"/>
                </a:lnSpc>
              </a:pPr>
              <a:endParaRPr lang="en-US" sz="8799">
                <a:solidFill>
                  <a:srgbClr val="024A4A"/>
                </a:solidFill>
                <a:latin typeface="Gilda Display"/>
                <a:ea typeface="Gilda Display"/>
                <a:cs typeface="Gilda Display"/>
                <a:sym typeface="Gilda Display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588237"/>
              <a:ext cx="187706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6979444"/>
            <a:ext cx="11522751" cy="2278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56"/>
              </a:lnSpc>
            </a:pPr>
            <a:r>
              <a:rPr lang="en-US" sz="2812" b="1">
                <a:solidFill>
                  <a:srgbClr val="024A4A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Health &amp; W</a:t>
            </a:r>
            <a:r>
              <a:rPr lang="en-US" sz="2812" b="1" u="none" strike="noStrike">
                <a:solidFill>
                  <a:srgbClr val="024A4A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ellness Integration</a:t>
            </a:r>
          </a:p>
          <a:p>
            <a:pPr marL="0" lvl="0" indent="0" algn="l">
              <a:lnSpc>
                <a:spcPts val="3656"/>
              </a:lnSpc>
            </a:pPr>
            <a:r>
              <a:rPr lang="en-US" sz="2812" u="none" strike="noStrike">
                <a:solidFill>
                  <a:srgbClr val="024A4A"/>
                </a:solidFill>
                <a:latin typeface="HK Grotesk"/>
                <a:ea typeface="HK Grotesk"/>
                <a:cs typeface="HK Grotesk"/>
                <a:sym typeface="HK Grotesk"/>
              </a:rPr>
              <a:t>Need: Consumers prioritize physical and mental well-being.</a:t>
            </a:r>
          </a:p>
          <a:p>
            <a:pPr marL="0" lvl="0" indent="0" algn="l">
              <a:lnSpc>
                <a:spcPts val="3656"/>
              </a:lnSpc>
            </a:pPr>
            <a:r>
              <a:rPr lang="en-US" sz="2812" u="none" strike="noStrike">
                <a:solidFill>
                  <a:srgbClr val="024A4A"/>
                </a:solidFill>
                <a:latin typeface="HK Grotesk"/>
                <a:ea typeface="HK Grotesk"/>
                <a:cs typeface="HK Grotesk"/>
                <a:sym typeface="HK Grotesk"/>
              </a:rPr>
              <a:t>Example: </a:t>
            </a:r>
            <a:r>
              <a:rPr lang="en-US" sz="2812" b="1" u="none" strike="noStrike">
                <a:solidFill>
                  <a:srgbClr val="024A4A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Peloton</a:t>
            </a:r>
            <a:r>
              <a:rPr lang="en-US" sz="2812" u="none" strike="noStrike">
                <a:solidFill>
                  <a:srgbClr val="024A4A"/>
                </a:solidFill>
                <a:latin typeface="HK Grotesk"/>
                <a:ea typeface="HK Grotesk"/>
                <a:cs typeface="HK Grotesk"/>
                <a:sym typeface="HK Grotesk"/>
              </a:rPr>
              <a:t> combines fitness hardware, digital classes, and community support to meet lifestyle needs.</a:t>
            </a:r>
          </a:p>
          <a:p>
            <a:pPr marL="0" lvl="0" indent="0" algn="l">
              <a:lnSpc>
                <a:spcPts val="3656"/>
              </a:lnSpc>
            </a:pPr>
            <a:endParaRPr lang="en-US" sz="2812" u="none" strike="noStrike">
              <a:solidFill>
                <a:srgbClr val="024A4A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37773">
            <a:off x="13770320" y="-6241286"/>
            <a:ext cx="12640239" cy="11904807"/>
          </a:xfrm>
          <a:custGeom>
            <a:avLst/>
            <a:gdLst/>
            <a:ahLst/>
            <a:cxnLst/>
            <a:rect l="l" t="t" r="r" b="b"/>
            <a:pathLst>
              <a:path w="12640239" h="11904807">
                <a:moveTo>
                  <a:pt x="0" y="0"/>
                </a:moveTo>
                <a:lnTo>
                  <a:pt x="12640239" y="0"/>
                </a:lnTo>
                <a:lnTo>
                  <a:pt x="12640239" y="11904806"/>
                </a:lnTo>
                <a:lnTo>
                  <a:pt x="0" y="11904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4077950" cy="5405522"/>
            <a:chOff x="0" y="0"/>
            <a:chExt cx="18770600" cy="7207362"/>
          </a:xfrm>
        </p:grpSpPr>
        <p:sp>
          <p:nvSpPr>
            <p:cNvPr id="4" name="TextBox 4"/>
            <p:cNvSpPr txBox="1"/>
            <p:nvPr/>
          </p:nvSpPr>
          <p:spPr>
            <a:xfrm>
              <a:off x="0" y="171450"/>
              <a:ext cx="18770600" cy="6070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24A4A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Innovation Trends Driven by Consumer Needs</a:t>
              </a:r>
            </a:p>
            <a:p>
              <a:pPr marL="0" lvl="0" indent="0" algn="l">
                <a:lnSpc>
                  <a:spcPts val="8799"/>
                </a:lnSpc>
              </a:pPr>
              <a:endParaRPr lang="en-US" sz="8799">
                <a:solidFill>
                  <a:srgbClr val="024A4A"/>
                </a:solidFill>
                <a:latin typeface="Gilda Display"/>
                <a:ea typeface="Gilda Display"/>
                <a:cs typeface="Gilda Display"/>
                <a:sym typeface="Gilda Display"/>
              </a:endParaRPr>
            </a:p>
            <a:p>
              <a:pPr marL="0" lvl="0" indent="0" algn="l">
                <a:lnSpc>
                  <a:spcPts val="8799"/>
                </a:lnSpc>
              </a:pPr>
              <a:endParaRPr lang="en-US" sz="8799">
                <a:solidFill>
                  <a:srgbClr val="024A4A"/>
                </a:solidFill>
                <a:latin typeface="Gilda Display"/>
                <a:ea typeface="Gilda Display"/>
                <a:cs typeface="Gilda Display"/>
                <a:sym typeface="Gilda Display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588237"/>
              <a:ext cx="187706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6979444"/>
            <a:ext cx="11522751" cy="2736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56"/>
              </a:lnSpc>
            </a:pPr>
            <a:r>
              <a:rPr lang="en-US" sz="2812" b="1">
                <a:solidFill>
                  <a:srgbClr val="024A4A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Trust &amp; Tra</a:t>
            </a:r>
            <a:r>
              <a:rPr lang="en-US" sz="2812" b="1" u="none" strike="noStrike">
                <a:solidFill>
                  <a:srgbClr val="024A4A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nsparency</a:t>
            </a:r>
          </a:p>
          <a:p>
            <a:pPr marL="0" lvl="0" indent="0" algn="l">
              <a:lnSpc>
                <a:spcPts val="3656"/>
              </a:lnSpc>
            </a:pPr>
            <a:r>
              <a:rPr lang="en-US" sz="2812" u="none" strike="noStrike">
                <a:solidFill>
                  <a:srgbClr val="024A4A"/>
                </a:solidFill>
                <a:latin typeface="HK Grotesk"/>
                <a:ea typeface="HK Grotesk"/>
                <a:cs typeface="HK Grotesk"/>
                <a:sym typeface="HK Grotesk"/>
              </a:rPr>
              <a:t>Need: People want to know where products come from and how companies operate.</a:t>
            </a:r>
          </a:p>
          <a:p>
            <a:pPr marL="0" lvl="0" indent="0" algn="l">
              <a:lnSpc>
                <a:spcPts val="3656"/>
              </a:lnSpc>
            </a:pPr>
            <a:r>
              <a:rPr lang="en-US" sz="2812" u="none" strike="noStrike">
                <a:solidFill>
                  <a:srgbClr val="024A4A"/>
                </a:solidFill>
                <a:latin typeface="HK Grotesk"/>
                <a:ea typeface="HK Grotesk"/>
                <a:cs typeface="HK Grotesk"/>
                <a:sym typeface="HK Grotesk"/>
              </a:rPr>
              <a:t>Example: </a:t>
            </a:r>
            <a:r>
              <a:rPr lang="en-US" sz="2812" b="1" u="none" strike="noStrike">
                <a:solidFill>
                  <a:srgbClr val="024A4A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Everlane’s</a:t>
            </a:r>
            <a:r>
              <a:rPr lang="en-US" sz="2812" u="none" strike="noStrike">
                <a:solidFill>
                  <a:srgbClr val="024A4A"/>
                </a:solidFill>
                <a:latin typeface="HK Grotesk"/>
                <a:ea typeface="HK Grotesk"/>
                <a:cs typeface="HK Grotesk"/>
                <a:sym typeface="HK Grotesk"/>
              </a:rPr>
              <a:t> “Radical Transparency” shares factory conditions and true costs of production.</a:t>
            </a:r>
          </a:p>
          <a:p>
            <a:pPr marL="0" lvl="0" indent="0" algn="l">
              <a:lnSpc>
                <a:spcPts val="3656"/>
              </a:lnSpc>
            </a:pPr>
            <a:endParaRPr lang="en-US" sz="2812" u="none" strike="noStrike">
              <a:solidFill>
                <a:srgbClr val="024A4A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37773">
            <a:off x="13770320" y="-6241286"/>
            <a:ext cx="12640239" cy="11904807"/>
          </a:xfrm>
          <a:custGeom>
            <a:avLst/>
            <a:gdLst/>
            <a:ahLst/>
            <a:cxnLst/>
            <a:rect l="l" t="t" r="r" b="b"/>
            <a:pathLst>
              <a:path w="12640239" h="11904807">
                <a:moveTo>
                  <a:pt x="0" y="0"/>
                </a:moveTo>
                <a:lnTo>
                  <a:pt x="12640239" y="0"/>
                </a:lnTo>
                <a:lnTo>
                  <a:pt x="12640239" y="11904806"/>
                </a:lnTo>
                <a:lnTo>
                  <a:pt x="0" y="11904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4077950" cy="5405522"/>
            <a:chOff x="0" y="0"/>
            <a:chExt cx="18770600" cy="7207362"/>
          </a:xfrm>
        </p:grpSpPr>
        <p:sp>
          <p:nvSpPr>
            <p:cNvPr id="4" name="TextBox 4"/>
            <p:cNvSpPr txBox="1"/>
            <p:nvPr/>
          </p:nvSpPr>
          <p:spPr>
            <a:xfrm>
              <a:off x="0" y="171450"/>
              <a:ext cx="18770600" cy="6070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24A4A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Innovation Trends Driven by Consumer Needs</a:t>
              </a:r>
            </a:p>
            <a:p>
              <a:pPr marL="0" lvl="0" indent="0" algn="l">
                <a:lnSpc>
                  <a:spcPts val="8799"/>
                </a:lnSpc>
              </a:pPr>
              <a:endParaRPr lang="en-US" sz="8799">
                <a:solidFill>
                  <a:srgbClr val="024A4A"/>
                </a:solidFill>
                <a:latin typeface="Gilda Display"/>
                <a:ea typeface="Gilda Display"/>
                <a:cs typeface="Gilda Display"/>
                <a:sym typeface="Gilda Display"/>
              </a:endParaRPr>
            </a:p>
            <a:p>
              <a:pPr marL="0" lvl="0" indent="0" algn="l">
                <a:lnSpc>
                  <a:spcPts val="8799"/>
                </a:lnSpc>
              </a:pPr>
              <a:endParaRPr lang="en-US" sz="8799">
                <a:solidFill>
                  <a:srgbClr val="024A4A"/>
                </a:solidFill>
                <a:latin typeface="Gilda Display"/>
                <a:ea typeface="Gilda Display"/>
                <a:cs typeface="Gilda Display"/>
                <a:sym typeface="Gilda Display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588237"/>
              <a:ext cx="187706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6979444"/>
            <a:ext cx="11522751" cy="2278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56"/>
              </a:lnSpc>
            </a:pPr>
            <a:r>
              <a:rPr lang="en-US" sz="2812" b="1">
                <a:solidFill>
                  <a:srgbClr val="024A4A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Immersive Ex</a:t>
            </a:r>
            <a:r>
              <a:rPr lang="en-US" sz="2812" b="1" u="none" strike="noStrike">
                <a:solidFill>
                  <a:srgbClr val="024A4A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periences</a:t>
            </a:r>
          </a:p>
          <a:p>
            <a:pPr marL="0" lvl="0" indent="0" algn="l">
              <a:lnSpc>
                <a:spcPts val="3656"/>
              </a:lnSpc>
            </a:pPr>
            <a:r>
              <a:rPr lang="en-US" sz="2812" u="none" strike="noStrike">
                <a:solidFill>
                  <a:srgbClr val="024A4A"/>
                </a:solidFill>
                <a:latin typeface="HK Grotesk"/>
                <a:ea typeface="HK Grotesk"/>
                <a:cs typeface="HK Grotesk"/>
                <a:sym typeface="HK Grotesk"/>
              </a:rPr>
              <a:t>Need: Shoppers want to “try before they buy” in engaging ways.</a:t>
            </a:r>
          </a:p>
          <a:p>
            <a:pPr marL="0" lvl="0" indent="0" algn="l">
              <a:lnSpc>
                <a:spcPts val="3656"/>
              </a:lnSpc>
            </a:pPr>
            <a:r>
              <a:rPr lang="en-US" sz="2812" u="none" strike="noStrike">
                <a:solidFill>
                  <a:srgbClr val="024A4A"/>
                </a:solidFill>
                <a:latin typeface="HK Grotesk"/>
                <a:ea typeface="HK Grotesk"/>
                <a:cs typeface="HK Grotesk"/>
                <a:sym typeface="HK Grotesk"/>
              </a:rPr>
              <a:t>Example: </a:t>
            </a:r>
            <a:r>
              <a:rPr lang="en-US" sz="2812" b="1" u="none" strike="noStrike">
                <a:solidFill>
                  <a:srgbClr val="024A4A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IKEA</a:t>
            </a:r>
            <a:r>
              <a:rPr lang="en-US" sz="2812" u="none" strike="noStrike">
                <a:solidFill>
                  <a:srgbClr val="024A4A"/>
                </a:solidFill>
                <a:latin typeface="HK Grotesk"/>
                <a:ea typeface="HK Grotesk"/>
                <a:cs typeface="HK Grotesk"/>
                <a:sym typeface="HK Grotesk"/>
              </a:rPr>
              <a:t> Place app uses augmented reality so consumers can visualize furniture in their own homes.</a:t>
            </a:r>
          </a:p>
          <a:p>
            <a:pPr marL="0" lvl="0" indent="0" algn="l">
              <a:lnSpc>
                <a:spcPts val="3656"/>
              </a:lnSpc>
            </a:pPr>
            <a:endParaRPr lang="en-US" sz="2812" u="none" strike="noStrike">
              <a:solidFill>
                <a:srgbClr val="024A4A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05025" y="3002297"/>
            <a:ext cx="12639675" cy="3914808"/>
            <a:chOff x="0" y="0"/>
            <a:chExt cx="16852900" cy="5219744"/>
          </a:xfrm>
        </p:grpSpPr>
        <p:sp>
          <p:nvSpPr>
            <p:cNvPr id="3" name="TextBox 3"/>
            <p:cNvSpPr txBox="1"/>
            <p:nvPr/>
          </p:nvSpPr>
          <p:spPr>
            <a:xfrm>
              <a:off x="0" y="171450"/>
              <a:ext cx="16852900" cy="161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24A4A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New Entry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251244"/>
              <a:ext cx="16852900" cy="196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024A4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A </a:t>
              </a:r>
              <a:r>
                <a:rPr lang="en-US" sz="3000" b="1">
                  <a:solidFill>
                    <a:srgbClr val="024A4A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New Entry</a:t>
              </a:r>
              <a:r>
                <a:rPr lang="en-US" sz="3000">
                  <a:solidFill>
                    <a:srgbClr val="024A4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 refers to the introduction of a product or service in the market. It matters because capturing early adopters can lead to significant competitive advantages.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86063"/>
              <a:ext cx="168529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b="1">
                  <a:solidFill>
                    <a:srgbClr val="1764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Understanding the introduction of innovations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-1268288">
            <a:off x="14795639" y="5873497"/>
            <a:ext cx="10936025" cy="10299747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05025" y="3002297"/>
            <a:ext cx="12639675" cy="3914808"/>
            <a:chOff x="0" y="0"/>
            <a:chExt cx="16852900" cy="5219744"/>
          </a:xfrm>
        </p:grpSpPr>
        <p:sp>
          <p:nvSpPr>
            <p:cNvPr id="3" name="TextBox 3"/>
            <p:cNvSpPr txBox="1"/>
            <p:nvPr/>
          </p:nvSpPr>
          <p:spPr>
            <a:xfrm>
              <a:off x="0" y="171450"/>
              <a:ext cx="16852900" cy="161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24A4A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Feedback Loops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251244"/>
              <a:ext cx="16852900" cy="196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024A4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Feedback loops are essential for </a:t>
              </a:r>
              <a:r>
                <a:rPr lang="en-US" sz="3000" b="1">
                  <a:solidFill>
                    <a:srgbClr val="024A4A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enhancing business strategies</a:t>
              </a:r>
              <a:r>
                <a:rPr lang="en-US" sz="3000">
                  <a:solidFill>
                    <a:srgbClr val="024A4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. They allow companies to gather insights, adapt to consumer needs, and foster continuous innovation and growth.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86063"/>
              <a:ext cx="168529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b="1">
                  <a:solidFill>
                    <a:srgbClr val="1764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Understanding the Cycle of Improvement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-1268288">
            <a:off x="14795639" y="5873497"/>
            <a:ext cx="10936025" cy="10299747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666750"/>
            <a:ext cx="6886575" cy="8953500"/>
            <a:chOff x="0" y="0"/>
            <a:chExt cx="1200275" cy="1560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275" cy="1560523"/>
            </a:xfrm>
            <a:custGeom>
              <a:avLst/>
              <a:gdLst/>
              <a:ahLst/>
              <a:cxnLst/>
              <a:rect l="l" t="t" r="r" b="b"/>
              <a:pathLst>
                <a:path w="1200275" h="1560523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1515555"/>
                  </a:lnTo>
                  <a:cubicBezTo>
                    <a:pt x="1200275" y="1527481"/>
                    <a:pt x="1195537" y="1538919"/>
                    <a:pt x="1187104" y="1547352"/>
                  </a:cubicBezTo>
                  <a:cubicBezTo>
                    <a:pt x="1178670" y="1555785"/>
                    <a:pt x="1167233" y="1560523"/>
                    <a:pt x="1155306" y="1560523"/>
                  </a:cubicBezTo>
                  <a:lnTo>
                    <a:pt x="44968" y="1560523"/>
                  </a:lnTo>
                  <a:cubicBezTo>
                    <a:pt x="33042" y="1560523"/>
                    <a:pt x="21604" y="1555785"/>
                    <a:pt x="13171" y="1547352"/>
                  </a:cubicBezTo>
                  <a:cubicBezTo>
                    <a:pt x="4738" y="1538919"/>
                    <a:pt x="0" y="1527481"/>
                    <a:pt x="0" y="151555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t="-271" b="-271"/>
              </a:stretch>
            </a:blipFill>
            <a:ln w="19050" cap="rnd">
              <a:solidFill>
                <a:srgbClr val="43276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8324850" cy="3019424"/>
            <a:chOff x="0" y="0"/>
            <a:chExt cx="11099800" cy="4025899"/>
          </a:xfrm>
        </p:grpSpPr>
        <p:sp>
          <p:nvSpPr>
            <p:cNvPr id="5" name="TextBox 5"/>
            <p:cNvSpPr txBox="1"/>
            <p:nvPr/>
          </p:nvSpPr>
          <p:spPr>
            <a:xfrm>
              <a:off x="0" y="2057399"/>
              <a:ext cx="11099800" cy="196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024A4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Understanding key metrics and receiving </a:t>
              </a:r>
              <a:r>
                <a:rPr lang="en-US" sz="3000" b="1">
                  <a:solidFill>
                    <a:srgbClr val="024A4A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constructive feedback</a:t>
              </a:r>
              <a:r>
                <a:rPr lang="en-US" sz="3000">
                  <a:solidFill>
                    <a:srgbClr val="024A4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 is essential to determining if your business idea resonates with customers.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1450"/>
              <a:ext cx="11099800" cy="161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24A4A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Idea Validation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05025" y="3002297"/>
            <a:ext cx="12639675" cy="3914808"/>
            <a:chOff x="0" y="0"/>
            <a:chExt cx="16852900" cy="5219744"/>
          </a:xfrm>
        </p:grpSpPr>
        <p:sp>
          <p:nvSpPr>
            <p:cNvPr id="3" name="TextBox 3"/>
            <p:cNvSpPr txBox="1"/>
            <p:nvPr/>
          </p:nvSpPr>
          <p:spPr>
            <a:xfrm>
              <a:off x="0" y="171450"/>
              <a:ext cx="16852900" cy="161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24A4A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First-Mover Strategy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251244"/>
              <a:ext cx="16852900" cy="196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024A4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A first-mover strategy involves being the </a:t>
              </a:r>
              <a:r>
                <a:rPr lang="en-US" sz="3000" b="1">
                  <a:solidFill>
                    <a:srgbClr val="024A4A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initial entrant</a:t>
              </a:r>
              <a:r>
                <a:rPr lang="en-US" sz="3000">
                  <a:solidFill>
                    <a:srgbClr val="024A4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 in a market, gaining a competitive edge through brand recognition and customer loyalty while setting industry standards.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86063"/>
              <a:ext cx="168529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b="1">
                  <a:solidFill>
                    <a:srgbClr val="1764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Understanding the advantages of acting first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-1268288">
            <a:off x="14795639" y="5873497"/>
            <a:ext cx="10936025" cy="10299747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56052">
            <a:off x="16339169" y="8003391"/>
            <a:ext cx="5798378" cy="6902831"/>
          </a:xfrm>
          <a:custGeom>
            <a:avLst/>
            <a:gdLst/>
            <a:ahLst/>
            <a:cxnLst/>
            <a:rect l="l" t="t" r="r" b="b"/>
            <a:pathLst>
              <a:path w="5798378" h="6902831">
                <a:moveTo>
                  <a:pt x="0" y="0"/>
                </a:moveTo>
                <a:lnTo>
                  <a:pt x="5798378" y="0"/>
                </a:lnTo>
                <a:lnTo>
                  <a:pt x="5798378" y="6902831"/>
                </a:lnTo>
                <a:lnTo>
                  <a:pt x="0" y="6902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94940" y="1562100"/>
            <a:ext cx="7196660" cy="3829050"/>
            <a:chOff x="0" y="0"/>
            <a:chExt cx="9595546" cy="5105400"/>
          </a:xfrm>
        </p:grpSpPr>
        <p:sp>
          <p:nvSpPr>
            <p:cNvPr id="4" name="TextBox 4"/>
            <p:cNvSpPr txBox="1"/>
            <p:nvPr/>
          </p:nvSpPr>
          <p:spPr>
            <a:xfrm>
              <a:off x="0" y="1155700"/>
              <a:ext cx="9595546" cy="3949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024A4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Brand recognition and loyalty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024A4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Opportunity to establish market share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024A4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Ability to set industry standards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024A4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Access to prime resources and distribution channels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024A4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First access to customer feedback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9595546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024A4A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Advantages of First-Mover Strategy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296400" y="1562100"/>
            <a:ext cx="6886575" cy="3829050"/>
            <a:chOff x="0" y="0"/>
            <a:chExt cx="9182100" cy="5105400"/>
          </a:xfrm>
        </p:grpSpPr>
        <p:sp>
          <p:nvSpPr>
            <p:cNvPr id="7" name="TextBox 7"/>
            <p:cNvSpPr txBox="1"/>
            <p:nvPr/>
          </p:nvSpPr>
          <p:spPr>
            <a:xfrm>
              <a:off x="0" y="1155700"/>
              <a:ext cx="9182100" cy="3949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024A4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High research and development costs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024A4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Risk of market uncertainty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024A4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Potential for technology obsolescence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024A4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Imitation by competitors</a:t>
              </a:r>
            </a:p>
            <a:p>
              <a:pPr marL="647700" lvl="1" indent="-323850" algn="l">
                <a:lnSpc>
                  <a:spcPts val="3900"/>
                </a:lnSpc>
                <a:buFont typeface="Arial"/>
                <a:buChar char="•"/>
              </a:pPr>
              <a:r>
                <a:rPr lang="en-US" sz="3000">
                  <a:solidFill>
                    <a:srgbClr val="024A4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Difficulty in sustaining market position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91821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024A4A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Disadvantages of First-Mover Strategy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05025" y="4248150"/>
            <a:ext cx="12639675" cy="2247900"/>
            <a:chOff x="0" y="0"/>
            <a:chExt cx="16852900" cy="2997200"/>
          </a:xfrm>
        </p:grpSpPr>
        <p:sp>
          <p:nvSpPr>
            <p:cNvPr id="3" name="TextBox 3"/>
            <p:cNvSpPr txBox="1"/>
            <p:nvPr/>
          </p:nvSpPr>
          <p:spPr>
            <a:xfrm>
              <a:off x="0" y="171450"/>
              <a:ext cx="16852900" cy="161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24A4A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In-class Activity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378075"/>
              <a:ext cx="168529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b="1">
                  <a:solidFill>
                    <a:srgbClr val="024A4A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Exploring trends to identify business opportunities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-1268288">
            <a:off x="14795639" y="5873497"/>
            <a:ext cx="10936025" cy="10299747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268288">
            <a:off x="-6005389" y="-6781594"/>
            <a:ext cx="10936025" cy="10299747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05025" y="2445084"/>
            <a:ext cx="12639675" cy="5029233"/>
            <a:chOff x="0" y="0"/>
            <a:chExt cx="16852900" cy="6705644"/>
          </a:xfrm>
        </p:grpSpPr>
        <p:sp>
          <p:nvSpPr>
            <p:cNvPr id="3" name="TextBox 3"/>
            <p:cNvSpPr txBox="1"/>
            <p:nvPr/>
          </p:nvSpPr>
          <p:spPr>
            <a:xfrm>
              <a:off x="0" y="171450"/>
              <a:ext cx="16852900" cy="3098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24A4A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From Idea to Opportunity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37144"/>
              <a:ext cx="16852900" cy="196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1A1A1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Identifying opportunities requires an understanding of market needs and trends, enabling entrepreneurs to create solutions that resonate and drive innovation for sustainable success.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71963"/>
              <a:ext cx="168529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b="1">
                  <a:solidFill>
                    <a:srgbClr val="1764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Transforming Concepts into Viable Ventures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-1268288">
            <a:off x="14795639" y="5873497"/>
            <a:ext cx="10936025" cy="10299747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05025" y="2445084"/>
            <a:ext cx="12639675" cy="5029233"/>
            <a:chOff x="0" y="0"/>
            <a:chExt cx="16852900" cy="6705644"/>
          </a:xfrm>
        </p:grpSpPr>
        <p:sp>
          <p:nvSpPr>
            <p:cNvPr id="3" name="TextBox 3"/>
            <p:cNvSpPr txBox="1"/>
            <p:nvPr/>
          </p:nvSpPr>
          <p:spPr>
            <a:xfrm>
              <a:off x="0" y="171450"/>
              <a:ext cx="16852900" cy="3098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24A4A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Trends Create Opportunities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37144"/>
              <a:ext cx="16852900" cy="196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1A1A1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Identifying emerging trends allows entrepreneurs to innovate and </a:t>
              </a:r>
              <a:r>
                <a:rPr lang="en-US" sz="3000" b="1">
                  <a:solidFill>
                    <a:srgbClr val="1A1A1A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capitalize on market shifts</a:t>
              </a:r>
              <a:r>
                <a:rPr lang="en-US" sz="3000">
                  <a:solidFill>
                    <a:srgbClr val="1A1A1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, transforming insights into actionable opportunities for growth and success.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571963"/>
              <a:ext cx="168529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b="1">
                  <a:solidFill>
                    <a:srgbClr val="1764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Understanding how trends shape business ideas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-1268288">
            <a:off x="14795639" y="5873497"/>
            <a:ext cx="10936025" cy="10299747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37773">
            <a:off x="13770320" y="-6241286"/>
            <a:ext cx="12640239" cy="11904807"/>
          </a:xfrm>
          <a:custGeom>
            <a:avLst/>
            <a:gdLst/>
            <a:ahLst/>
            <a:cxnLst/>
            <a:rect l="l" t="t" r="r" b="b"/>
            <a:pathLst>
              <a:path w="12640239" h="11904807">
                <a:moveTo>
                  <a:pt x="0" y="0"/>
                </a:moveTo>
                <a:lnTo>
                  <a:pt x="12640239" y="0"/>
                </a:lnTo>
                <a:lnTo>
                  <a:pt x="12640239" y="11904806"/>
                </a:lnTo>
                <a:lnTo>
                  <a:pt x="0" y="11904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4077950" cy="2062247"/>
            <a:chOff x="0" y="0"/>
            <a:chExt cx="18770600" cy="2749662"/>
          </a:xfrm>
        </p:grpSpPr>
        <p:sp>
          <p:nvSpPr>
            <p:cNvPr id="4" name="TextBox 4"/>
            <p:cNvSpPr txBox="1"/>
            <p:nvPr/>
          </p:nvSpPr>
          <p:spPr>
            <a:xfrm>
              <a:off x="0" y="171450"/>
              <a:ext cx="18770600" cy="161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24A4A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Innovation Trends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130537"/>
              <a:ext cx="187706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1764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Driven by Consumer Needs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6750" y="5143500"/>
            <a:ext cx="5448300" cy="4060031"/>
            <a:chOff x="0" y="0"/>
            <a:chExt cx="7264400" cy="5413375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1764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Sustainability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65225"/>
              <a:ext cx="7264400" cy="4248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56"/>
                </a:lnSpc>
              </a:pPr>
              <a:r>
                <a:rPr lang="en-US" sz="2812" u="none" strike="noStrike">
                  <a:solidFill>
                    <a:srgbClr val="1A1A1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Patagonia's Worn Wear initiative promotes sustainability by encouraging consumers to buy used clothing, reducing waste and fostering a culture of mindful consumption in the fashion industry.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19850" y="5143500"/>
            <a:ext cx="5448300" cy="4060031"/>
            <a:chOff x="0" y="0"/>
            <a:chExt cx="7264400" cy="541337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 u="none" strike="noStrike">
                  <a:solidFill>
                    <a:srgbClr val="1764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Convenience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65225"/>
              <a:ext cx="7264400" cy="4248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56"/>
                </a:lnSpc>
              </a:pPr>
              <a:r>
                <a:rPr lang="en-US" sz="2812" u="none" strike="noStrike">
                  <a:solidFill>
                    <a:srgbClr val="1A1A1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Amazon's One-Click/Prime feature revolutionizes shopping by offering effortless purchasing options, allowing consumers to acquire products swiftly, thereby enhancing customer satisfaction and loyalty in e-commerce.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172950" y="5143500"/>
            <a:ext cx="5448300" cy="4060031"/>
            <a:chOff x="0" y="0"/>
            <a:chExt cx="7264400" cy="541337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 u="none" strike="noStrike">
                  <a:solidFill>
                    <a:srgbClr val="1764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Personalized Experience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165225"/>
              <a:ext cx="7264400" cy="4248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56"/>
                </a:lnSpc>
              </a:pPr>
              <a:r>
                <a:rPr lang="en-US" sz="2812" u="none" strike="noStrike">
                  <a:solidFill>
                    <a:srgbClr val="1A1A1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Companies are leveraging data analysis to deliver tailored experiences, such as personalized recommendations, which enhance customer engagement and foster deeper connections with their brands.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37773">
            <a:off x="13770320" y="-6241286"/>
            <a:ext cx="12640239" cy="11904807"/>
          </a:xfrm>
          <a:custGeom>
            <a:avLst/>
            <a:gdLst/>
            <a:ahLst/>
            <a:cxnLst/>
            <a:rect l="l" t="t" r="r" b="b"/>
            <a:pathLst>
              <a:path w="12640239" h="11904807">
                <a:moveTo>
                  <a:pt x="0" y="0"/>
                </a:moveTo>
                <a:lnTo>
                  <a:pt x="12640239" y="0"/>
                </a:lnTo>
                <a:lnTo>
                  <a:pt x="12640239" y="11904806"/>
                </a:lnTo>
                <a:lnTo>
                  <a:pt x="0" y="11904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4077950" cy="2062247"/>
            <a:chOff x="0" y="0"/>
            <a:chExt cx="18770600" cy="2749662"/>
          </a:xfrm>
        </p:grpSpPr>
        <p:sp>
          <p:nvSpPr>
            <p:cNvPr id="4" name="TextBox 4"/>
            <p:cNvSpPr txBox="1"/>
            <p:nvPr/>
          </p:nvSpPr>
          <p:spPr>
            <a:xfrm>
              <a:off x="0" y="171450"/>
              <a:ext cx="18770600" cy="161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24A4A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Consumer Experience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130537"/>
              <a:ext cx="187706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1764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Exploring Key Innovation Trends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6750" y="5143500"/>
            <a:ext cx="5448300" cy="3772614"/>
            <a:chOff x="0" y="0"/>
            <a:chExt cx="7264400" cy="5030153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1764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Immersive Experiences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55700"/>
              <a:ext cx="7264400" cy="3874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26"/>
                </a:lnSpc>
              </a:pPr>
              <a:r>
                <a:rPr lang="en-US" sz="2943" u="none" strike="noStrike">
                  <a:solidFill>
                    <a:srgbClr val="1A1A1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Brands like IKEA use augmented reality to create </a:t>
              </a:r>
              <a:r>
                <a:rPr lang="en-US" sz="2943" b="1" u="none" strike="noStrike">
                  <a:solidFill>
                    <a:srgbClr val="1A1A1A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immersive experiences</a:t>
              </a:r>
              <a:r>
                <a:rPr lang="en-US" sz="2943" u="none" strike="noStrike">
                  <a:solidFill>
                    <a:srgbClr val="1A1A1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 that allow customers to visualize furniture in their own homes, enhancing decision-making and engagement.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19850" y="5143500"/>
            <a:ext cx="5448300" cy="3772614"/>
            <a:chOff x="0" y="0"/>
            <a:chExt cx="7264400" cy="503015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 u="none" strike="noStrike">
                  <a:solidFill>
                    <a:srgbClr val="1764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Connected Fitness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55700"/>
              <a:ext cx="7264400" cy="3874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26"/>
                </a:lnSpc>
              </a:pPr>
              <a:r>
                <a:rPr lang="en-US" sz="2943" u="none" strike="noStrike">
                  <a:solidFill>
                    <a:srgbClr val="1A1A1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Peloton exemplifies the </a:t>
              </a:r>
              <a:r>
                <a:rPr lang="en-US" sz="2943" b="1" u="none" strike="noStrike">
                  <a:solidFill>
                    <a:srgbClr val="1A1A1A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connected fitness</a:t>
              </a:r>
              <a:r>
                <a:rPr lang="en-US" sz="2943" u="none" strike="noStrike">
                  <a:solidFill>
                    <a:srgbClr val="1A1A1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 trend by offering live-streamed classes that foster a sense of community, motivating users to stay active through shared experiences.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172950" y="5143500"/>
            <a:ext cx="5448300" cy="3772614"/>
            <a:chOff x="0" y="0"/>
            <a:chExt cx="7264400" cy="503015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 u="none" strike="noStrike">
                  <a:solidFill>
                    <a:srgbClr val="176464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Radical Transparency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155700"/>
              <a:ext cx="7264400" cy="3874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26"/>
                </a:lnSpc>
              </a:pPr>
              <a:r>
                <a:rPr lang="en-US" sz="2943" u="none" strike="noStrike">
                  <a:solidFill>
                    <a:srgbClr val="1A1A1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Companies like Everlane embrace </a:t>
              </a:r>
              <a:r>
                <a:rPr lang="en-US" sz="2943" b="1" u="none" strike="noStrike">
                  <a:solidFill>
                    <a:srgbClr val="1A1A1A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radical transparency</a:t>
              </a:r>
              <a:r>
                <a:rPr lang="en-US" sz="2943" u="none" strike="noStrike">
                  <a:solidFill>
                    <a:srgbClr val="1A1A1A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, providing detailed insights into their production processes and pricing, fostering trust and loyalty among socially-conscious consumers.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61444" y="3579230"/>
            <a:ext cx="12639675" cy="3090440"/>
            <a:chOff x="0" y="0"/>
            <a:chExt cx="16852900" cy="4120587"/>
          </a:xfrm>
        </p:grpSpPr>
        <p:sp>
          <p:nvSpPr>
            <p:cNvPr id="3" name="TextBox 3"/>
            <p:cNvSpPr txBox="1"/>
            <p:nvPr/>
          </p:nvSpPr>
          <p:spPr>
            <a:xfrm>
              <a:off x="0" y="133350"/>
              <a:ext cx="14127422" cy="3853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376"/>
                </a:lnSpc>
              </a:pPr>
              <a:r>
                <a:rPr lang="en-US" sz="7376">
                  <a:solidFill>
                    <a:srgbClr val="024A4A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Can you identify some current trends?</a:t>
              </a:r>
            </a:p>
            <a:p>
              <a:pPr marL="0" lvl="0" indent="0" algn="l">
                <a:lnSpc>
                  <a:spcPts val="7376"/>
                </a:lnSpc>
              </a:pPr>
              <a:endParaRPr lang="en-US" sz="7376">
                <a:solidFill>
                  <a:srgbClr val="024A4A"/>
                </a:solidFill>
                <a:latin typeface="Gilda Display"/>
                <a:ea typeface="Gilda Display"/>
                <a:cs typeface="Gilda Display"/>
                <a:sym typeface="Gilda Display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002987"/>
              <a:ext cx="16852900" cy="111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</a:pPr>
              <a:r>
                <a:rPr lang="en-US" sz="2799">
                  <a:solidFill>
                    <a:srgbClr val="024A4A"/>
                  </a:solidFill>
                  <a:latin typeface="HK Grotesk"/>
                  <a:ea typeface="HK Grotesk"/>
                  <a:cs typeface="HK Grotesk"/>
                  <a:sym typeface="HK Grotesk"/>
                </a:rPr>
                <a:t>Trends provide opportunities for starting a new venture, particularly when at the start of a long-lasting trend.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-1268288">
            <a:off x="14795639" y="5873497"/>
            <a:ext cx="10936025" cy="10299747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268288">
            <a:off x="-6005389" y="-6781594"/>
            <a:ext cx="10936025" cy="10299747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37773">
            <a:off x="13770320" y="-6241286"/>
            <a:ext cx="12640239" cy="11904807"/>
          </a:xfrm>
          <a:custGeom>
            <a:avLst/>
            <a:gdLst/>
            <a:ahLst/>
            <a:cxnLst/>
            <a:rect l="l" t="t" r="r" b="b"/>
            <a:pathLst>
              <a:path w="12640239" h="11904807">
                <a:moveTo>
                  <a:pt x="0" y="0"/>
                </a:moveTo>
                <a:lnTo>
                  <a:pt x="12640239" y="0"/>
                </a:lnTo>
                <a:lnTo>
                  <a:pt x="12640239" y="11904806"/>
                </a:lnTo>
                <a:lnTo>
                  <a:pt x="0" y="11904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4077950" cy="5405522"/>
            <a:chOff x="0" y="0"/>
            <a:chExt cx="18770600" cy="7207362"/>
          </a:xfrm>
        </p:grpSpPr>
        <p:sp>
          <p:nvSpPr>
            <p:cNvPr id="4" name="TextBox 4"/>
            <p:cNvSpPr txBox="1"/>
            <p:nvPr/>
          </p:nvSpPr>
          <p:spPr>
            <a:xfrm>
              <a:off x="0" y="171450"/>
              <a:ext cx="18770600" cy="6070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24A4A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Innovation Trends Driven by Consumer Needs</a:t>
              </a:r>
            </a:p>
            <a:p>
              <a:pPr marL="0" lvl="0" indent="0" algn="l">
                <a:lnSpc>
                  <a:spcPts val="8799"/>
                </a:lnSpc>
              </a:pPr>
              <a:endParaRPr lang="en-US" sz="8799">
                <a:solidFill>
                  <a:srgbClr val="024A4A"/>
                </a:solidFill>
                <a:latin typeface="Gilda Display"/>
                <a:ea typeface="Gilda Display"/>
                <a:cs typeface="Gilda Display"/>
                <a:sym typeface="Gilda Display"/>
              </a:endParaRPr>
            </a:p>
            <a:p>
              <a:pPr marL="0" lvl="0" indent="0" algn="l">
                <a:lnSpc>
                  <a:spcPts val="8799"/>
                </a:lnSpc>
              </a:pPr>
              <a:endParaRPr lang="en-US" sz="8799">
                <a:solidFill>
                  <a:srgbClr val="024A4A"/>
                </a:solidFill>
                <a:latin typeface="Gilda Display"/>
                <a:ea typeface="Gilda Display"/>
                <a:cs typeface="Gilda Display"/>
                <a:sym typeface="Gilda Display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588237"/>
              <a:ext cx="187706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6979444"/>
            <a:ext cx="11522751" cy="2278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56"/>
              </a:lnSpc>
            </a:pPr>
            <a:r>
              <a:rPr lang="en-US" sz="2812" b="1" u="none" strike="noStrike">
                <a:solidFill>
                  <a:srgbClr val="024A4A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Personalization &amp; Customization</a:t>
            </a:r>
          </a:p>
          <a:p>
            <a:pPr marL="0" lvl="0" indent="0" algn="l">
              <a:lnSpc>
                <a:spcPts val="3656"/>
              </a:lnSpc>
            </a:pPr>
            <a:r>
              <a:rPr lang="en-US" sz="2812" u="none" strike="noStrike">
                <a:solidFill>
                  <a:srgbClr val="024A4A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Need: Consumers want experiences and products tailored to them.</a:t>
            </a:r>
          </a:p>
          <a:p>
            <a:pPr marL="0" lvl="0" indent="0" algn="l">
              <a:lnSpc>
                <a:spcPts val="3656"/>
              </a:lnSpc>
            </a:pPr>
            <a:r>
              <a:rPr lang="en-US" sz="2812" u="none" strike="noStrike">
                <a:solidFill>
                  <a:srgbClr val="024A4A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Example: </a:t>
            </a:r>
            <a:r>
              <a:rPr lang="en-US" sz="2812" b="1" u="none" strike="noStrike">
                <a:solidFill>
                  <a:srgbClr val="024A4A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Spotify Wrapped</a:t>
            </a:r>
            <a:r>
              <a:rPr lang="en-US" sz="2812" u="none" strike="noStrike">
                <a:solidFill>
                  <a:srgbClr val="024A4A"/>
                </a:solidFill>
                <a:latin typeface="HK Grotesk Light"/>
                <a:ea typeface="HK Grotesk Light"/>
                <a:cs typeface="HK Grotesk Light"/>
                <a:sym typeface="HK Grotesk Light"/>
              </a:rPr>
              <a:t> uses data to create individualized music summaries and playlists.</a:t>
            </a:r>
          </a:p>
          <a:p>
            <a:pPr marL="0" lvl="0" indent="0" algn="l">
              <a:lnSpc>
                <a:spcPts val="3656"/>
              </a:lnSpc>
            </a:pPr>
            <a:endParaRPr lang="en-US" sz="2812" u="none" strike="noStrike">
              <a:solidFill>
                <a:srgbClr val="024A4A"/>
              </a:solidFill>
              <a:latin typeface="HK Grotesk Light"/>
              <a:ea typeface="HK Grotesk Light"/>
              <a:cs typeface="HK Grotesk Light"/>
              <a:sym typeface="HK Grotesk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37773">
            <a:off x="13770320" y="-6241286"/>
            <a:ext cx="12640239" cy="11904807"/>
          </a:xfrm>
          <a:custGeom>
            <a:avLst/>
            <a:gdLst/>
            <a:ahLst/>
            <a:cxnLst/>
            <a:rect l="l" t="t" r="r" b="b"/>
            <a:pathLst>
              <a:path w="12640239" h="11904807">
                <a:moveTo>
                  <a:pt x="0" y="0"/>
                </a:moveTo>
                <a:lnTo>
                  <a:pt x="12640239" y="0"/>
                </a:lnTo>
                <a:lnTo>
                  <a:pt x="12640239" y="11904806"/>
                </a:lnTo>
                <a:lnTo>
                  <a:pt x="0" y="11904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4077950" cy="5405522"/>
            <a:chOff x="0" y="0"/>
            <a:chExt cx="18770600" cy="7207362"/>
          </a:xfrm>
        </p:grpSpPr>
        <p:sp>
          <p:nvSpPr>
            <p:cNvPr id="4" name="TextBox 4"/>
            <p:cNvSpPr txBox="1"/>
            <p:nvPr/>
          </p:nvSpPr>
          <p:spPr>
            <a:xfrm>
              <a:off x="0" y="171450"/>
              <a:ext cx="18770600" cy="6070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24A4A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Innovation Trends Driven by Consumer Needs</a:t>
              </a:r>
            </a:p>
            <a:p>
              <a:pPr marL="0" lvl="0" indent="0" algn="l">
                <a:lnSpc>
                  <a:spcPts val="8799"/>
                </a:lnSpc>
              </a:pPr>
              <a:endParaRPr lang="en-US" sz="8799">
                <a:solidFill>
                  <a:srgbClr val="024A4A"/>
                </a:solidFill>
                <a:latin typeface="Gilda Display"/>
                <a:ea typeface="Gilda Display"/>
                <a:cs typeface="Gilda Display"/>
                <a:sym typeface="Gilda Display"/>
              </a:endParaRPr>
            </a:p>
            <a:p>
              <a:pPr marL="0" lvl="0" indent="0" algn="l">
                <a:lnSpc>
                  <a:spcPts val="8799"/>
                </a:lnSpc>
              </a:pPr>
              <a:endParaRPr lang="en-US" sz="8799">
                <a:solidFill>
                  <a:srgbClr val="024A4A"/>
                </a:solidFill>
                <a:latin typeface="Gilda Display"/>
                <a:ea typeface="Gilda Display"/>
                <a:cs typeface="Gilda Display"/>
                <a:sym typeface="Gilda Display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588237"/>
              <a:ext cx="187706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6979444"/>
            <a:ext cx="11522751" cy="2278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56"/>
              </a:lnSpc>
            </a:pPr>
            <a:r>
              <a:rPr lang="en-US" sz="2812" b="1">
                <a:solidFill>
                  <a:srgbClr val="024A4A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Su</a:t>
            </a:r>
            <a:r>
              <a:rPr lang="en-US" sz="2812" b="1" u="none" strike="noStrike">
                <a:solidFill>
                  <a:srgbClr val="024A4A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stainability &amp; Eco-Friendly Products</a:t>
            </a:r>
          </a:p>
          <a:p>
            <a:pPr marL="0" lvl="0" indent="0" algn="l">
              <a:lnSpc>
                <a:spcPts val="3656"/>
              </a:lnSpc>
            </a:pPr>
            <a:r>
              <a:rPr lang="en-US" sz="2812" u="none" strike="noStrike">
                <a:solidFill>
                  <a:srgbClr val="024A4A"/>
                </a:solidFill>
                <a:latin typeface="HK Grotesk"/>
                <a:ea typeface="HK Grotesk"/>
                <a:cs typeface="HK Grotesk"/>
                <a:sym typeface="HK Grotesk"/>
              </a:rPr>
              <a:t>Need: Shoppers care about the environment and demand greener choices.</a:t>
            </a:r>
          </a:p>
          <a:p>
            <a:pPr marL="0" lvl="0" indent="0" algn="l">
              <a:lnSpc>
                <a:spcPts val="3656"/>
              </a:lnSpc>
            </a:pPr>
            <a:r>
              <a:rPr lang="en-US" sz="2812" u="none" strike="noStrike">
                <a:solidFill>
                  <a:srgbClr val="024A4A"/>
                </a:solidFill>
                <a:latin typeface="HK Grotesk"/>
                <a:ea typeface="HK Grotesk"/>
                <a:cs typeface="HK Grotesk"/>
                <a:sym typeface="HK Grotesk"/>
              </a:rPr>
              <a:t>Example: </a:t>
            </a:r>
            <a:r>
              <a:rPr lang="en-US" sz="2812" b="1" u="none" strike="noStrike">
                <a:solidFill>
                  <a:srgbClr val="024A4A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Patagonia’s</a:t>
            </a:r>
            <a:r>
              <a:rPr lang="en-US" sz="2812" u="none" strike="noStrike">
                <a:solidFill>
                  <a:srgbClr val="024A4A"/>
                </a:solidFill>
                <a:latin typeface="HK Grotesk"/>
                <a:ea typeface="HK Grotesk"/>
                <a:cs typeface="HK Grotesk"/>
                <a:sym typeface="HK Grotesk"/>
              </a:rPr>
              <a:t> Worn Wear program encourages customers to buy second-hand gear or repair rather than replace.</a:t>
            </a:r>
          </a:p>
          <a:p>
            <a:pPr marL="0" lvl="0" indent="0" algn="l">
              <a:lnSpc>
                <a:spcPts val="3656"/>
              </a:lnSpc>
            </a:pPr>
            <a:endParaRPr lang="en-US" sz="2812" u="none" strike="noStrike">
              <a:solidFill>
                <a:srgbClr val="024A4A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37773">
            <a:off x="13770320" y="-6241286"/>
            <a:ext cx="12640239" cy="11904807"/>
          </a:xfrm>
          <a:custGeom>
            <a:avLst/>
            <a:gdLst/>
            <a:ahLst/>
            <a:cxnLst/>
            <a:rect l="l" t="t" r="r" b="b"/>
            <a:pathLst>
              <a:path w="12640239" h="11904807">
                <a:moveTo>
                  <a:pt x="0" y="0"/>
                </a:moveTo>
                <a:lnTo>
                  <a:pt x="12640239" y="0"/>
                </a:lnTo>
                <a:lnTo>
                  <a:pt x="12640239" y="11904806"/>
                </a:lnTo>
                <a:lnTo>
                  <a:pt x="0" y="11904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4077950" cy="5405522"/>
            <a:chOff x="0" y="0"/>
            <a:chExt cx="18770600" cy="7207362"/>
          </a:xfrm>
        </p:grpSpPr>
        <p:sp>
          <p:nvSpPr>
            <p:cNvPr id="4" name="TextBox 4"/>
            <p:cNvSpPr txBox="1"/>
            <p:nvPr/>
          </p:nvSpPr>
          <p:spPr>
            <a:xfrm>
              <a:off x="0" y="171450"/>
              <a:ext cx="18770600" cy="6070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24A4A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Innovation Trends Driven by Consumer Needs</a:t>
              </a:r>
            </a:p>
            <a:p>
              <a:pPr marL="0" lvl="0" indent="0" algn="l">
                <a:lnSpc>
                  <a:spcPts val="8799"/>
                </a:lnSpc>
              </a:pPr>
              <a:endParaRPr lang="en-US" sz="8799">
                <a:solidFill>
                  <a:srgbClr val="024A4A"/>
                </a:solidFill>
                <a:latin typeface="Gilda Display"/>
                <a:ea typeface="Gilda Display"/>
                <a:cs typeface="Gilda Display"/>
                <a:sym typeface="Gilda Display"/>
              </a:endParaRPr>
            </a:p>
            <a:p>
              <a:pPr marL="0" lvl="0" indent="0" algn="l">
                <a:lnSpc>
                  <a:spcPts val="8799"/>
                </a:lnSpc>
              </a:pPr>
              <a:endParaRPr lang="en-US" sz="8799">
                <a:solidFill>
                  <a:srgbClr val="024A4A"/>
                </a:solidFill>
                <a:latin typeface="Gilda Display"/>
                <a:ea typeface="Gilda Display"/>
                <a:cs typeface="Gilda Display"/>
                <a:sym typeface="Gilda Display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588237"/>
              <a:ext cx="187706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6979444"/>
            <a:ext cx="11522751" cy="2278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56"/>
              </a:lnSpc>
            </a:pPr>
            <a:r>
              <a:rPr lang="en-US" sz="2812" b="1">
                <a:solidFill>
                  <a:srgbClr val="024A4A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Conve</a:t>
            </a:r>
            <a:r>
              <a:rPr lang="en-US" sz="2812" b="1" u="none" strike="noStrike">
                <a:solidFill>
                  <a:srgbClr val="024A4A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nience &amp; Speed</a:t>
            </a:r>
          </a:p>
          <a:p>
            <a:pPr marL="0" lvl="0" indent="0" algn="l">
              <a:lnSpc>
                <a:spcPts val="3656"/>
              </a:lnSpc>
            </a:pPr>
            <a:r>
              <a:rPr lang="en-US" sz="2812" u="none" strike="noStrike">
                <a:solidFill>
                  <a:srgbClr val="024A4A"/>
                </a:solidFill>
                <a:latin typeface="HK Grotesk"/>
                <a:ea typeface="HK Grotesk"/>
                <a:cs typeface="HK Grotesk"/>
                <a:sym typeface="HK Grotesk"/>
              </a:rPr>
              <a:t>Need: Time-pressed consumers expect instant or simplified solutions.</a:t>
            </a:r>
          </a:p>
          <a:p>
            <a:pPr marL="0" lvl="0" indent="0" algn="l">
              <a:lnSpc>
                <a:spcPts val="3656"/>
              </a:lnSpc>
            </a:pPr>
            <a:r>
              <a:rPr lang="en-US" sz="2812" u="none" strike="noStrike">
                <a:solidFill>
                  <a:srgbClr val="024A4A"/>
                </a:solidFill>
                <a:latin typeface="HK Grotesk"/>
                <a:ea typeface="HK Grotesk"/>
                <a:cs typeface="HK Grotesk"/>
                <a:sym typeface="HK Grotesk"/>
              </a:rPr>
              <a:t>Example: </a:t>
            </a:r>
            <a:r>
              <a:rPr lang="en-US" sz="2812" b="1" u="none" strike="noStrike">
                <a:solidFill>
                  <a:srgbClr val="024A4A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Amazon’s One-Click </a:t>
            </a:r>
            <a:r>
              <a:rPr lang="en-US" sz="2812" u="none" strike="noStrike">
                <a:solidFill>
                  <a:srgbClr val="024A4A"/>
                </a:solidFill>
                <a:latin typeface="HK Grotesk"/>
                <a:ea typeface="HK Grotesk"/>
                <a:cs typeface="HK Grotesk"/>
                <a:sym typeface="HK Grotesk"/>
              </a:rPr>
              <a:t>Checkout &amp; Prime Same-Day Delivery streamline shopping and delivery.</a:t>
            </a:r>
          </a:p>
          <a:p>
            <a:pPr marL="0" lvl="0" indent="0" algn="l">
              <a:lnSpc>
                <a:spcPts val="3656"/>
              </a:lnSpc>
            </a:pPr>
            <a:endParaRPr lang="en-US" sz="2812" u="none" strike="noStrike">
              <a:solidFill>
                <a:srgbClr val="024A4A"/>
              </a:solidFill>
              <a:latin typeface="HK Grotesk"/>
              <a:ea typeface="HK Grotesk"/>
              <a:cs typeface="HK Grotesk"/>
              <a:sym typeface="HK Grotes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Macintosh PowerPoint</Application>
  <PresentationFormat>Custom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HK Grotesk Bold</vt:lpstr>
      <vt:lpstr>HK Grotesk</vt:lpstr>
      <vt:lpstr>HK Grotesk Light</vt:lpstr>
      <vt:lpstr>Arial</vt:lpstr>
      <vt:lpstr>Gilda Display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Week 4 - Creativity &amp; the Business Idea</dc:title>
  <dc:description>Presentation - Week 4 - Creativity &amp; the Business Idea</dc:description>
  <cp:lastModifiedBy>Liz Kheng-Chindavong</cp:lastModifiedBy>
  <cp:revision>1</cp:revision>
  <dcterms:created xsi:type="dcterms:W3CDTF">2006-08-16T00:00:00Z</dcterms:created>
  <dcterms:modified xsi:type="dcterms:W3CDTF">2026-01-10T00:22:28Z</dcterms:modified>
  <dc:identifier>DAG9-IVq4uk</dc:identifier>
</cp:coreProperties>
</file>