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Inclusive Sans" pitchFamily="2" charset="0"/>
      <p:regular r:id="rId21"/>
    </p:embeddedFont>
    <p:embeddedFont>
      <p:font typeface="Inclusive Sans Bold" pitchFamily="2" charset="0"/>
      <p:regular r:id="rId22"/>
      <p:bold r:id="rId23"/>
    </p:embeddedFont>
    <p:embeddedFont>
      <p:font typeface="Lovelace Text" pitchFamily="2" charset="0"/>
      <p:regular r:id="rId24"/>
    </p:embeddedFont>
    <p:embeddedFont>
      <p:font typeface="Lovelace Text Bold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8" autoAdjust="0"/>
  </p:normalViewPr>
  <p:slideViewPr>
    <p:cSldViewPr>
      <p:cViewPr varScale="1">
        <p:scale>
          <a:sx n="75" d="100"/>
          <a:sy n="75" d="100"/>
        </p:scale>
        <p:origin x="20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6038850"/>
            <a:chOff x="0" y="0"/>
            <a:chExt cx="1008163" cy="6770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8163" cy="677092"/>
            </a:xfrm>
            <a:custGeom>
              <a:avLst/>
              <a:gdLst/>
              <a:ahLst/>
              <a:cxnLst/>
              <a:rect l="l" t="t" r="r" b="b"/>
              <a:pathLst>
                <a:path w="1008163" h="677092">
                  <a:moveTo>
                    <a:pt x="0" y="0"/>
                  </a:moveTo>
                  <a:lnTo>
                    <a:pt x="1008163" y="0"/>
                  </a:lnTo>
                  <a:lnTo>
                    <a:pt x="1008163" y="677092"/>
                  </a:lnTo>
                  <a:lnTo>
                    <a:pt x="0" y="677092"/>
                  </a:lnTo>
                  <a:close/>
                </a:path>
              </a:pathLst>
            </a:custGeom>
            <a:blipFill>
              <a:blip r:embed="rId2"/>
              <a:stretch>
                <a:fillRect l="-307" r="-3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6038850"/>
            <a:ext cx="7191375" cy="3581400"/>
            <a:chOff x="0" y="0"/>
            <a:chExt cx="1185479" cy="590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85479" cy="590384"/>
            </a:xfrm>
            <a:custGeom>
              <a:avLst/>
              <a:gdLst/>
              <a:ahLst/>
              <a:cxnLst/>
              <a:rect l="l" t="t" r="r" b="b"/>
              <a:pathLst>
                <a:path w="1185479" h="590384">
                  <a:moveTo>
                    <a:pt x="0" y="0"/>
                  </a:moveTo>
                  <a:lnTo>
                    <a:pt x="1185479" y="0"/>
                  </a:lnTo>
                  <a:lnTo>
                    <a:pt x="1185479" y="590384"/>
                  </a:lnTo>
                  <a:lnTo>
                    <a:pt x="0" y="590384"/>
                  </a:lnTo>
                  <a:close/>
                </a:path>
              </a:pathLst>
            </a:custGeom>
            <a:blipFill>
              <a:blip r:embed="rId3"/>
              <a:stretch>
                <a:fillRect l="-177" r="-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96400" y="7115189"/>
            <a:ext cx="7962900" cy="1428723"/>
            <a:chOff x="0" y="0"/>
            <a:chExt cx="10617200" cy="1904964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10617200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Entrepreneurship in Domestic and Global Contexts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11146"/>
              <a:ext cx="10617200" cy="4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none" strike="noStrike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Presented by: [Your Name]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6750" y="838200"/>
            <a:ext cx="8324850" cy="357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25"/>
              </a:lnSpc>
            </a:pPr>
            <a:r>
              <a:rPr lang="en-US" sz="9225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Identifying &amp; Analyzing Opportunities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35854" y="2471897"/>
            <a:ext cx="10904202" cy="1400121"/>
            <a:chOff x="0" y="0"/>
            <a:chExt cx="14538936" cy="1866828"/>
          </a:xfrm>
        </p:grpSpPr>
        <p:sp>
          <p:nvSpPr>
            <p:cNvPr id="3" name="TextBox 3"/>
            <p:cNvSpPr txBox="1"/>
            <p:nvPr/>
          </p:nvSpPr>
          <p:spPr>
            <a:xfrm>
              <a:off x="1540245" y="852310"/>
              <a:ext cx="12998692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Political stability, regulations, and government policies directly influence market opportunities and risks for businesses.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540245" y="-9525"/>
              <a:ext cx="12998692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Political Factors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878"/>
              <a:ext cx="1032078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r>
                <a:rPr lang="en-US" sz="2600" b="1">
                  <a:solidFill>
                    <a:srgbClr val="002A5C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35854" y="4262597"/>
            <a:ext cx="10904202" cy="1400121"/>
            <a:chOff x="0" y="0"/>
            <a:chExt cx="14538936" cy="1866828"/>
          </a:xfrm>
        </p:grpSpPr>
        <p:sp>
          <p:nvSpPr>
            <p:cNvPr id="7" name="TextBox 7"/>
            <p:cNvSpPr txBox="1"/>
            <p:nvPr/>
          </p:nvSpPr>
          <p:spPr>
            <a:xfrm>
              <a:off x="1540245" y="852310"/>
              <a:ext cx="12998692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Economic indicators such as inflation, exchange rates, and consumer spending patterns affect market viability and investment decisions.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40245" y="-9525"/>
              <a:ext cx="12998692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Economic Conditions and Trends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834"/>
              <a:ext cx="1032078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r>
                <a:rPr lang="en-US" sz="2600" b="1">
                  <a:solidFill>
                    <a:srgbClr val="002A5C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02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35854" y="6053243"/>
            <a:ext cx="10904202" cy="1400121"/>
            <a:chOff x="0" y="0"/>
            <a:chExt cx="14538936" cy="1866828"/>
          </a:xfrm>
        </p:grpSpPr>
        <p:sp>
          <p:nvSpPr>
            <p:cNvPr id="11" name="TextBox 11"/>
            <p:cNvSpPr txBox="1"/>
            <p:nvPr/>
          </p:nvSpPr>
          <p:spPr>
            <a:xfrm>
              <a:off x="1540245" y="852310"/>
              <a:ext cx="12998692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Social norms, demographics, and cultural factors shape consumer behavior and market preferences in different regions.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40245" y="-9525"/>
              <a:ext cx="12998692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Social and Cultural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5298"/>
              <a:ext cx="1032078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r>
                <a:rPr lang="en-US" sz="2600" b="1">
                  <a:solidFill>
                    <a:srgbClr val="002A5C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03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66750" y="838200"/>
            <a:ext cx="15516225" cy="117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87"/>
              </a:lnSpc>
            </a:pPr>
            <a:r>
              <a:rPr lang="en-US" sz="8887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PEST Analysis Framework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735854" y="7843889"/>
            <a:ext cx="10904202" cy="2181171"/>
            <a:chOff x="0" y="0"/>
            <a:chExt cx="14538936" cy="2908228"/>
          </a:xfrm>
        </p:grpSpPr>
        <p:sp>
          <p:nvSpPr>
            <p:cNvPr id="16" name="TextBox 16"/>
            <p:cNvSpPr txBox="1"/>
            <p:nvPr/>
          </p:nvSpPr>
          <p:spPr>
            <a:xfrm>
              <a:off x="1540245" y="852310"/>
              <a:ext cx="12998692" cy="2055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The availability and adoption of technology factors like internet access, digital infrastructure, automation, and innovation, which influence how efficiently a business can operate and how customers discover, buy, and use products in a market.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40245" y="-9525"/>
              <a:ext cx="12998692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Technology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5298"/>
              <a:ext cx="1032078" cy="585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r>
                <a:rPr lang="en-US" sz="2600" b="1">
                  <a:solidFill>
                    <a:srgbClr val="002A5C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04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72231" y="3352800"/>
            <a:ext cx="9749019" cy="1400121"/>
            <a:chOff x="0" y="0"/>
            <a:chExt cx="12998692" cy="1866828"/>
          </a:xfrm>
        </p:grpSpPr>
        <p:sp>
          <p:nvSpPr>
            <p:cNvPr id="3" name="TextBox 3"/>
            <p:cNvSpPr txBox="1"/>
            <p:nvPr/>
          </p:nvSpPr>
          <p:spPr>
            <a:xfrm>
              <a:off x="0" y="852310"/>
              <a:ext cx="12998692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Culture affects how brands communicate value and engage customers through tailored marketing strategies.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2998692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Cultural Influence on Marketing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17048" y="33519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876032" y="5362589"/>
            <a:ext cx="9749019" cy="1400121"/>
            <a:chOff x="0" y="0"/>
            <a:chExt cx="12998692" cy="1866828"/>
          </a:xfrm>
        </p:grpSpPr>
        <p:sp>
          <p:nvSpPr>
            <p:cNvPr id="7" name="TextBox 7"/>
            <p:cNvSpPr txBox="1"/>
            <p:nvPr/>
          </p:nvSpPr>
          <p:spPr>
            <a:xfrm>
              <a:off x="0" y="852310"/>
              <a:ext cx="12998692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Understanding local negotiation customs is key to building trust and closing deals successfully.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2998692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Negotiation Styles and Practices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20849" y="5373677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872231" y="7829550"/>
            <a:ext cx="9749019" cy="1400121"/>
            <a:chOff x="0" y="0"/>
            <a:chExt cx="12998692" cy="186682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2310"/>
              <a:ext cx="12998692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Cultural preferences dictate product packaging, influencing consumer perception and purchase decisions significantly.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2998692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Packaging and Presentation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717048" y="7841736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6750" y="819150"/>
            <a:ext cx="1551622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Culture Shapes Business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1562141"/>
            <a:ext cx="6886575" cy="1790646"/>
            <a:chOff x="0" y="0"/>
            <a:chExt cx="9182100" cy="2387528"/>
          </a:xfrm>
        </p:grpSpPr>
        <p:sp>
          <p:nvSpPr>
            <p:cNvPr id="3" name="TextBox 3"/>
            <p:cNvSpPr txBox="1"/>
            <p:nvPr/>
          </p:nvSpPr>
          <p:spPr>
            <a:xfrm>
              <a:off x="0" y="8523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Analyze tariffs, shipping costs, and local taxes to forecast the total expenses associated with distribution.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Cost Considerations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55817" y="15618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734675" y="4248150"/>
            <a:ext cx="6886575" cy="1791996"/>
            <a:chOff x="0" y="0"/>
            <a:chExt cx="9182100" cy="2389328"/>
          </a:xfrm>
        </p:grpSpPr>
        <p:sp>
          <p:nvSpPr>
            <p:cNvPr id="7" name="TextBox 7"/>
            <p:cNvSpPr txBox="1"/>
            <p:nvPr/>
          </p:nvSpPr>
          <p:spPr>
            <a:xfrm>
              <a:off x="0" y="8541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Assess existing local competitors and their distribution efficacy to identify gaps and opportunities in the market.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Local Competition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55817" y="425923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34675" y="6934200"/>
            <a:ext cx="6886575" cy="1401445"/>
            <a:chOff x="0" y="0"/>
            <a:chExt cx="9182100" cy="18685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4075"/>
              <a:ext cx="91821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Review transportation networks and tech adoption to ensure reliable and timely delivery to customers.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Infrastructure Evaluation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655817" y="694528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blipFill>
              <a:blip r:embed="rId2"/>
              <a:stretch>
                <a:fillRect l="-307" r="-3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66750" y="800100"/>
            <a:ext cx="8324850" cy="288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74"/>
              </a:lnSpc>
            </a:pPr>
            <a:r>
              <a:rPr lang="en-US" sz="7474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Evaluating Distribution Systems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blipFill>
              <a:blip r:embed="rId2"/>
              <a:stretch>
                <a:fillRect l="-402" r="-4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734675" y="1562141"/>
            <a:ext cx="6886575" cy="1790646"/>
            <a:chOff x="0" y="0"/>
            <a:chExt cx="9182100" cy="2387528"/>
          </a:xfrm>
        </p:grpSpPr>
        <p:sp>
          <p:nvSpPr>
            <p:cNvPr id="5" name="TextBox 5"/>
            <p:cNvSpPr txBox="1"/>
            <p:nvPr/>
          </p:nvSpPr>
          <p:spPr>
            <a:xfrm>
              <a:off x="0" y="8523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Expanding globally opens new markets, increasing customer base and revenue opportunities for businesses.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Increase Profits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655817" y="15618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734675" y="4248150"/>
            <a:ext cx="6886575" cy="1791996"/>
            <a:chOff x="0" y="0"/>
            <a:chExt cx="9182100" cy="2389328"/>
          </a:xfrm>
        </p:grpSpPr>
        <p:sp>
          <p:nvSpPr>
            <p:cNvPr id="9" name="TextBox 9"/>
            <p:cNvSpPr txBox="1"/>
            <p:nvPr/>
          </p:nvSpPr>
          <p:spPr>
            <a:xfrm>
              <a:off x="0" y="8541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Global expansion allows companies to navigate saturated domestic markets and seek growth in emerging economies.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Avoid Market Saturation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655817" y="425923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734675" y="6934200"/>
            <a:ext cx="6886575" cy="1791970"/>
            <a:chOff x="0" y="0"/>
            <a:chExt cx="9182100" cy="238929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854075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Engaging with diverse cultures enables brands to tap into unique customer preferences and behaviors.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Access New Customers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655817" y="694528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6750" y="800100"/>
            <a:ext cx="8324850" cy="288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74"/>
              </a:lnSpc>
            </a:pPr>
            <a:r>
              <a:rPr lang="en-US" sz="7474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Motivations for Global Expansion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blipFill>
              <a:blip r:embed="rId2"/>
              <a:stretch>
                <a:fillRect l="-402" r="-4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982421" y="1562141"/>
            <a:ext cx="7638829" cy="7257996"/>
            <a:chOff x="0" y="0"/>
            <a:chExt cx="10185105" cy="9677328"/>
          </a:xfrm>
        </p:grpSpPr>
        <p:sp>
          <p:nvSpPr>
            <p:cNvPr id="5" name="TextBox 5"/>
            <p:cNvSpPr txBox="1"/>
            <p:nvPr/>
          </p:nvSpPr>
          <p:spPr>
            <a:xfrm>
              <a:off x="0" y="852310"/>
              <a:ext cx="10185105" cy="8825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b="1">
                  <a:solidFill>
                    <a:srgbClr val="002A5C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Situation: </a:t>
              </a: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McDonald’s scaled a proven U.S. model, then expanded internationally starting in 1967 (early entries included Canada and Puerto Rico).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b="1">
                  <a:solidFill>
                    <a:srgbClr val="002A5C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Core strategy:</a:t>
              </a: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Keep the same operational system (speed, consistency, quality standards) so customers know what to expect anywhere.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b="1">
                  <a:solidFill>
                    <a:srgbClr val="002A5C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Localization: </a:t>
              </a: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Adapt menu items and marketing to match local tastes, culture, and dietary norms.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Execution approach: Expand market-by-market, learn quickly, then replicate what works.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b="1">
                  <a:solidFill>
                    <a:srgbClr val="002A5C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Operations &amp; supply chain: </a:t>
              </a: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Develop local sourcing and distribution so stores can operate reliably and at scale.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b="1">
                  <a:solidFill>
                    <a:srgbClr val="002A5C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Resulting advantage:</a:t>
              </a: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McDonald’s succeeded globally by balancing standardization (brand + systems) with localization (customer fit).</a:t>
              </a:r>
            </a:p>
            <a:p>
              <a:pPr marL="0" lvl="0" indent="0" algn="l">
                <a:lnSpc>
                  <a:spcPts val="3079"/>
                </a:lnSpc>
              </a:pPr>
              <a:endParaRPr lang="en-US" sz="2199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0185105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McDonald’s Global Strategy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00100"/>
            <a:ext cx="8324850" cy="194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7474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McDonald’s</a:t>
            </a:r>
          </a:p>
          <a:p>
            <a:pPr marL="0" lvl="0" indent="0" algn="l">
              <a:lnSpc>
                <a:spcPts val="7474"/>
              </a:lnSpc>
            </a:pPr>
            <a:r>
              <a:rPr lang="en-US" sz="7474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Case Study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66750"/>
            <a:ext cx="16954500" cy="8953500"/>
            <a:chOff x="0" y="0"/>
            <a:chExt cx="22606000" cy="11938000"/>
          </a:xfrm>
        </p:grpSpPr>
        <p:sp>
          <p:nvSpPr>
            <p:cNvPr id="3" name="AutoShape 3"/>
            <p:cNvSpPr/>
            <p:nvPr/>
          </p:nvSpPr>
          <p:spPr>
            <a:xfrm flipV="1">
              <a:off x="11303000" y="0"/>
              <a:ext cx="0" cy="11938000"/>
            </a:xfrm>
            <a:prstGeom prst="line">
              <a:avLst/>
            </a:prstGeom>
            <a:ln w="26533" cap="rnd">
              <a:solidFill>
                <a:srgbClr val="002A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5969000"/>
              <a:ext cx="22606000" cy="0"/>
            </a:xfrm>
            <a:prstGeom prst="line">
              <a:avLst/>
            </a:prstGeom>
            <a:ln w="26533" cap="rnd">
              <a:solidFill>
                <a:srgbClr val="002A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00225" y="1562100"/>
            <a:ext cx="5753100" cy="1383550"/>
            <a:chOff x="0" y="0"/>
            <a:chExt cx="7670800" cy="1844733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7670800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002A5C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Choose Indicators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3808"/>
              <a:ext cx="767080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0"/>
                </a:lnSpc>
                <a:spcBef>
                  <a:spcPct val="0"/>
                </a:spcBef>
              </a:pPr>
              <a:r>
                <a:rPr lang="en-US" sz="2600" u="none" strike="noStrike" spc="-52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Identify relevant market size and growth indicators.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34675" y="1562100"/>
            <a:ext cx="5448300" cy="1383550"/>
            <a:chOff x="0" y="0"/>
            <a:chExt cx="7264400" cy="1844733"/>
          </a:xfrm>
        </p:grpSpPr>
        <p:sp>
          <p:nvSpPr>
            <p:cNvPr id="9" name="TextBox 9"/>
            <p:cNvSpPr txBox="1"/>
            <p:nvPr/>
          </p:nvSpPr>
          <p:spPr>
            <a:xfrm>
              <a:off x="0" y="-57150"/>
              <a:ext cx="7264400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002A5C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Gather Data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93808"/>
              <a:ext cx="726440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0"/>
                </a:lnSpc>
                <a:spcBef>
                  <a:spcPct val="0"/>
                </a:spcBef>
              </a:pPr>
              <a:r>
                <a:rPr lang="en-US" sz="2600" u="none" strike="noStrike" spc="-52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Collect quantitative and qualitative information for analysis.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00225" y="6038850"/>
            <a:ext cx="5753100" cy="1383550"/>
            <a:chOff x="0" y="0"/>
            <a:chExt cx="7670800" cy="184473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57150"/>
              <a:ext cx="7670800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002A5C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Weight Indicators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93808"/>
              <a:ext cx="767080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0"/>
                </a:lnSpc>
                <a:spcBef>
                  <a:spcPct val="0"/>
                </a:spcBef>
              </a:pPr>
              <a:r>
                <a:rPr lang="en-US" sz="2600" u="none" strike="noStrike" spc="-52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Assign importance to each indicator based on relevance.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34675" y="6038850"/>
            <a:ext cx="5448300" cy="1383550"/>
            <a:chOff x="0" y="0"/>
            <a:chExt cx="7264400" cy="184473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57150"/>
              <a:ext cx="7264400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002A5C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Analyze &amp; Validate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93808"/>
              <a:ext cx="726440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0"/>
                </a:lnSpc>
                <a:spcBef>
                  <a:spcPct val="0"/>
                </a:spcBef>
              </a:pPr>
              <a:r>
                <a:rPr lang="en-US" sz="2600" u="none" strike="noStrike" spc="-52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Review findings to confirm the best market options.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blipFill>
              <a:blip r:embed="rId2"/>
              <a:stretch>
                <a:fillRect l="-402" r="-4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734675" y="1562141"/>
            <a:ext cx="6886575" cy="1790646"/>
            <a:chOff x="0" y="0"/>
            <a:chExt cx="9182100" cy="2387528"/>
          </a:xfrm>
        </p:grpSpPr>
        <p:sp>
          <p:nvSpPr>
            <p:cNvPr id="5" name="TextBox 5"/>
            <p:cNvSpPr txBox="1"/>
            <p:nvPr/>
          </p:nvSpPr>
          <p:spPr>
            <a:xfrm>
              <a:off x="0" y="8523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Exporting involves selling products directly across borders, minimizing initial investment and risk exposure.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Exporting Options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655817" y="15618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734675" y="4248150"/>
            <a:ext cx="6886575" cy="1791996"/>
            <a:chOff x="0" y="0"/>
            <a:chExt cx="9182100" cy="2389328"/>
          </a:xfrm>
        </p:grpSpPr>
        <p:sp>
          <p:nvSpPr>
            <p:cNvPr id="9" name="TextBox 9"/>
            <p:cNvSpPr txBox="1"/>
            <p:nvPr/>
          </p:nvSpPr>
          <p:spPr>
            <a:xfrm>
              <a:off x="0" y="8541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Licensing allows foreign partners to produce or sell products using your brand, offering revenue with less control.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Licensing Agreements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655817" y="425923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734675" y="6934200"/>
            <a:ext cx="6886575" cy="1791970"/>
            <a:chOff x="0" y="0"/>
            <a:chExt cx="9182100" cy="238929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854075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Direct investment means establishing operations abroad, providing complete control but requiring significant resources and risk.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Direct Investment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655817" y="694528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6750" y="809625"/>
            <a:ext cx="8324850" cy="2142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12"/>
              </a:lnSpc>
            </a:pPr>
            <a:r>
              <a:rPr lang="en-US" sz="8212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Foreign Market Entry Options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2A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l="-125" r="-1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19150"/>
            <a:ext cx="6886575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Trade Barriers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6819528"/>
            <a:ext cx="5448300" cy="2800722"/>
            <a:chOff x="0" y="0"/>
            <a:chExt cx="7264400" cy="37342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9078"/>
              <a:ext cx="72644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Trade barriers can significantly impact global strategy, affecting costs and market access.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Understanding the complexities of global trade and their implications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750" y="819150"/>
            <a:ext cx="6886575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Trade Barriers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6750" y="8057778"/>
            <a:ext cx="5448300" cy="1562472"/>
            <a:chOff x="0" y="0"/>
            <a:chExt cx="7264400" cy="2083296"/>
          </a:xfrm>
        </p:grpSpPr>
        <p:sp>
          <p:nvSpPr>
            <p:cNvPr id="4" name="TextBox 4"/>
            <p:cNvSpPr txBox="1"/>
            <p:nvPr/>
          </p:nvSpPr>
          <p:spPr>
            <a:xfrm>
              <a:off x="0" y="1589478"/>
              <a:ext cx="7264400" cy="4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7264400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Examples of Global Trade Barries to Consider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1476375"/>
            <a:ext cx="8115300" cy="767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Tariffs (import taxes): Extra cost added to imported goods.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Import quotas: Limits on how much of a product can be imported.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Embargoes/sanctions: Partial or total bans on trade with certain countries or firms.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Licensing requirements: Needing special permits/approvals to import or sell.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Customs delays &amp; red tape: Slow inspections, paperwork, port congestion, administrative hurdles.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Product standards &amp; regulations: Different safety, labeling, testing, or quality rules by country.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Local content requirements: A percentage of parts/labor must be sourced locally.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Anti-dumping duties: Extra tariffs if a country claims products are sold “below fair value.”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Subsidies to domestic firms: Government support that makes local competitors cheaper/stronger.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Government procurement restrictions: “Buy local” rules that block foreign suppliers from contracts.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Currency controls: Limits on exchanging currency or sending profits out of the country.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Rules of origin: Requirements to prove where a product was made to qualify for lower tariffs under trade agreements.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16544" y="1028700"/>
            <a:ext cx="5956559" cy="3971039"/>
          </a:xfrm>
          <a:custGeom>
            <a:avLst/>
            <a:gdLst/>
            <a:ahLst/>
            <a:cxnLst/>
            <a:rect l="l" t="t" r="r" b="b"/>
            <a:pathLst>
              <a:path w="5956559" h="3971039">
                <a:moveTo>
                  <a:pt x="0" y="0"/>
                </a:moveTo>
                <a:lnTo>
                  <a:pt x="5956559" y="0"/>
                </a:lnTo>
                <a:lnTo>
                  <a:pt x="5956559" y="3971039"/>
                </a:lnTo>
                <a:lnTo>
                  <a:pt x="0" y="3971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016544" y="5287261"/>
            <a:ext cx="5956559" cy="3971039"/>
          </a:xfrm>
          <a:custGeom>
            <a:avLst/>
            <a:gdLst/>
            <a:ahLst/>
            <a:cxnLst/>
            <a:rect l="l" t="t" r="r" b="b"/>
            <a:pathLst>
              <a:path w="5956559" h="3971039">
                <a:moveTo>
                  <a:pt x="0" y="0"/>
                </a:moveTo>
                <a:lnTo>
                  <a:pt x="5956559" y="0"/>
                </a:lnTo>
                <a:lnTo>
                  <a:pt x="5956559" y="3971039"/>
                </a:lnTo>
                <a:lnTo>
                  <a:pt x="0" y="3971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66750" y="819150"/>
            <a:ext cx="688657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Tarrifs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6750" y="9237980"/>
            <a:ext cx="544830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88012" y="2485390"/>
            <a:ext cx="8115300" cy="701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A tariff is basically a tax a government puts on imported products.</a:t>
            </a:r>
          </a:p>
          <a:p>
            <a:pPr algn="l">
              <a:lnSpc>
                <a:spcPts val="2640"/>
              </a:lnSpc>
            </a:pPr>
            <a:endParaRPr lang="en-US" sz="2200" spc="-44">
              <a:solidFill>
                <a:srgbClr val="002A5C"/>
              </a:solidFill>
              <a:latin typeface="Inclusive Sans"/>
              <a:ea typeface="Inclusive Sans"/>
              <a:cs typeface="Inclusive Sans"/>
              <a:sym typeface="Inclusive Sans"/>
            </a:endParaRPr>
          </a:p>
          <a:p>
            <a:pPr algn="l">
              <a:lnSpc>
                <a:spcPts val="2640"/>
              </a:lnSpc>
            </a:pPr>
            <a:r>
              <a:rPr lang="en-US" sz="2200" b="1" spc="-44">
                <a:solidFill>
                  <a:srgbClr val="002A5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From a business perspective, here’s how it works: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A company buys a product (or parts) from another country.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When that shipment enters the country, the government charges a tariff (a fee based on the item’s value or per unit).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The importer has to pay that extra cost, which makes the product more expensive.</a:t>
            </a:r>
          </a:p>
          <a:p>
            <a:pPr algn="l">
              <a:lnSpc>
                <a:spcPts val="2640"/>
              </a:lnSpc>
            </a:pPr>
            <a:r>
              <a:rPr lang="en-US" sz="2200" b="1" spc="-44">
                <a:solidFill>
                  <a:srgbClr val="002A5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What businesses usually do next: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Raise prices (customers pay more)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Absorb the cost (the company pays it, profits drop)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Switch suppliers (buy from a different country or from local producers)</a:t>
            </a:r>
          </a:p>
          <a:p>
            <a:pPr marL="474984" lvl="1" indent="-237492" algn="l">
              <a:lnSpc>
                <a:spcPts val="2640"/>
              </a:lnSpc>
              <a:buFont typeface="Arial"/>
              <a:buChar char="•"/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Move production (make/assemble the product locally to avoid the tariff)</a:t>
            </a:r>
          </a:p>
          <a:p>
            <a:pPr algn="l">
              <a:lnSpc>
                <a:spcPts val="2640"/>
              </a:lnSpc>
            </a:pPr>
            <a:r>
              <a:rPr lang="en-US" sz="2200" b="1" spc="-44">
                <a:solidFill>
                  <a:srgbClr val="002A5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Why it matters:</a:t>
            </a:r>
          </a:p>
          <a:p>
            <a:pPr algn="l">
              <a:lnSpc>
                <a:spcPts val="2640"/>
              </a:lnSpc>
            </a:pPr>
            <a:r>
              <a:rPr lang="en-US" sz="2200" spc="-44">
                <a:solidFill>
                  <a:srgbClr val="002A5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Tariffs can change whether a product is profitable, how a company prices it, and even where it chooses to manufacture.</a:t>
            </a:r>
          </a:p>
          <a:p>
            <a:pPr algn="l">
              <a:lnSpc>
                <a:spcPts val="2640"/>
              </a:lnSpc>
            </a:pPr>
            <a:endParaRPr lang="en-US" sz="2200" spc="-44">
              <a:solidFill>
                <a:srgbClr val="002A5C"/>
              </a:solidFill>
              <a:latin typeface="Inclusive Sans"/>
              <a:ea typeface="Inclusive Sans"/>
              <a:cs typeface="Inclusive Sans"/>
              <a:sym typeface="Inclusive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2A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l="-125" r="-1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19150"/>
            <a:ext cx="6886575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Chapter 5 Overview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6819528"/>
            <a:ext cx="5448300" cy="2800722"/>
            <a:chOff x="0" y="0"/>
            <a:chExt cx="7264400" cy="37342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9078"/>
              <a:ext cx="72644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Assessing opportunity viability is essential for </a:t>
              </a:r>
              <a:r>
                <a:rPr lang="en-US" sz="2199" b="1">
                  <a:solidFill>
                    <a:srgbClr val="002A5C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entrepreneurial success</a:t>
              </a: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in today's markets.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Understanding how to evaluate opportunities for business success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3352800"/>
            <a:chOff x="0" y="0"/>
            <a:chExt cx="2368158" cy="883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8158" cy="883042"/>
            </a:xfrm>
            <a:custGeom>
              <a:avLst/>
              <a:gdLst/>
              <a:ahLst/>
              <a:cxnLst/>
              <a:rect l="l" t="t" r="r" b="b"/>
              <a:pathLst>
                <a:path w="2368158" h="883042">
                  <a:moveTo>
                    <a:pt x="0" y="0"/>
                  </a:moveTo>
                  <a:lnTo>
                    <a:pt x="2368158" y="0"/>
                  </a:lnTo>
                  <a:lnTo>
                    <a:pt x="2368158" y="883042"/>
                  </a:lnTo>
                  <a:lnTo>
                    <a:pt x="0" y="883042"/>
                  </a:lnTo>
                  <a:close/>
                </a:path>
              </a:pathLst>
            </a:custGeom>
            <a:solidFill>
              <a:srgbClr val="F9FAF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368158" cy="940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91600" y="0"/>
            <a:ext cx="9296400" cy="10287000"/>
            <a:chOff x="0" y="0"/>
            <a:chExt cx="1220873" cy="1350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0873" cy="1350966"/>
            </a:xfrm>
            <a:custGeom>
              <a:avLst/>
              <a:gdLst/>
              <a:ahLst/>
              <a:cxnLst/>
              <a:rect l="l" t="t" r="r" b="b"/>
              <a:pathLst>
                <a:path w="1220873" h="1350966">
                  <a:moveTo>
                    <a:pt x="0" y="0"/>
                  </a:moveTo>
                  <a:lnTo>
                    <a:pt x="1220873" y="0"/>
                  </a:lnTo>
                  <a:lnTo>
                    <a:pt x="1220873" y="1350966"/>
                  </a:lnTo>
                  <a:lnTo>
                    <a:pt x="0" y="1350966"/>
                  </a:lnTo>
                  <a:close/>
                </a:path>
              </a:pathLst>
            </a:custGeom>
            <a:blipFill>
              <a:blip r:embed="rId2"/>
              <a:stretch>
                <a:fillRect t="-66" b="-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00100"/>
            <a:ext cx="6886575" cy="406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0"/>
              </a:lnSpc>
              <a:spcBef>
                <a:spcPct val="0"/>
              </a:spcBef>
            </a:pPr>
            <a:r>
              <a:rPr lang="en-US" sz="7900" u="none" strike="noStrike">
                <a:solidFill>
                  <a:srgbClr val="0A2E66"/>
                </a:solidFill>
                <a:latin typeface="Lovelace Text"/>
                <a:ea typeface="Lovelace Text"/>
                <a:cs typeface="Lovelace Text"/>
                <a:sym typeface="Lovelace Text"/>
              </a:rPr>
              <a:t>Globalization Redefines Business Boundaries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7007225"/>
            <a:ext cx="6886575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</a:pPr>
            <a:r>
              <a:rPr lang="en-US" sz="2499" u="none" strike="noStrike" spc="-37">
                <a:solidFill>
                  <a:srgbClr val="0A2E66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Globalization is transforming how we view opportunities, erasing traditional distinctions between domestic and international markets. Entrepreneurs must embrace a borderless mindset to leverage global connections for growth and innovation.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1562141"/>
            <a:ext cx="6886575" cy="1790646"/>
            <a:chOff x="0" y="0"/>
            <a:chExt cx="9182100" cy="2387528"/>
          </a:xfrm>
        </p:grpSpPr>
        <p:sp>
          <p:nvSpPr>
            <p:cNvPr id="3" name="TextBox 3"/>
            <p:cNvSpPr txBox="1"/>
            <p:nvPr/>
          </p:nvSpPr>
          <p:spPr>
            <a:xfrm>
              <a:off x="0" y="8523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Globalization creates overlap between domestic and international opportunities, making traditional boundaries less relevant.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Blurred Opportunity Lines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55817" y="15618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734675" y="4248150"/>
            <a:ext cx="6886575" cy="1791996"/>
            <a:chOff x="0" y="0"/>
            <a:chExt cx="9182100" cy="2389328"/>
          </a:xfrm>
        </p:grpSpPr>
        <p:sp>
          <p:nvSpPr>
            <p:cNvPr id="7" name="TextBox 7"/>
            <p:cNvSpPr txBox="1"/>
            <p:nvPr/>
          </p:nvSpPr>
          <p:spPr>
            <a:xfrm>
              <a:off x="0" y="8541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Entrepreneurs must consider a worldwide audience, as customers can now be reached from anywhere.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Global Customer Base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55817" y="425923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34675" y="6934200"/>
            <a:ext cx="6886575" cy="1791970"/>
            <a:chOff x="0" y="0"/>
            <a:chExt cx="9182100" cy="23892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4075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Technology and e-commerce have fundamentally changed accessibility, allowing businesses to operate across geographic boundaries.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Digital Channels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655817" y="694528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blipFill>
              <a:blip r:embed="rId2"/>
              <a:stretch>
                <a:fillRect l="-307" r="-3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66750" y="800100"/>
            <a:ext cx="8324850" cy="288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74"/>
              </a:lnSpc>
            </a:pPr>
            <a:r>
              <a:rPr lang="en-US" sz="7474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Global Opportunities Emerge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72231" y="3352800"/>
            <a:ext cx="9749019" cy="1336938"/>
            <a:chOff x="0" y="0"/>
            <a:chExt cx="12998692" cy="1782585"/>
          </a:xfrm>
        </p:grpSpPr>
        <p:sp>
          <p:nvSpPr>
            <p:cNvPr id="3" name="TextBox 3"/>
            <p:cNvSpPr txBox="1"/>
            <p:nvPr/>
          </p:nvSpPr>
          <p:spPr>
            <a:xfrm>
              <a:off x="0" y="849135"/>
              <a:ext cx="12998692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7"/>
                </a:lnSpc>
              </a:pPr>
              <a:r>
                <a:rPr lang="en-US" sz="2062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Online platforms streamline payment solutions, allowing entrepreneurs to easily accept transactions from global customers without significant barriers.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2998692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54"/>
                </a:lnSpc>
              </a:pPr>
              <a:r>
                <a:rPr lang="en-US" sz="2962" u="none" strike="noStrike" spc="-5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Simplified Payment Processing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17048" y="33519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876032" y="5362589"/>
            <a:ext cx="9749019" cy="1336938"/>
            <a:chOff x="0" y="0"/>
            <a:chExt cx="12998692" cy="1782585"/>
          </a:xfrm>
        </p:grpSpPr>
        <p:sp>
          <p:nvSpPr>
            <p:cNvPr id="7" name="TextBox 7"/>
            <p:cNvSpPr txBox="1"/>
            <p:nvPr/>
          </p:nvSpPr>
          <p:spPr>
            <a:xfrm>
              <a:off x="0" y="849135"/>
              <a:ext cx="12998692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7"/>
                </a:lnSpc>
              </a:pPr>
              <a:r>
                <a:rPr lang="en-US" sz="2062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Integrated logistics services enable faster and more reliable shipping options, enhancing customer satisfaction and supporting international growth.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2998692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54"/>
                </a:lnSpc>
              </a:pPr>
              <a:r>
                <a:rPr lang="en-US" sz="2962" spc="-5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Efficient Logistics and Shipping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20849" y="5373677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872231" y="7829550"/>
            <a:ext cx="9749019" cy="1336938"/>
            <a:chOff x="0" y="0"/>
            <a:chExt cx="12998692" cy="178258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49135"/>
              <a:ext cx="12998692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7"/>
                </a:lnSpc>
              </a:pPr>
              <a:r>
                <a:rPr lang="en-US" sz="2062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E-commerce platforms allow businesses to quickly test product demand in multiple markets, minimizing risks before significant investments are made.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2998692" cy="596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54"/>
                </a:lnSpc>
              </a:pPr>
              <a:r>
                <a:rPr lang="en-US" sz="2962" spc="-5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Rapid Market Testing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717048" y="7841736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002A5C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6750" y="800100"/>
            <a:ext cx="15516225" cy="2005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24"/>
              </a:lnSpc>
            </a:pPr>
            <a:r>
              <a:rPr lang="en-US" sz="7724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E-commerce Global Opportunities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2A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l="-125" r="-1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19150"/>
            <a:ext cx="6886575" cy="332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50"/>
              </a:lnSpc>
            </a:pPr>
            <a:r>
              <a:rPr lang="en-US" sz="8550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Opportunity Assessment Plan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7667253"/>
            <a:ext cx="5448300" cy="1952997"/>
            <a:chOff x="0" y="0"/>
            <a:chExt cx="7264400" cy="2603996"/>
          </a:xfrm>
        </p:grpSpPr>
        <p:sp>
          <p:nvSpPr>
            <p:cNvPr id="9" name="TextBox 9"/>
            <p:cNvSpPr txBox="1"/>
            <p:nvPr/>
          </p:nvSpPr>
          <p:spPr>
            <a:xfrm>
              <a:off x="0" y="158947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This plan focuses on opportunity viability before developing a full business plan.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 quick and effective tool for evaluating business ideas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038850"/>
            <a:ext cx="5753100" cy="3581400"/>
            <a:chOff x="0" y="0"/>
            <a:chExt cx="948383" cy="59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8383" cy="590384"/>
            </a:xfrm>
            <a:custGeom>
              <a:avLst/>
              <a:gdLst/>
              <a:ahLst/>
              <a:cxnLst/>
              <a:rect l="l" t="t" r="r" b="b"/>
              <a:pathLst>
                <a:path w="948383" h="590384">
                  <a:moveTo>
                    <a:pt x="0" y="0"/>
                  </a:moveTo>
                  <a:lnTo>
                    <a:pt x="948383" y="0"/>
                  </a:lnTo>
                  <a:lnTo>
                    <a:pt x="948383" y="590384"/>
                  </a:lnTo>
                  <a:lnTo>
                    <a:pt x="0" y="590384"/>
                  </a:lnTo>
                  <a:close/>
                </a:path>
              </a:pathLst>
            </a:custGeom>
            <a:blipFill>
              <a:blip r:embed="rId2"/>
              <a:stretch>
                <a:fillRect l="-508" r="-5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430510" y="0"/>
            <a:ext cx="6857490" cy="10287000"/>
            <a:chOff x="0" y="0"/>
            <a:chExt cx="768881" cy="11534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8881" cy="1153407"/>
            </a:xfrm>
            <a:custGeom>
              <a:avLst/>
              <a:gdLst/>
              <a:ahLst/>
              <a:cxnLst/>
              <a:rect l="l" t="t" r="r" b="b"/>
              <a:pathLst>
                <a:path w="768881" h="1153407">
                  <a:moveTo>
                    <a:pt x="0" y="0"/>
                  </a:moveTo>
                  <a:lnTo>
                    <a:pt x="768881" y="0"/>
                  </a:lnTo>
                  <a:lnTo>
                    <a:pt x="768881" y="1153407"/>
                  </a:lnTo>
                  <a:lnTo>
                    <a:pt x="0" y="1153407"/>
                  </a:lnTo>
                  <a:close/>
                </a:path>
              </a:pathLst>
            </a:custGeom>
            <a:blipFill>
              <a:blip r:embed="rId3"/>
              <a:stretch>
                <a:fillRect t="-27" b="-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6750" y="666750"/>
            <a:ext cx="9763125" cy="3219450"/>
            <a:chOff x="0" y="0"/>
            <a:chExt cx="13017500" cy="4292600"/>
          </a:xfrm>
        </p:grpSpPr>
        <p:sp>
          <p:nvSpPr>
            <p:cNvPr id="7" name="TextBox 7"/>
            <p:cNvSpPr txBox="1"/>
            <p:nvPr/>
          </p:nvSpPr>
          <p:spPr>
            <a:xfrm>
              <a:off x="0" y="152400"/>
              <a:ext cx="13017500" cy="320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</a:pPr>
              <a:r>
                <a:rPr lang="en-US" sz="9000">
                  <a:solidFill>
                    <a:srgbClr val="002A5C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Product &amp; Market Need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673475"/>
              <a:ext cx="130175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Visualizing the critical clean-water solution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038850"/>
            <a:ext cx="5753100" cy="3581400"/>
            <a:chOff x="0" y="0"/>
            <a:chExt cx="948383" cy="59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8383" cy="590384"/>
            </a:xfrm>
            <a:custGeom>
              <a:avLst/>
              <a:gdLst/>
              <a:ahLst/>
              <a:cxnLst/>
              <a:rect l="l" t="t" r="r" b="b"/>
              <a:pathLst>
                <a:path w="948383" h="590384">
                  <a:moveTo>
                    <a:pt x="0" y="0"/>
                  </a:moveTo>
                  <a:lnTo>
                    <a:pt x="948383" y="0"/>
                  </a:lnTo>
                  <a:lnTo>
                    <a:pt x="948383" y="590384"/>
                  </a:lnTo>
                  <a:lnTo>
                    <a:pt x="0" y="590384"/>
                  </a:lnTo>
                  <a:close/>
                </a:path>
              </a:pathLst>
            </a:custGeom>
            <a:blipFill>
              <a:blip r:embed="rId2"/>
              <a:stretch>
                <a:fillRect l="-508" r="-5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734675" y="0"/>
            <a:ext cx="7553325" cy="10287000"/>
            <a:chOff x="0" y="0"/>
            <a:chExt cx="846899" cy="11534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6899" cy="1153407"/>
            </a:xfrm>
            <a:custGeom>
              <a:avLst/>
              <a:gdLst/>
              <a:ahLst/>
              <a:cxnLst/>
              <a:rect l="l" t="t" r="r" b="b"/>
              <a:pathLst>
                <a:path w="846899" h="1153407">
                  <a:moveTo>
                    <a:pt x="0" y="0"/>
                  </a:moveTo>
                  <a:lnTo>
                    <a:pt x="846899" y="0"/>
                  </a:lnTo>
                  <a:lnTo>
                    <a:pt x="846899" y="1153407"/>
                  </a:lnTo>
                  <a:lnTo>
                    <a:pt x="0" y="1153407"/>
                  </a:lnTo>
                  <a:close/>
                </a:path>
              </a:pathLst>
            </a:custGeom>
            <a:blipFill>
              <a:blip r:embed="rId3"/>
              <a:stretch>
                <a:fillRect t="-5103" b="-51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6750" y="666750"/>
            <a:ext cx="9763125" cy="3219450"/>
            <a:chOff x="0" y="0"/>
            <a:chExt cx="13017500" cy="4292600"/>
          </a:xfrm>
        </p:grpSpPr>
        <p:sp>
          <p:nvSpPr>
            <p:cNvPr id="7" name="TextBox 7"/>
            <p:cNvSpPr txBox="1"/>
            <p:nvPr/>
          </p:nvSpPr>
          <p:spPr>
            <a:xfrm>
              <a:off x="0" y="152400"/>
              <a:ext cx="13017500" cy="320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</a:pPr>
              <a:r>
                <a:rPr lang="en-US" sz="9000">
                  <a:solidFill>
                    <a:srgbClr val="002A5C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Personal Fit &amp; Launch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673475"/>
              <a:ext cx="130175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Illustrating readiness and execution pathways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2A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l="-125" r="-1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6750" y="809625"/>
            <a:ext cx="6886575" cy="417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00"/>
              </a:lnSpc>
            </a:pPr>
            <a:r>
              <a:rPr lang="en-US" sz="8100">
                <a:solidFill>
                  <a:srgbClr val="002A5C"/>
                </a:solidFill>
                <a:latin typeface="Lovelace Text"/>
                <a:ea typeface="Lovelace Text"/>
                <a:cs typeface="Lovelace Text"/>
                <a:sym typeface="Lovelace Text"/>
              </a:rPr>
              <a:t>Why International Business Matters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6819528"/>
            <a:ext cx="5448300" cy="2800722"/>
            <a:chOff x="0" y="0"/>
            <a:chExt cx="7264400" cy="37342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9078"/>
              <a:ext cx="72644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Global expansion drives growth, offers new markets, and enhances competitiveness.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002A5C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Understanding the importance of global entrepreneurship in today's economy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1192</Words>
  <Application>Microsoft Macintosh PowerPoint</Application>
  <PresentationFormat>Custom</PresentationFormat>
  <Paragraphs>139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Inclusive Sans</vt:lpstr>
      <vt:lpstr>Lovelace Text Bold</vt:lpstr>
      <vt:lpstr>Lovelace Text</vt:lpstr>
      <vt:lpstr>Arial</vt:lpstr>
      <vt:lpstr>Calibri</vt:lpstr>
      <vt:lpstr>Inclusive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Identifying &amp; Analyzing Opportunities</dc:title>
  <dc:description>Presentation - Identifying &amp; Analyzing Opportunities</dc:description>
  <cp:lastModifiedBy>Liz Kheng-Chindavong</cp:lastModifiedBy>
  <cp:revision>1</cp:revision>
  <dcterms:created xsi:type="dcterms:W3CDTF">2006-08-16T00:00:00Z</dcterms:created>
  <dcterms:modified xsi:type="dcterms:W3CDTF">2026-01-10T15:42:34Z</dcterms:modified>
  <dc:identifier>DAG-Bkbc_Gs</dc:identifier>
</cp:coreProperties>
</file>