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x="18288000" cy="10287000"/>
  <p:notesSz cx="6858000" cy="9144000"/>
  <p:embeddedFontLst>
    <p:embeddedFont>
      <p:font typeface="Radley" charset="1" panose="00000500000000000000"/>
      <p:regular r:id="rId16"/>
    </p:embeddedFont>
    <p:embeddedFont>
      <p:font typeface="Carlito" charset="1" panose="020F0502020204030204"/>
      <p:regular r:id="rId17"/>
    </p:embeddedFont>
    <p:embeddedFont>
      <p:font typeface="Radley Italics" charset="1" panose="00000500000000000000"/>
      <p:regular r:id="rId18"/>
    </p:embeddedFont>
    <p:embeddedFont>
      <p:font typeface="Carlito Bold" charset="1" panose="020F0502020204030204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jpeg" Type="http://schemas.openxmlformats.org/officeDocument/2006/relationships/image"/><Relationship Id="rId3" Target="../media/image29.jpeg" Type="http://schemas.openxmlformats.org/officeDocument/2006/relationships/image"/><Relationship Id="rId4" Target="../media/image30.jpeg" Type="http://schemas.openxmlformats.org/officeDocument/2006/relationships/image"/><Relationship Id="rId5" Target="../media/image31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5.jpeg" Type="http://schemas.openxmlformats.org/officeDocument/2006/relationships/image"/><Relationship Id="rId4" Target="../media/image6.jpeg" Type="http://schemas.openxmlformats.org/officeDocument/2006/relationships/image"/><Relationship Id="rId5" Target="../media/image7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9.jpeg" Type="http://schemas.openxmlformats.org/officeDocument/2006/relationships/image"/><Relationship Id="rId4" Target="../media/image10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12.jpeg" Type="http://schemas.openxmlformats.org/officeDocument/2006/relationships/image"/><Relationship Id="rId4" Target="../media/image13.jpeg" Type="http://schemas.openxmlformats.org/officeDocument/2006/relationships/image"/><Relationship Id="rId5" Target="../media/image14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Relationship Id="rId3" Target="../media/image16.jpeg" Type="http://schemas.openxmlformats.org/officeDocument/2006/relationships/image"/><Relationship Id="rId4" Target="../media/image17.jpeg" Type="http://schemas.openxmlformats.org/officeDocument/2006/relationships/image"/><Relationship Id="rId5" Target="../media/image18.jpeg" Type="http://schemas.openxmlformats.org/officeDocument/2006/relationships/image"/><Relationship Id="rId6" Target="../media/image19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Relationship Id="rId3" Target="../media/image21.jpeg" Type="http://schemas.openxmlformats.org/officeDocument/2006/relationships/image"/><Relationship Id="rId4" Target="../media/image22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jpeg" Type="http://schemas.openxmlformats.org/officeDocument/2006/relationships/image"/><Relationship Id="rId3" Target="../media/image24.jpeg" Type="http://schemas.openxmlformats.org/officeDocument/2006/relationships/image"/><Relationship Id="rId4" Target="../media/image25.jpeg" Type="http://schemas.openxmlformats.org/officeDocument/2006/relationships/image"/><Relationship Id="rId5" Target="../media/image26.jpeg" Type="http://schemas.openxmlformats.org/officeDocument/2006/relationships/image"/><Relationship Id="rId6" Target="../media/image27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0F4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66750" y="666750"/>
            <a:ext cx="16954500" cy="2172955"/>
            <a:chOff x="0" y="0"/>
            <a:chExt cx="22606000" cy="2897274"/>
          </a:xfrm>
        </p:grpSpPr>
        <p:sp>
          <p:nvSpPr>
            <p:cNvPr name="AutoShape 3" id="3"/>
            <p:cNvSpPr/>
            <p:nvPr/>
          </p:nvSpPr>
          <p:spPr>
            <a:xfrm>
              <a:off x="0" y="2884574"/>
              <a:ext cx="22606000" cy="0"/>
            </a:xfrm>
            <a:prstGeom prst="line">
              <a:avLst/>
            </a:prstGeom>
            <a:ln cap="flat" w="25400">
              <a:solidFill>
                <a:srgbClr val="0B3C5D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TextBox 4" id="4"/>
            <p:cNvSpPr txBox="true"/>
            <p:nvPr/>
          </p:nvSpPr>
          <p:spPr>
            <a:xfrm rot="0">
              <a:off x="0" y="266700"/>
              <a:ext cx="22606000" cy="26305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14299"/>
                </a:lnSpc>
              </a:pPr>
              <a:r>
                <a:rPr lang="en-US" sz="14299" spc="-285" u="none">
                  <a:solidFill>
                    <a:srgbClr val="0B3C5D"/>
                  </a:solidFill>
                  <a:latin typeface="Radley"/>
                  <a:ea typeface="Radley"/>
                  <a:cs typeface="Radley"/>
                  <a:sym typeface="Radley"/>
                </a:rPr>
                <a:t>The Business Plan</a:t>
              </a: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5096415" y="3314619"/>
            <a:ext cx="8743570" cy="5825403"/>
          </a:xfrm>
          <a:custGeom>
            <a:avLst/>
            <a:gdLst/>
            <a:ahLst/>
            <a:cxnLst/>
            <a:rect r="r" b="b" t="t" l="l"/>
            <a:pathLst>
              <a:path h="5825403" w="8743570">
                <a:moveTo>
                  <a:pt x="0" y="0"/>
                </a:moveTo>
                <a:lnTo>
                  <a:pt x="8743570" y="0"/>
                </a:lnTo>
                <a:lnTo>
                  <a:pt x="8743570" y="5825403"/>
                </a:lnTo>
                <a:lnTo>
                  <a:pt x="0" y="58254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3611225" y="9275446"/>
            <a:ext cx="4010025" cy="3448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2520"/>
              </a:lnSpc>
              <a:spcBef>
                <a:spcPct val="0"/>
              </a:spcBef>
            </a:pPr>
            <a:r>
              <a:rPr lang="en-US" sz="1800" spc="239">
                <a:solidFill>
                  <a:srgbClr val="0B3C5D"/>
                </a:solidFill>
                <a:latin typeface="Carlito"/>
                <a:ea typeface="Carlito"/>
                <a:cs typeface="Carlito"/>
                <a:sym typeface="Carlito"/>
              </a:rPr>
              <a:t>BUSINESS STRATEGIST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66750" y="9323705"/>
            <a:ext cx="4010025" cy="296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299"/>
              </a:lnSpc>
            </a:pPr>
            <a:r>
              <a:rPr lang="en-US" sz="2299" i="true">
                <a:solidFill>
                  <a:srgbClr val="0B3C5D"/>
                </a:solidFill>
                <a:latin typeface="Radley Italics"/>
                <a:ea typeface="Radley Italics"/>
                <a:cs typeface="Radley Italics"/>
                <a:sym typeface="Radley Italics"/>
              </a:rPr>
              <a:t>Dr. Kheng - MGMT 420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0F4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66750" y="723900"/>
            <a:ext cx="16954500" cy="1004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840"/>
              </a:lnSpc>
              <a:spcBef>
                <a:spcPct val="0"/>
              </a:spcBef>
            </a:pPr>
            <a:r>
              <a:rPr lang="en-US" sz="7000">
                <a:solidFill>
                  <a:srgbClr val="0B3C5D"/>
                </a:solidFill>
                <a:latin typeface="Radley"/>
                <a:ea typeface="Radley"/>
                <a:cs typeface="Radley"/>
                <a:sym typeface="Radley"/>
              </a:rPr>
              <a:t>Quick Class Activity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666750" y="3352800"/>
            <a:ext cx="3476954" cy="1031093"/>
            <a:chOff x="0" y="0"/>
            <a:chExt cx="4635939" cy="1374791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0" y="-47625"/>
              <a:ext cx="4635939" cy="5149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255"/>
                </a:lnSpc>
                <a:spcBef>
                  <a:spcPct val="0"/>
                </a:spcBef>
              </a:pPr>
              <a:r>
                <a:rPr lang="en-US" sz="2325">
                  <a:solidFill>
                    <a:srgbClr val="0B3C5D"/>
                  </a:solidFill>
                  <a:latin typeface="Radley"/>
                  <a:ea typeface="Radley"/>
                  <a:cs typeface="Radley"/>
                  <a:sym typeface="Radley"/>
                </a:rPr>
                <a:t>Business Idea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441552"/>
              <a:ext cx="4635939" cy="9332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764"/>
                </a:lnSpc>
              </a:pPr>
              <a:r>
                <a:rPr lang="en-US" sz="1974">
                  <a:solidFill>
                    <a:srgbClr val="0B3C5D"/>
                  </a:solidFill>
                  <a:latin typeface="Carlito"/>
                  <a:ea typeface="Carlito"/>
                  <a:cs typeface="Carlito"/>
                  <a:sym typeface="Carlito"/>
                </a:rPr>
                <a:t>Choose a venture to explore creatively</a:t>
              </a: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9296400" y="3352800"/>
            <a:ext cx="3476954" cy="1088107"/>
            <a:chOff x="0" y="0"/>
            <a:chExt cx="4635939" cy="1450809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0" y="-47625"/>
              <a:ext cx="4635939" cy="5149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255"/>
                </a:lnSpc>
                <a:spcBef>
                  <a:spcPct val="0"/>
                </a:spcBef>
              </a:pPr>
              <a:r>
                <a:rPr lang="en-US" sz="2325">
                  <a:solidFill>
                    <a:srgbClr val="0B3C5D"/>
                  </a:solidFill>
                  <a:latin typeface="Radley"/>
                  <a:ea typeface="Radley"/>
                  <a:cs typeface="Radley"/>
                  <a:sym typeface="Radley"/>
                </a:rPr>
                <a:t>Operational Requirements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517570"/>
              <a:ext cx="4635939" cy="9332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764"/>
                </a:lnSpc>
                <a:spcBef>
                  <a:spcPct val="0"/>
                </a:spcBef>
              </a:pPr>
              <a:r>
                <a:rPr lang="en-US" sz="1974" strike="noStrike" u="none">
                  <a:solidFill>
                    <a:srgbClr val="0B3C5D"/>
                  </a:solidFill>
                  <a:latin typeface="Carlito"/>
                  <a:ea typeface="Carlito"/>
                  <a:cs typeface="Carlito"/>
                  <a:sym typeface="Carlito"/>
                </a:rPr>
                <a:t>List the resources needed for execution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4981575" y="3352800"/>
            <a:ext cx="3407712" cy="1031093"/>
            <a:chOff x="0" y="0"/>
            <a:chExt cx="4543615" cy="1374791"/>
          </a:xfrm>
        </p:grpSpPr>
        <p:sp>
          <p:nvSpPr>
            <p:cNvPr name="TextBox 10" id="10"/>
            <p:cNvSpPr txBox="true"/>
            <p:nvPr/>
          </p:nvSpPr>
          <p:spPr>
            <a:xfrm rot="0">
              <a:off x="0" y="-47625"/>
              <a:ext cx="4543615" cy="5149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255"/>
                </a:lnSpc>
                <a:spcBef>
                  <a:spcPct val="0"/>
                </a:spcBef>
              </a:pPr>
              <a:r>
                <a:rPr lang="en-US" sz="2325">
                  <a:solidFill>
                    <a:srgbClr val="0B3C5D"/>
                  </a:solidFill>
                  <a:latin typeface="Radley"/>
                  <a:ea typeface="Radley"/>
                  <a:cs typeface="Radley"/>
                  <a:sym typeface="Radley"/>
                </a:rPr>
                <a:t>Market Facts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0" y="441552"/>
              <a:ext cx="4543615" cy="9332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764"/>
                </a:lnSpc>
                <a:spcBef>
                  <a:spcPct val="0"/>
                </a:spcBef>
              </a:pPr>
              <a:r>
                <a:rPr lang="en-US" sz="1974" strike="noStrike" u="none">
                  <a:solidFill>
                    <a:srgbClr val="0B3C5D"/>
                  </a:solidFill>
                  <a:latin typeface="Carlito"/>
                  <a:ea typeface="Carlito"/>
                  <a:cs typeface="Carlito"/>
                  <a:sym typeface="Carlito"/>
                </a:rPr>
                <a:t>Identify essential trends to validate success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9296400" y="4922520"/>
            <a:ext cx="4010025" cy="4697730"/>
            <a:chOff x="0" y="0"/>
            <a:chExt cx="1391532" cy="1630175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391532" cy="1630175"/>
            </a:xfrm>
            <a:custGeom>
              <a:avLst/>
              <a:gdLst/>
              <a:ahLst/>
              <a:cxnLst/>
              <a:rect r="r" b="b" t="t" l="l"/>
              <a:pathLst>
                <a:path h="1630175" w="1391532">
                  <a:moveTo>
                    <a:pt x="0" y="0"/>
                  </a:moveTo>
                  <a:lnTo>
                    <a:pt x="1391532" y="0"/>
                  </a:lnTo>
                  <a:lnTo>
                    <a:pt x="1391532" y="1630175"/>
                  </a:lnTo>
                  <a:lnTo>
                    <a:pt x="0" y="1630175"/>
                  </a:lnTo>
                  <a:close/>
                </a:path>
              </a:pathLst>
            </a:custGeom>
            <a:blipFill>
              <a:blip r:embed="rId2"/>
              <a:stretch>
                <a:fillRect l="0" t="-138" r="0" b="-138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4981575" y="4922520"/>
            <a:ext cx="4010025" cy="4697730"/>
            <a:chOff x="0" y="0"/>
            <a:chExt cx="1391532" cy="1630175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391532" cy="1630175"/>
            </a:xfrm>
            <a:custGeom>
              <a:avLst/>
              <a:gdLst/>
              <a:ahLst/>
              <a:cxnLst/>
              <a:rect r="r" b="b" t="t" l="l"/>
              <a:pathLst>
                <a:path h="1630175" w="1391532">
                  <a:moveTo>
                    <a:pt x="0" y="0"/>
                  </a:moveTo>
                  <a:lnTo>
                    <a:pt x="1391532" y="0"/>
                  </a:lnTo>
                  <a:lnTo>
                    <a:pt x="1391532" y="1630175"/>
                  </a:lnTo>
                  <a:lnTo>
                    <a:pt x="0" y="1630175"/>
                  </a:lnTo>
                  <a:close/>
                </a:path>
              </a:pathLst>
            </a:custGeom>
            <a:blipFill>
              <a:blip r:embed="rId3"/>
              <a:stretch>
                <a:fillRect l="0" t="-138" r="0" b="-138"/>
              </a:stretch>
            </a:blip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666750" y="4922520"/>
            <a:ext cx="4010025" cy="4697730"/>
            <a:chOff x="0" y="0"/>
            <a:chExt cx="879848" cy="1030739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79848" cy="1030739"/>
            </a:xfrm>
            <a:custGeom>
              <a:avLst/>
              <a:gdLst/>
              <a:ahLst/>
              <a:cxnLst/>
              <a:rect r="r" b="b" t="t" l="l"/>
              <a:pathLst>
                <a:path h="1030739" w="879848">
                  <a:moveTo>
                    <a:pt x="0" y="0"/>
                  </a:moveTo>
                  <a:lnTo>
                    <a:pt x="879848" y="0"/>
                  </a:lnTo>
                  <a:lnTo>
                    <a:pt x="879848" y="1030739"/>
                  </a:lnTo>
                  <a:lnTo>
                    <a:pt x="0" y="1030739"/>
                  </a:lnTo>
                  <a:close/>
                </a:path>
              </a:pathLst>
            </a:custGeom>
            <a:blipFill>
              <a:blip r:embed="rId4"/>
              <a:stretch>
                <a:fillRect l="0" t="-138" r="0" b="-138"/>
              </a:stretch>
            </a:blip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13611554" y="4922520"/>
            <a:ext cx="4010025" cy="4697730"/>
            <a:chOff x="0" y="0"/>
            <a:chExt cx="1391532" cy="1630175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391532" cy="1630175"/>
            </a:xfrm>
            <a:custGeom>
              <a:avLst/>
              <a:gdLst/>
              <a:ahLst/>
              <a:cxnLst/>
              <a:rect r="r" b="b" t="t" l="l"/>
              <a:pathLst>
                <a:path h="1630175" w="1391532">
                  <a:moveTo>
                    <a:pt x="0" y="0"/>
                  </a:moveTo>
                  <a:lnTo>
                    <a:pt x="1391532" y="0"/>
                  </a:lnTo>
                  <a:lnTo>
                    <a:pt x="1391532" y="1630175"/>
                  </a:lnTo>
                  <a:lnTo>
                    <a:pt x="0" y="1630175"/>
                  </a:lnTo>
                  <a:close/>
                </a:path>
              </a:pathLst>
            </a:custGeom>
            <a:blipFill>
              <a:blip r:embed="rId5"/>
              <a:stretch>
                <a:fillRect l="0" t="-138" r="0" b="-138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3611554" y="3352800"/>
            <a:ext cx="3476954" cy="1088107"/>
            <a:chOff x="0" y="0"/>
            <a:chExt cx="4635939" cy="1450809"/>
          </a:xfrm>
        </p:grpSpPr>
        <p:sp>
          <p:nvSpPr>
            <p:cNvPr name="TextBox 21" id="21"/>
            <p:cNvSpPr txBox="true"/>
            <p:nvPr/>
          </p:nvSpPr>
          <p:spPr>
            <a:xfrm rot="0">
              <a:off x="0" y="-47625"/>
              <a:ext cx="4635939" cy="5149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255"/>
                </a:lnSpc>
                <a:spcBef>
                  <a:spcPct val="0"/>
                </a:spcBef>
              </a:pPr>
              <a:r>
                <a:rPr lang="en-US" sz="2325">
                  <a:solidFill>
                    <a:srgbClr val="0B3C5D"/>
                  </a:solidFill>
                  <a:latin typeface="Radley"/>
                  <a:ea typeface="Radley"/>
                  <a:cs typeface="Radley"/>
                  <a:sym typeface="Radley"/>
                </a:rPr>
                <a:t>Financial Assumptions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0" y="517570"/>
              <a:ext cx="4635939" cy="9332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764"/>
                </a:lnSpc>
                <a:spcBef>
                  <a:spcPct val="0"/>
                </a:spcBef>
              </a:pPr>
              <a:r>
                <a:rPr lang="en-US" sz="1974" strike="noStrike" u="none">
                  <a:solidFill>
                    <a:srgbClr val="0B3C5D"/>
                  </a:solidFill>
                  <a:latin typeface="Carlito"/>
                  <a:ea typeface="Carlito"/>
                  <a:cs typeface="Carlito"/>
                  <a:sym typeface="Carlito"/>
                </a:rPr>
                <a:t>Draft projections for revenue and costs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0F4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429875" y="0"/>
            <a:ext cx="7858125" cy="10287000"/>
            <a:chOff x="0" y="0"/>
            <a:chExt cx="1217429" cy="159372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217429" cy="1593725"/>
            </a:xfrm>
            <a:custGeom>
              <a:avLst/>
              <a:gdLst/>
              <a:ahLst/>
              <a:cxnLst/>
              <a:rect r="r" b="b" t="t" l="l"/>
              <a:pathLst>
                <a:path h="1593725" w="1217429">
                  <a:moveTo>
                    <a:pt x="0" y="0"/>
                  </a:moveTo>
                  <a:lnTo>
                    <a:pt x="1217429" y="0"/>
                  </a:lnTo>
                  <a:lnTo>
                    <a:pt x="1217429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l="0" t="-255" r="0" b="-255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666750" y="666755"/>
            <a:ext cx="7230865" cy="5857875"/>
            <a:chOff x="0" y="0"/>
            <a:chExt cx="9641153" cy="7810500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26326" y="57150"/>
              <a:ext cx="9614826" cy="267927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7840"/>
                </a:lnSpc>
                <a:spcBef>
                  <a:spcPct val="0"/>
                </a:spcBef>
              </a:pPr>
              <a:r>
                <a:rPr lang="en-US" sz="7000" i="true">
                  <a:solidFill>
                    <a:srgbClr val="0B3C5D"/>
                  </a:solidFill>
                  <a:latin typeface="Radley Italics"/>
                  <a:ea typeface="Radley Italics"/>
                  <a:cs typeface="Radley Italics"/>
                  <a:sym typeface="Radley Italics"/>
                </a:rPr>
                <a:t>What’s a Business Plan?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26326" y="3708400"/>
              <a:ext cx="9614826" cy="13970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4199"/>
                </a:lnSpc>
                <a:spcBef>
                  <a:spcPct val="0"/>
                </a:spcBef>
              </a:pPr>
              <a:r>
                <a:rPr lang="en-US" sz="3499" u="none">
                  <a:solidFill>
                    <a:srgbClr val="0B3C5D"/>
                  </a:solidFill>
                  <a:latin typeface="Radley"/>
                  <a:ea typeface="Radley"/>
                  <a:cs typeface="Radley"/>
                  <a:sym typeface="Radley"/>
                </a:rPr>
                <a:t>A comprehensive guide integrating essential elements for new ventures</a:t>
              </a:r>
            </a:p>
          </p:txBody>
        </p:sp>
        <p:sp>
          <p:nvSpPr>
            <p:cNvPr name="AutoShape 7" id="7"/>
            <p:cNvSpPr/>
            <p:nvPr/>
          </p:nvSpPr>
          <p:spPr>
            <a:xfrm>
              <a:off x="0" y="3222414"/>
              <a:ext cx="9614826" cy="0"/>
            </a:xfrm>
            <a:prstGeom prst="line">
              <a:avLst/>
            </a:prstGeom>
            <a:ln cap="flat" w="25400">
              <a:solidFill>
                <a:srgbClr val="0B3C5D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TextBox 8" id="8"/>
            <p:cNvSpPr txBox="true"/>
            <p:nvPr/>
          </p:nvSpPr>
          <p:spPr>
            <a:xfrm rot="0">
              <a:off x="26326" y="5740400"/>
              <a:ext cx="9588500" cy="20701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400"/>
                </a:lnSpc>
              </a:pPr>
              <a:r>
                <a:rPr lang="en-US" sz="2000">
                  <a:solidFill>
                    <a:srgbClr val="0B3C5D"/>
                  </a:solidFill>
                  <a:latin typeface="Carlito"/>
                  <a:ea typeface="Carlito"/>
                  <a:cs typeface="Carlito"/>
                  <a:sym typeface="Carlito"/>
                </a:rPr>
                <a:t>A business plan is a </a:t>
              </a:r>
              <a:r>
                <a:rPr lang="en-US" b="true" sz="2000">
                  <a:solidFill>
                    <a:srgbClr val="0B3C5D"/>
                  </a:solidFill>
                  <a:latin typeface="Carlito Bold"/>
                  <a:ea typeface="Carlito Bold"/>
                  <a:cs typeface="Carlito Bold"/>
                  <a:sym typeface="Carlito Bold"/>
                </a:rPr>
                <a:t>written document</a:t>
              </a:r>
              <a:r>
                <a:rPr lang="en-US" sz="2000">
                  <a:solidFill>
                    <a:srgbClr val="0B3C5D"/>
                  </a:solidFill>
                  <a:latin typeface="Carlito"/>
                  <a:ea typeface="Carlito"/>
                  <a:cs typeface="Carlito"/>
                  <a:sym typeface="Carlito"/>
                </a:rPr>
                <a:t> that outlines both internal and external aspects of a new venture. It integrates critical components such as </a:t>
              </a:r>
              <a:r>
                <a:rPr lang="en-US" b="true" sz="2000">
                  <a:solidFill>
                    <a:srgbClr val="0B3C5D"/>
                  </a:solidFill>
                  <a:latin typeface="Carlito Bold"/>
                  <a:ea typeface="Carlito Bold"/>
                  <a:cs typeface="Carlito Bold"/>
                  <a:sym typeface="Carlito Bold"/>
                </a:rPr>
                <a:t>marketing, operations, finance, and personnel plans,</a:t>
              </a:r>
              <a:r>
                <a:rPr lang="en-US" sz="2000">
                  <a:solidFill>
                    <a:srgbClr val="0B3C5D"/>
                  </a:solidFill>
                  <a:latin typeface="Carlito"/>
                  <a:ea typeface="Carlito"/>
                  <a:cs typeface="Carlito"/>
                  <a:sym typeface="Carlito"/>
                </a:rPr>
                <a:t> effectively acting as a roadmap for the first three years, guiding entrepreneurs through their startup journey.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666750" y="9184102"/>
            <a:ext cx="2171730" cy="2205796"/>
            <a:chOff x="0" y="0"/>
            <a:chExt cx="812800" cy="8255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1270" y="0"/>
              <a:ext cx="810260" cy="822960"/>
            </a:xfrm>
            <a:custGeom>
              <a:avLst/>
              <a:gdLst/>
              <a:ahLst/>
              <a:cxnLst/>
              <a:rect r="r" b="b" t="t" l="l"/>
              <a:pathLst>
                <a:path h="822960" w="810260">
                  <a:moveTo>
                    <a:pt x="405130" y="0"/>
                  </a:moveTo>
                  <a:lnTo>
                    <a:pt x="450850" y="151130"/>
                  </a:lnTo>
                  <a:lnTo>
                    <a:pt x="546100" y="25400"/>
                  </a:lnTo>
                  <a:lnTo>
                    <a:pt x="537210" y="181610"/>
                  </a:lnTo>
                  <a:lnTo>
                    <a:pt x="669290" y="96520"/>
                  </a:lnTo>
                  <a:lnTo>
                    <a:pt x="608330" y="241300"/>
                  </a:lnTo>
                  <a:lnTo>
                    <a:pt x="760730" y="205740"/>
                  </a:lnTo>
                  <a:lnTo>
                    <a:pt x="654050" y="321310"/>
                  </a:lnTo>
                  <a:lnTo>
                    <a:pt x="810260" y="340360"/>
                  </a:lnTo>
                  <a:lnTo>
                    <a:pt x="669290" y="411480"/>
                  </a:lnTo>
                  <a:lnTo>
                    <a:pt x="810260" y="482600"/>
                  </a:lnTo>
                  <a:lnTo>
                    <a:pt x="654050" y="501650"/>
                  </a:lnTo>
                  <a:lnTo>
                    <a:pt x="760730" y="617220"/>
                  </a:lnTo>
                  <a:lnTo>
                    <a:pt x="608330" y="581660"/>
                  </a:lnTo>
                  <a:lnTo>
                    <a:pt x="669290" y="726440"/>
                  </a:lnTo>
                  <a:lnTo>
                    <a:pt x="537210" y="640080"/>
                  </a:lnTo>
                  <a:lnTo>
                    <a:pt x="546100" y="797560"/>
                  </a:lnTo>
                  <a:lnTo>
                    <a:pt x="450850" y="671830"/>
                  </a:lnTo>
                  <a:lnTo>
                    <a:pt x="405130" y="822960"/>
                  </a:lnTo>
                  <a:lnTo>
                    <a:pt x="359410" y="671830"/>
                  </a:lnTo>
                  <a:lnTo>
                    <a:pt x="264160" y="797560"/>
                  </a:lnTo>
                  <a:lnTo>
                    <a:pt x="273050" y="640080"/>
                  </a:lnTo>
                  <a:lnTo>
                    <a:pt x="140970" y="726440"/>
                  </a:lnTo>
                  <a:lnTo>
                    <a:pt x="201930" y="581660"/>
                  </a:lnTo>
                  <a:lnTo>
                    <a:pt x="49530" y="617220"/>
                  </a:lnTo>
                  <a:lnTo>
                    <a:pt x="156210" y="501650"/>
                  </a:lnTo>
                  <a:lnTo>
                    <a:pt x="0" y="482600"/>
                  </a:lnTo>
                  <a:lnTo>
                    <a:pt x="140970" y="411480"/>
                  </a:lnTo>
                  <a:lnTo>
                    <a:pt x="0" y="340360"/>
                  </a:lnTo>
                  <a:lnTo>
                    <a:pt x="156210" y="321310"/>
                  </a:lnTo>
                  <a:lnTo>
                    <a:pt x="49530" y="205740"/>
                  </a:lnTo>
                  <a:lnTo>
                    <a:pt x="201930" y="241300"/>
                  </a:lnTo>
                  <a:lnTo>
                    <a:pt x="140970" y="96520"/>
                  </a:lnTo>
                  <a:lnTo>
                    <a:pt x="273050" y="181610"/>
                  </a:lnTo>
                  <a:lnTo>
                    <a:pt x="264160" y="25400"/>
                  </a:lnTo>
                  <a:lnTo>
                    <a:pt x="359410" y="151130"/>
                  </a:lnTo>
                  <a:close/>
                </a:path>
              </a:pathLst>
            </a:custGeom>
            <a:solidFill>
              <a:srgbClr val="0B3C5D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141746" y="112576"/>
              <a:ext cx="529308" cy="5593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359"/>
                </a:lnSpc>
                <a:spcBef>
                  <a:spcPct val="0"/>
                </a:spcBef>
              </a:pPr>
            </a:p>
          </p:txBody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0F4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86495" y="723905"/>
            <a:ext cx="12683768" cy="1004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840"/>
              </a:lnSpc>
              <a:spcBef>
                <a:spcPct val="0"/>
              </a:spcBef>
            </a:pPr>
            <a:r>
              <a:rPr lang="en-US" sz="7000" i="true">
                <a:solidFill>
                  <a:srgbClr val="0B3C5D"/>
                </a:solidFill>
                <a:latin typeface="Radley Italics"/>
                <a:ea typeface="Radley Italics"/>
                <a:cs typeface="Radley Italics"/>
                <a:sym typeface="Radley Italics"/>
              </a:rPr>
              <a:t>Components of a Business Plan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666750" y="9184102"/>
            <a:ext cx="2171730" cy="2205796"/>
            <a:chOff x="0" y="0"/>
            <a:chExt cx="812800" cy="8255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1270" y="0"/>
              <a:ext cx="810260" cy="822960"/>
            </a:xfrm>
            <a:custGeom>
              <a:avLst/>
              <a:gdLst/>
              <a:ahLst/>
              <a:cxnLst/>
              <a:rect r="r" b="b" t="t" l="l"/>
              <a:pathLst>
                <a:path h="822960" w="810260">
                  <a:moveTo>
                    <a:pt x="405130" y="0"/>
                  </a:moveTo>
                  <a:lnTo>
                    <a:pt x="450850" y="151130"/>
                  </a:lnTo>
                  <a:lnTo>
                    <a:pt x="546100" y="25400"/>
                  </a:lnTo>
                  <a:lnTo>
                    <a:pt x="537210" y="181610"/>
                  </a:lnTo>
                  <a:lnTo>
                    <a:pt x="669290" y="96520"/>
                  </a:lnTo>
                  <a:lnTo>
                    <a:pt x="608330" y="241300"/>
                  </a:lnTo>
                  <a:lnTo>
                    <a:pt x="760730" y="205740"/>
                  </a:lnTo>
                  <a:lnTo>
                    <a:pt x="654050" y="321310"/>
                  </a:lnTo>
                  <a:lnTo>
                    <a:pt x="810260" y="340360"/>
                  </a:lnTo>
                  <a:lnTo>
                    <a:pt x="669290" y="411480"/>
                  </a:lnTo>
                  <a:lnTo>
                    <a:pt x="810260" y="482600"/>
                  </a:lnTo>
                  <a:lnTo>
                    <a:pt x="654050" y="501650"/>
                  </a:lnTo>
                  <a:lnTo>
                    <a:pt x="760730" y="617220"/>
                  </a:lnTo>
                  <a:lnTo>
                    <a:pt x="608330" y="581660"/>
                  </a:lnTo>
                  <a:lnTo>
                    <a:pt x="669290" y="726440"/>
                  </a:lnTo>
                  <a:lnTo>
                    <a:pt x="537210" y="640080"/>
                  </a:lnTo>
                  <a:lnTo>
                    <a:pt x="546100" y="797560"/>
                  </a:lnTo>
                  <a:lnTo>
                    <a:pt x="450850" y="671830"/>
                  </a:lnTo>
                  <a:lnTo>
                    <a:pt x="405130" y="822960"/>
                  </a:lnTo>
                  <a:lnTo>
                    <a:pt x="359410" y="671830"/>
                  </a:lnTo>
                  <a:lnTo>
                    <a:pt x="264160" y="797560"/>
                  </a:lnTo>
                  <a:lnTo>
                    <a:pt x="273050" y="640080"/>
                  </a:lnTo>
                  <a:lnTo>
                    <a:pt x="140970" y="726440"/>
                  </a:lnTo>
                  <a:lnTo>
                    <a:pt x="201930" y="581660"/>
                  </a:lnTo>
                  <a:lnTo>
                    <a:pt x="49530" y="617220"/>
                  </a:lnTo>
                  <a:lnTo>
                    <a:pt x="156210" y="501650"/>
                  </a:lnTo>
                  <a:lnTo>
                    <a:pt x="0" y="482600"/>
                  </a:lnTo>
                  <a:lnTo>
                    <a:pt x="140970" y="411480"/>
                  </a:lnTo>
                  <a:lnTo>
                    <a:pt x="0" y="340360"/>
                  </a:lnTo>
                  <a:lnTo>
                    <a:pt x="156210" y="321310"/>
                  </a:lnTo>
                  <a:lnTo>
                    <a:pt x="49530" y="205740"/>
                  </a:lnTo>
                  <a:lnTo>
                    <a:pt x="201930" y="241300"/>
                  </a:lnTo>
                  <a:lnTo>
                    <a:pt x="140970" y="96520"/>
                  </a:lnTo>
                  <a:lnTo>
                    <a:pt x="273050" y="181610"/>
                  </a:lnTo>
                  <a:lnTo>
                    <a:pt x="264160" y="25400"/>
                  </a:lnTo>
                  <a:lnTo>
                    <a:pt x="359410" y="151130"/>
                  </a:lnTo>
                  <a:close/>
                </a:path>
              </a:pathLst>
            </a:custGeom>
            <a:solidFill>
              <a:srgbClr val="0B3C5D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141746" y="112576"/>
              <a:ext cx="529308" cy="5593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3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3428651" y="1943499"/>
            <a:ext cx="11791061" cy="7855794"/>
          </a:xfrm>
          <a:custGeom>
            <a:avLst/>
            <a:gdLst/>
            <a:ahLst/>
            <a:cxnLst/>
            <a:rect r="r" b="b" t="t" l="l"/>
            <a:pathLst>
              <a:path h="7855794" w="11791061">
                <a:moveTo>
                  <a:pt x="0" y="0"/>
                </a:moveTo>
                <a:lnTo>
                  <a:pt x="11791061" y="0"/>
                </a:lnTo>
                <a:lnTo>
                  <a:pt x="11791061" y="7855795"/>
                </a:lnTo>
                <a:lnTo>
                  <a:pt x="0" y="78557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0F4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66750" y="723900"/>
            <a:ext cx="16954500" cy="1004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840"/>
              </a:lnSpc>
              <a:spcBef>
                <a:spcPct val="0"/>
              </a:spcBef>
            </a:pPr>
            <a:r>
              <a:rPr lang="en-US" sz="7000">
                <a:solidFill>
                  <a:srgbClr val="0B3C5D"/>
                </a:solidFill>
                <a:latin typeface="Radley"/>
                <a:ea typeface="Radley"/>
                <a:cs typeface="Radley"/>
                <a:sym typeface="Radley"/>
              </a:rPr>
              <a:t>Writing the Business Plan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666750" y="3352800"/>
            <a:ext cx="3476954" cy="1096125"/>
            <a:chOff x="0" y="0"/>
            <a:chExt cx="4635939" cy="1461500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0" y="-47625"/>
              <a:ext cx="4635939" cy="60168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870"/>
                </a:lnSpc>
                <a:spcBef>
                  <a:spcPct val="0"/>
                </a:spcBef>
              </a:pPr>
              <a:r>
                <a:rPr lang="en-US" sz="2764">
                  <a:solidFill>
                    <a:srgbClr val="0B3C5D"/>
                  </a:solidFill>
                  <a:latin typeface="Radley"/>
                  <a:ea typeface="Radley"/>
                  <a:cs typeface="Radley"/>
                  <a:sym typeface="Radley"/>
                </a:rPr>
                <a:t>Entrepreneur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528262"/>
              <a:ext cx="4635939" cy="9332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764"/>
                </a:lnSpc>
              </a:pPr>
              <a:r>
                <a:rPr lang="en-US" b="true" sz="1974">
                  <a:solidFill>
                    <a:srgbClr val="0B3C5D"/>
                  </a:solidFill>
                  <a:latin typeface="Carlito Bold"/>
                  <a:ea typeface="Carlito Bold"/>
                  <a:cs typeface="Carlito Bold"/>
                  <a:sym typeface="Carlito Bold"/>
                </a:rPr>
                <a:t>Leads</a:t>
              </a:r>
              <a:r>
                <a:rPr lang="en-US" sz="1974">
                  <a:solidFill>
                    <a:srgbClr val="0B3C5D"/>
                  </a:solidFill>
                  <a:latin typeface="Carlito"/>
                  <a:ea typeface="Carlito"/>
                  <a:cs typeface="Carlito"/>
                  <a:sym typeface="Carlito"/>
                </a:rPr>
                <a:t> plan to ensure vision alignment</a:t>
              </a: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9296400" y="3352800"/>
            <a:ext cx="3476954" cy="1153139"/>
            <a:chOff x="0" y="0"/>
            <a:chExt cx="4635939" cy="1537518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0" y="-47625"/>
              <a:ext cx="4635939" cy="60168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870"/>
                </a:lnSpc>
                <a:spcBef>
                  <a:spcPct val="0"/>
                </a:spcBef>
              </a:pPr>
              <a:r>
                <a:rPr lang="en-US" sz="2764">
                  <a:solidFill>
                    <a:srgbClr val="0B3C5D"/>
                  </a:solidFill>
                  <a:latin typeface="Radley"/>
                  <a:ea typeface="Radley"/>
                  <a:cs typeface="Radley"/>
                  <a:sym typeface="Radley"/>
                </a:rPr>
                <a:t>Self-Assessment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604280"/>
              <a:ext cx="4635939" cy="9332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764"/>
                </a:lnSpc>
                <a:spcBef>
                  <a:spcPct val="0"/>
                </a:spcBef>
              </a:pPr>
              <a:r>
                <a:rPr lang="en-US" b="true" sz="1974" strike="noStrike" u="none">
                  <a:solidFill>
                    <a:srgbClr val="0B3C5D"/>
                  </a:solidFill>
                  <a:latin typeface="Carlito Bold"/>
                  <a:ea typeface="Carlito Bold"/>
                  <a:cs typeface="Carlito Bold"/>
                  <a:sym typeface="Carlito Bold"/>
                </a:rPr>
                <a:t>Identify</a:t>
              </a:r>
              <a:r>
                <a:rPr lang="en-US" sz="1974" strike="noStrike" u="none">
                  <a:solidFill>
                    <a:srgbClr val="0B3C5D"/>
                  </a:solidFill>
                  <a:latin typeface="Carlito"/>
                  <a:ea typeface="Carlito"/>
                  <a:cs typeface="Carlito"/>
                  <a:sym typeface="Carlito"/>
                </a:rPr>
                <a:t> needed expertise for business growth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4981575" y="3352800"/>
            <a:ext cx="3407712" cy="1096125"/>
            <a:chOff x="0" y="0"/>
            <a:chExt cx="4543615" cy="1461500"/>
          </a:xfrm>
        </p:grpSpPr>
        <p:sp>
          <p:nvSpPr>
            <p:cNvPr name="TextBox 10" id="10"/>
            <p:cNvSpPr txBox="true"/>
            <p:nvPr/>
          </p:nvSpPr>
          <p:spPr>
            <a:xfrm rot="0">
              <a:off x="0" y="-47625"/>
              <a:ext cx="4543615" cy="60168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870"/>
                </a:lnSpc>
                <a:spcBef>
                  <a:spcPct val="0"/>
                </a:spcBef>
              </a:pPr>
              <a:r>
                <a:rPr lang="en-US" sz="2764">
                  <a:solidFill>
                    <a:srgbClr val="0B3C5D"/>
                  </a:solidFill>
                  <a:latin typeface="Radley"/>
                  <a:ea typeface="Radley"/>
                  <a:cs typeface="Radley"/>
                  <a:sym typeface="Radley"/>
                </a:rPr>
                <a:t>Support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0" y="528262"/>
              <a:ext cx="4543615" cy="9332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764"/>
                </a:lnSpc>
                <a:spcBef>
                  <a:spcPct val="0"/>
                </a:spcBef>
              </a:pPr>
              <a:r>
                <a:rPr lang="en-US" b="true" sz="1974" strike="noStrike" u="none">
                  <a:solidFill>
                    <a:srgbClr val="0B3C5D"/>
                  </a:solidFill>
                  <a:latin typeface="Carlito Bold"/>
                  <a:ea typeface="Carlito Bold"/>
                  <a:cs typeface="Carlito Bold"/>
                  <a:sym typeface="Carlito Bold"/>
                </a:rPr>
                <a:t>Engage</a:t>
              </a:r>
              <a:r>
                <a:rPr lang="en-US" sz="1974" strike="noStrike" u="none">
                  <a:solidFill>
                    <a:srgbClr val="0B3C5D"/>
                  </a:solidFill>
                  <a:latin typeface="Carlito"/>
                  <a:ea typeface="Carlito"/>
                  <a:cs typeface="Carlito"/>
                  <a:sym typeface="Carlito"/>
                </a:rPr>
                <a:t> experts for legal and financial guidance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9296400" y="4922520"/>
            <a:ext cx="4010025" cy="4697730"/>
            <a:chOff x="0" y="0"/>
            <a:chExt cx="1391532" cy="1630175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391532" cy="1630175"/>
            </a:xfrm>
            <a:custGeom>
              <a:avLst/>
              <a:gdLst/>
              <a:ahLst/>
              <a:cxnLst/>
              <a:rect r="r" b="b" t="t" l="l"/>
              <a:pathLst>
                <a:path h="1630175" w="1391532">
                  <a:moveTo>
                    <a:pt x="0" y="0"/>
                  </a:moveTo>
                  <a:lnTo>
                    <a:pt x="1391532" y="0"/>
                  </a:lnTo>
                  <a:lnTo>
                    <a:pt x="1391532" y="1630175"/>
                  </a:lnTo>
                  <a:lnTo>
                    <a:pt x="0" y="1630175"/>
                  </a:lnTo>
                  <a:close/>
                </a:path>
              </a:pathLst>
            </a:custGeom>
            <a:blipFill>
              <a:blip r:embed="rId2"/>
              <a:stretch>
                <a:fillRect l="0" t="-138" r="0" b="-138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4981575" y="4922520"/>
            <a:ext cx="4010025" cy="4697730"/>
            <a:chOff x="0" y="0"/>
            <a:chExt cx="1391532" cy="1630175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391532" cy="1630175"/>
            </a:xfrm>
            <a:custGeom>
              <a:avLst/>
              <a:gdLst/>
              <a:ahLst/>
              <a:cxnLst/>
              <a:rect r="r" b="b" t="t" l="l"/>
              <a:pathLst>
                <a:path h="1630175" w="1391532">
                  <a:moveTo>
                    <a:pt x="0" y="0"/>
                  </a:moveTo>
                  <a:lnTo>
                    <a:pt x="1391532" y="0"/>
                  </a:lnTo>
                  <a:lnTo>
                    <a:pt x="1391532" y="1630175"/>
                  </a:lnTo>
                  <a:lnTo>
                    <a:pt x="0" y="1630175"/>
                  </a:lnTo>
                  <a:close/>
                </a:path>
              </a:pathLst>
            </a:custGeom>
            <a:blipFill>
              <a:blip r:embed="rId3"/>
              <a:stretch>
                <a:fillRect l="0" t="-138" r="0" b="-138"/>
              </a:stretch>
            </a:blip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666750" y="4922520"/>
            <a:ext cx="4010025" cy="4697730"/>
            <a:chOff x="0" y="0"/>
            <a:chExt cx="879848" cy="1030739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79848" cy="1030739"/>
            </a:xfrm>
            <a:custGeom>
              <a:avLst/>
              <a:gdLst/>
              <a:ahLst/>
              <a:cxnLst/>
              <a:rect r="r" b="b" t="t" l="l"/>
              <a:pathLst>
                <a:path h="1030739" w="879848">
                  <a:moveTo>
                    <a:pt x="0" y="0"/>
                  </a:moveTo>
                  <a:lnTo>
                    <a:pt x="879848" y="0"/>
                  </a:lnTo>
                  <a:lnTo>
                    <a:pt x="879848" y="1030739"/>
                  </a:lnTo>
                  <a:lnTo>
                    <a:pt x="0" y="1030739"/>
                  </a:lnTo>
                  <a:close/>
                </a:path>
              </a:pathLst>
            </a:custGeom>
            <a:blipFill>
              <a:blip r:embed="rId4"/>
              <a:stretch>
                <a:fillRect l="0" t="-138" r="0" b="-138"/>
              </a:stretch>
            </a:blip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13611554" y="4922520"/>
            <a:ext cx="4010025" cy="4697730"/>
            <a:chOff x="0" y="0"/>
            <a:chExt cx="1391532" cy="1630175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391532" cy="1630175"/>
            </a:xfrm>
            <a:custGeom>
              <a:avLst/>
              <a:gdLst/>
              <a:ahLst/>
              <a:cxnLst/>
              <a:rect r="r" b="b" t="t" l="l"/>
              <a:pathLst>
                <a:path h="1630175" w="1391532">
                  <a:moveTo>
                    <a:pt x="0" y="0"/>
                  </a:moveTo>
                  <a:lnTo>
                    <a:pt x="1391532" y="0"/>
                  </a:lnTo>
                  <a:lnTo>
                    <a:pt x="1391532" y="1630175"/>
                  </a:lnTo>
                  <a:lnTo>
                    <a:pt x="0" y="1630175"/>
                  </a:lnTo>
                  <a:close/>
                </a:path>
              </a:pathLst>
            </a:custGeom>
            <a:blipFill>
              <a:blip r:embed="rId5"/>
              <a:stretch>
                <a:fillRect l="0" t="-138" r="0" b="-138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3611554" y="3352800"/>
            <a:ext cx="3476954" cy="1153139"/>
            <a:chOff x="0" y="0"/>
            <a:chExt cx="4635939" cy="1537518"/>
          </a:xfrm>
        </p:grpSpPr>
        <p:sp>
          <p:nvSpPr>
            <p:cNvPr name="TextBox 21" id="21"/>
            <p:cNvSpPr txBox="true"/>
            <p:nvPr/>
          </p:nvSpPr>
          <p:spPr>
            <a:xfrm rot="0">
              <a:off x="0" y="-47625"/>
              <a:ext cx="4635939" cy="60168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870"/>
                </a:lnSpc>
                <a:spcBef>
                  <a:spcPct val="0"/>
                </a:spcBef>
              </a:pPr>
              <a:r>
                <a:rPr lang="en-US" sz="2764">
                  <a:solidFill>
                    <a:srgbClr val="0B3C5D"/>
                  </a:solidFill>
                  <a:latin typeface="Radley"/>
                  <a:ea typeface="Radley"/>
                  <a:cs typeface="Radley"/>
                  <a:sym typeface="Radley"/>
                </a:rPr>
                <a:t>Team Collaboration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0" y="604280"/>
              <a:ext cx="4635939" cy="9332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764"/>
                </a:lnSpc>
                <a:spcBef>
                  <a:spcPct val="0"/>
                </a:spcBef>
              </a:pPr>
              <a:r>
                <a:rPr lang="en-US" b="true" sz="1974" strike="noStrike" u="none">
                  <a:solidFill>
                    <a:srgbClr val="0B3C5D"/>
                  </a:solidFill>
                  <a:latin typeface="Carlito Bold"/>
                  <a:ea typeface="Carlito Bold"/>
                  <a:cs typeface="Carlito Bold"/>
                  <a:sym typeface="Carlito Bold"/>
                </a:rPr>
                <a:t>Incorporate</a:t>
              </a:r>
              <a:r>
                <a:rPr lang="en-US" sz="1974" strike="noStrike" u="none">
                  <a:solidFill>
                    <a:srgbClr val="0B3C5D"/>
                  </a:solidFill>
                  <a:latin typeface="Carlito"/>
                  <a:ea typeface="Carlito"/>
                  <a:cs typeface="Carlito"/>
                  <a:sym typeface="Carlito"/>
                </a:rPr>
                <a:t> feedback to refine the plan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0F4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296400" y="6038850"/>
            <a:ext cx="4010025" cy="3581400"/>
            <a:chOff x="0" y="0"/>
            <a:chExt cx="1391532" cy="12427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91532" cy="1242794"/>
            </a:xfrm>
            <a:custGeom>
              <a:avLst/>
              <a:gdLst/>
              <a:ahLst/>
              <a:cxnLst/>
              <a:rect r="r" b="b" t="t" l="l"/>
              <a:pathLst>
                <a:path h="1242794" w="1391532">
                  <a:moveTo>
                    <a:pt x="0" y="0"/>
                  </a:moveTo>
                  <a:lnTo>
                    <a:pt x="1391532" y="0"/>
                  </a:lnTo>
                  <a:lnTo>
                    <a:pt x="1391532" y="1242794"/>
                  </a:lnTo>
                  <a:lnTo>
                    <a:pt x="0" y="1242794"/>
                  </a:lnTo>
                  <a:close/>
                </a:path>
              </a:pathLst>
            </a:custGeom>
            <a:blipFill>
              <a:blip r:embed="rId2"/>
              <a:stretch>
                <a:fillRect l="-104" t="0" r="-104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4981575" y="6038850"/>
            <a:ext cx="4010025" cy="3581400"/>
            <a:chOff x="0" y="0"/>
            <a:chExt cx="1391532" cy="124279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391532" cy="1242794"/>
            </a:xfrm>
            <a:custGeom>
              <a:avLst/>
              <a:gdLst/>
              <a:ahLst/>
              <a:cxnLst/>
              <a:rect r="r" b="b" t="t" l="l"/>
              <a:pathLst>
                <a:path h="1242794" w="1391532">
                  <a:moveTo>
                    <a:pt x="0" y="0"/>
                  </a:moveTo>
                  <a:lnTo>
                    <a:pt x="1391532" y="0"/>
                  </a:lnTo>
                  <a:lnTo>
                    <a:pt x="1391532" y="1242794"/>
                  </a:lnTo>
                  <a:lnTo>
                    <a:pt x="0" y="1242794"/>
                  </a:lnTo>
                  <a:close/>
                </a:path>
              </a:pathLst>
            </a:custGeom>
            <a:blipFill>
              <a:blip r:embed="rId3"/>
              <a:stretch>
                <a:fillRect l="-104" t="0" r="-104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3611225" y="6038850"/>
            <a:ext cx="4010025" cy="3581400"/>
            <a:chOff x="0" y="0"/>
            <a:chExt cx="1391532" cy="124279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391532" cy="1242794"/>
            </a:xfrm>
            <a:custGeom>
              <a:avLst/>
              <a:gdLst/>
              <a:ahLst/>
              <a:cxnLst/>
              <a:rect r="r" b="b" t="t" l="l"/>
              <a:pathLst>
                <a:path h="1242794" w="1391532">
                  <a:moveTo>
                    <a:pt x="0" y="0"/>
                  </a:moveTo>
                  <a:lnTo>
                    <a:pt x="1391532" y="0"/>
                  </a:lnTo>
                  <a:lnTo>
                    <a:pt x="1391532" y="1242794"/>
                  </a:lnTo>
                  <a:lnTo>
                    <a:pt x="0" y="1242794"/>
                  </a:lnTo>
                  <a:close/>
                </a:path>
              </a:pathLst>
            </a:custGeom>
            <a:blipFill>
              <a:blip r:embed="rId4"/>
              <a:stretch>
                <a:fillRect l="-104" t="0" r="-104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666750" y="723900"/>
            <a:ext cx="13249275" cy="1004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840"/>
              </a:lnSpc>
              <a:spcBef>
                <a:spcPct val="0"/>
              </a:spcBef>
            </a:pPr>
            <a:r>
              <a:rPr lang="en-US" sz="7000">
                <a:solidFill>
                  <a:srgbClr val="0B3C5D"/>
                </a:solidFill>
                <a:latin typeface="Radley"/>
                <a:ea typeface="Radley"/>
                <a:cs typeface="Radley"/>
                <a:sym typeface="Radley"/>
              </a:rPr>
              <a:t>Scope and Value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4981575" y="4248150"/>
            <a:ext cx="2876550" cy="1255395"/>
            <a:chOff x="0" y="0"/>
            <a:chExt cx="3835400" cy="1673860"/>
          </a:xfrm>
        </p:grpSpPr>
        <p:sp>
          <p:nvSpPr>
            <p:cNvPr name="TextBox 10" id="10"/>
            <p:cNvSpPr txBox="true"/>
            <p:nvPr/>
          </p:nvSpPr>
          <p:spPr>
            <a:xfrm rot="0">
              <a:off x="0" y="-57150"/>
              <a:ext cx="3835400" cy="62272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919"/>
                </a:lnSpc>
                <a:spcBef>
                  <a:spcPct val="0"/>
                </a:spcBef>
              </a:pPr>
              <a:r>
                <a:rPr lang="en-US" sz="2799">
                  <a:solidFill>
                    <a:srgbClr val="0B3C5D"/>
                  </a:solidFill>
                  <a:latin typeface="Radley"/>
                  <a:ea typeface="Radley"/>
                  <a:cs typeface="Radley"/>
                  <a:sym typeface="Radley"/>
                </a:rPr>
                <a:t>Feasibility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0" y="820420"/>
              <a:ext cx="3835400" cy="8534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520"/>
                </a:lnSpc>
              </a:pPr>
              <a:r>
                <a:rPr lang="en-US" sz="1800">
                  <a:solidFill>
                    <a:srgbClr val="0B3C5D"/>
                  </a:solidFill>
                  <a:latin typeface="Carlito"/>
                  <a:ea typeface="Carlito"/>
                  <a:cs typeface="Carlito"/>
                  <a:sym typeface="Carlito"/>
                </a:rPr>
                <a:t>Start with assessing project viability and risks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9296400" y="4248150"/>
            <a:ext cx="2876550" cy="1255395"/>
            <a:chOff x="0" y="0"/>
            <a:chExt cx="3835400" cy="1673860"/>
          </a:xfrm>
        </p:grpSpPr>
        <p:sp>
          <p:nvSpPr>
            <p:cNvPr name="TextBox 13" id="13"/>
            <p:cNvSpPr txBox="true"/>
            <p:nvPr/>
          </p:nvSpPr>
          <p:spPr>
            <a:xfrm rot="0">
              <a:off x="0" y="820420"/>
              <a:ext cx="3835400" cy="8534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520"/>
                </a:lnSpc>
              </a:pPr>
              <a:r>
                <a:rPr lang="en-US" sz="1800">
                  <a:solidFill>
                    <a:srgbClr val="0B3C5D"/>
                  </a:solidFill>
                  <a:latin typeface="Carlito"/>
                  <a:ea typeface="Carlito"/>
                  <a:cs typeface="Carlito"/>
                  <a:sym typeface="Carlito"/>
                </a:rPr>
                <a:t>Clearly define objectives for strategic direction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0" y="-57150"/>
              <a:ext cx="3835400" cy="62272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919"/>
                </a:lnSpc>
                <a:spcBef>
                  <a:spcPct val="0"/>
                </a:spcBef>
              </a:pPr>
              <a:r>
                <a:rPr lang="en-US" sz="2799">
                  <a:solidFill>
                    <a:srgbClr val="0B3C5D"/>
                  </a:solidFill>
                  <a:latin typeface="Radley"/>
                  <a:ea typeface="Radley"/>
                  <a:cs typeface="Radley"/>
                  <a:sym typeface="Radley"/>
                </a:rPr>
                <a:t>Goals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3611225" y="4248150"/>
            <a:ext cx="2876550" cy="1255395"/>
            <a:chOff x="0" y="0"/>
            <a:chExt cx="3835400" cy="1673860"/>
          </a:xfrm>
        </p:grpSpPr>
        <p:sp>
          <p:nvSpPr>
            <p:cNvPr name="TextBox 16" id="16"/>
            <p:cNvSpPr txBox="true"/>
            <p:nvPr/>
          </p:nvSpPr>
          <p:spPr>
            <a:xfrm rot="0">
              <a:off x="0" y="820420"/>
              <a:ext cx="3835400" cy="8534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520"/>
                </a:lnSpc>
              </a:pPr>
              <a:r>
                <a:rPr lang="en-US" sz="1800">
                  <a:solidFill>
                    <a:srgbClr val="0B3C5D"/>
                  </a:solidFill>
                  <a:latin typeface="Carlito"/>
                  <a:ea typeface="Carlito"/>
                  <a:cs typeface="Carlito"/>
                  <a:sym typeface="Carlito"/>
                </a:rPr>
                <a:t>Align business approach with market needs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0" y="-57150"/>
              <a:ext cx="3835400" cy="62272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919"/>
                </a:lnSpc>
                <a:spcBef>
                  <a:spcPct val="0"/>
                </a:spcBef>
              </a:pPr>
              <a:r>
                <a:rPr lang="en-US" sz="2799">
                  <a:solidFill>
                    <a:srgbClr val="0B3C5D"/>
                  </a:solidFill>
                  <a:latin typeface="Radley"/>
                  <a:ea typeface="Radley"/>
                  <a:cs typeface="Radley"/>
                  <a:sym typeface="Radley"/>
                </a:rPr>
                <a:t>Strategy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0F4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66750" y="723900"/>
            <a:ext cx="16954500" cy="1004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840"/>
              </a:lnSpc>
              <a:spcBef>
                <a:spcPct val="0"/>
              </a:spcBef>
            </a:pPr>
            <a:r>
              <a:rPr lang="en-US" sz="7000">
                <a:solidFill>
                  <a:srgbClr val="0B3C5D"/>
                </a:solidFill>
                <a:latin typeface="Radley"/>
                <a:ea typeface="Radley"/>
                <a:cs typeface="Radley"/>
                <a:sym typeface="Radley"/>
              </a:rPr>
              <a:t>Informational Needs: Market Insights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666750" y="3352800"/>
            <a:ext cx="3476954" cy="1096125"/>
            <a:chOff x="0" y="0"/>
            <a:chExt cx="4635939" cy="1461500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0" y="-47625"/>
              <a:ext cx="4635939" cy="60168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870"/>
                </a:lnSpc>
                <a:spcBef>
                  <a:spcPct val="0"/>
                </a:spcBef>
              </a:pPr>
              <a:r>
                <a:rPr lang="en-US" sz="2764">
                  <a:solidFill>
                    <a:srgbClr val="0B3C5D"/>
                  </a:solidFill>
                  <a:latin typeface="Radley"/>
                  <a:ea typeface="Radley"/>
                  <a:cs typeface="Radley"/>
                  <a:sym typeface="Radley"/>
                </a:rPr>
                <a:t>Target Market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528262"/>
              <a:ext cx="4635939" cy="9332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764"/>
                </a:lnSpc>
              </a:pPr>
              <a:r>
                <a:rPr lang="en-US" sz="1974">
                  <a:solidFill>
                    <a:srgbClr val="0B3C5D"/>
                  </a:solidFill>
                  <a:latin typeface="Carlito"/>
                  <a:ea typeface="Carlito"/>
                  <a:cs typeface="Carlito"/>
                  <a:sym typeface="Carlito"/>
                </a:rPr>
                <a:t>Identify your ideal customer demographics.</a:t>
              </a: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9296400" y="3352800"/>
            <a:ext cx="3476954" cy="1153139"/>
            <a:chOff x="0" y="0"/>
            <a:chExt cx="4635939" cy="1537518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0" y="-47625"/>
              <a:ext cx="4635939" cy="60168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870"/>
                </a:lnSpc>
                <a:spcBef>
                  <a:spcPct val="0"/>
                </a:spcBef>
              </a:pPr>
              <a:r>
                <a:rPr lang="en-US" sz="2764">
                  <a:solidFill>
                    <a:srgbClr val="0B3C5D"/>
                  </a:solidFill>
                  <a:latin typeface="Radley"/>
                  <a:ea typeface="Radley"/>
                  <a:cs typeface="Radley"/>
                  <a:sym typeface="Radley"/>
                </a:rPr>
                <a:t>Competitor Analysis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604280"/>
              <a:ext cx="4635939" cy="9332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764"/>
                </a:lnSpc>
                <a:spcBef>
                  <a:spcPct val="0"/>
                </a:spcBef>
              </a:pPr>
              <a:r>
                <a:rPr lang="en-US" sz="1974" strike="noStrike" u="none">
                  <a:solidFill>
                    <a:srgbClr val="0B3C5D"/>
                  </a:solidFill>
                  <a:latin typeface="Carlito"/>
                  <a:ea typeface="Carlito"/>
                  <a:cs typeface="Carlito"/>
                  <a:sym typeface="Carlito"/>
                </a:rPr>
                <a:t>Evaluate strengths and weaknesses in your field.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4981575" y="3352800"/>
            <a:ext cx="3407712" cy="1096125"/>
            <a:chOff x="0" y="0"/>
            <a:chExt cx="4543615" cy="1461500"/>
          </a:xfrm>
        </p:grpSpPr>
        <p:sp>
          <p:nvSpPr>
            <p:cNvPr name="TextBox 10" id="10"/>
            <p:cNvSpPr txBox="true"/>
            <p:nvPr/>
          </p:nvSpPr>
          <p:spPr>
            <a:xfrm rot="0">
              <a:off x="0" y="-47625"/>
              <a:ext cx="4543615" cy="60168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870"/>
                </a:lnSpc>
                <a:spcBef>
                  <a:spcPct val="0"/>
                </a:spcBef>
              </a:pPr>
              <a:r>
                <a:rPr lang="en-US" sz="2764">
                  <a:solidFill>
                    <a:srgbClr val="0B3C5D"/>
                  </a:solidFill>
                  <a:latin typeface="Radley"/>
                  <a:ea typeface="Radley"/>
                  <a:cs typeface="Radley"/>
                  <a:sym typeface="Radley"/>
                </a:rPr>
                <a:t>Market Trends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0" y="528262"/>
              <a:ext cx="4543615" cy="9332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764"/>
                </a:lnSpc>
                <a:spcBef>
                  <a:spcPct val="0"/>
                </a:spcBef>
              </a:pPr>
              <a:r>
                <a:rPr lang="en-US" sz="1974" strike="noStrike" u="none">
                  <a:solidFill>
                    <a:srgbClr val="0B3C5D"/>
                  </a:solidFill>
                  <a:latin typeface="Carlito"/>
                  <a:ea typeface="Carlito"/>
                  <a:cs typeface="Carlito"/>
                  <a:sym typeface="Carlito"/>
                </a:rPr>
                <a:t>Analyze local, national, and global shifts.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9296400" y="4922520"/>
            <a:ext cx="4010025" cy="4697730"/>
            <a:chOff x="0" y="0"/>
            <a:chExt cx="1391532" cy="1630175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391532" cy="1630175"/>
            </a:xfrm>
            <a:custGeom>
              <a:avLst/>
              <a:gdLst/>
              <a:ahLst/>
              <a:cxnLst/>
              <a:rect r="r" b="b" t="t" l="l"/>
              <a:pathLst>
                <a:path h="1630175" w="1391532">
                  <a:moveTo>
                    <a:pt x="0" y="0"/>
                  </a:moveTo>
                  <a:lnTo>
                    <a:pt x="1391532" y="0"/>
                  </a:lnTo>
                  <a:lnTo>
                    <a:pt x="1391532" y="1630175"/>
                  </a:lnTo>
                  <a:lnTo>
                    <a:pt x="0" y="1630175"/>
                  </a:lnTo>
                  <a:close/>
                </a:path>
              </a:pathLst>
            </a:custGeom>
            <a:blipFill>
              <a:blip r:embed="rId2"/>
              <a:stretch>
                <a:fillRect l="0" t="-138" r="0" b="-138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4981575" y="4922520"/>
            <a:ext cx="4010025" cy="4697730"/>
            <a:chOff x="0" y="0"/>
            <a:chExt cx="1391532" cy="1630175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391532" cy="1630175"/>
            </a:xfrm>
            <a:custGeom>
              <a:avLst/>
              <a:gdLst/>
              <a:ahLst/>
              <a:cxnLst/>
              <a:rect r="r" b="b" t="t" l="l"/>
              <a:pathLst>
                <a:path h="1630175" w="1391532">
                  <a:moveTo>
                    <a:pt x="0" y="0"/>
                  </a:moveTo>
                  <a:lnTo>
                    <a:pt x="1391532" y="0"/>
                  </a:lnTo>
                  <a:lnTo>
                    <a:pt x="1391532" y="1630175"/>
                  </a:lnTo>
                  <a:lnTo>
                    <a:pt x="0" y="1630175"/>
                  </a:lnTo>
                  <a:close/>
                </a:path>
              </a:pathLst>
            </a:custGeom>
            <a:blipFill>
              <a:blip r:embed="rId3"/>
              <a:stretch>
                <a:fillRect l="0" t="-138" r="0" b="-138"/>
              </a:stretch>
            </a:blip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666750" y="4922520"/>
            <a:ext cx="4010025" cy="4697730"/>
            <a:chOff x="0" y="0"/>
            <a:chExt cx="879848" cy="1030739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79848" cy="1030739"/>
            </a:xfrm>
            <a:custGeom>
              <a:avLst/>
              <a:gdLst/>
              <a:ahLst/>
              <a:cxnLst/>
              <a:rect r="r" b="b" t="t" l="l"/>
              <a:pathLst>
                <a:path h="1030739" w="879848">
                  <a:moveTo>
                    <a:pt x="0" y="0"/>
                  </a:moveTo>
                  <a:lnTo>
                    <a:pt x="879848" y="0"/>
                  </a:lnTo>
                  <a:lnTo>
                    <a:pt x="879848" y="1030739"/>
                  </a:lnTo>
                  <a:lnTo>
                    <a:pt x="0" y="1030739"/>
                  </a:lnTo>
                  <a:close/>
                </a:path>
              </a:pathLst>
            </a:custGeom>
            <a:blipFill>
              <a:blip r:embed="rId4"/>
              <a:stretch>
                <a:fillRect l="0" t="-138" r="0" b="-138"/>
              </a:stretch>
            </a:blip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13611554" y="4922520"/>
            <a:ext cx="4010025" cy="4697730"/>
            <a:chOff x="0" y="0"/>
            <a:chExt cx="1391532" cy="1630175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391532" cy="1630175"/>
            </a:xfrm>
            <a:custGeom>
              <a:avLst/>
              <a:gdLst/>
              <a:ahLst/>
              <a:cxnLst/>
              <a:rect r="r" b="b" t="t" l="l"/>
              <a:pathLst>
                <a:path h="1630175" w="1391532">
                  <a:moveTo>
                    <a:pt x="0" y="0"/>
                  </a:moveTo>
                  <a:lnTo>
                    <a:pt x="1391532" y="0"/>
                  </a:lnTo>
                  <a:lnTo>
                    <a:pt x="1391532" y="1630175"/>
                  </a:lnTo>
                  <a:lnTo>
                    <a:pt x="0" y="1630175"/>
                  </a:lnTo>
                  <a:close/>
                </a:path>
              </a:pathLst>
            </a:custGeom>
            <a:blipFill>
              <a:blip r:embed="rId5"/>
              <a:stretch>
                <a:fillRect l="0" t="-138" r="0" b="-138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3611554" y="3352800"/>
            <a:ext cx="3476954" cy="1153139"/>
            <a:chOff x="0" y="0"/>
            <a:chExt cx="4635939" cy="1537518"/>
          </a:xfrm>
        </p:grpSpPr>
        <p:sp>
          <p:nvSpPr>
            <p:cNvPr name="TextBox 21" id="21"/>
            <p:cNvSpPr txBox="true"/>
            <p:nvPr/>
          </p:nvSpPr>
          <p:spPr>
            <a:xfrm rot="0">
              <a:off x="0" y="-47625"/>
              <a:ext cx="4635939" cy="60168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870"/>
                </a:lnSpc>
                <a:spcBef>
                  <a:spcPct val="0"/>
                </a:spcBef>
              </a:pPr>
              <a:r>
                <a:rPr lang="en-US" sz="2764">
                  <a:solidFill>
                    <a:srgbClr val="0B3C5D"/>
                  </a:solidFill>
                  <a:latin typeface="Radley"/>
                  <a:ea typeface="Radley"/>
                  <a:cs typeface="Radley"/>
                  <a:sym typeface="Radley"/>
                </a:rPr>
                <a:t>Sustainability Focus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0" y="604280"/>
              <a:ext cx="4635939" cy="9332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764"/>
                </a:lnSpc>
                <a:spcBef>
                  <a:spcPct val="0"/>
                </a:spcBef>
              </a:pPr>
              <a:r>
                <a:rPr lang="en-US" sz="1974" strike="noStrike" u="none">
                  <a:solidFill>
                    <a:srgbClr val="0B3C5D"/>
                  </a:solidFill>
                  <a:latin typeface="Carlito"/>
                  <a:ea typeface="Carlito"/>
                  <a:cs typeface="Carlito"/>
                  <a:sym typeface="Carlito"/>
                </a:rPr>
                <a:t>Highlight eco-friendly practices and demands.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0F4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504632" y="666750"/>
            <a:ext cx="3126143" cy="4768453"/>
            <a:chOff x="0" y="0"/>
            <a:chExt cx="1076712" cy="164235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076712" cy="1642359"/>
            </a:xfrm>
            <a:custGeom>
              <a:avLst/>
              <a:gdLst/>
              <a:ahLst/>
              <a:cxnLst/>
              <a:rect r="r" b="b" t="t" l="l"/>
              <a:pathLst>
                <a:path h="1642359" w="1076712">
                  <a:moveTo>
                    <a:pt x="0" y="0"/>
                  </a:moveTo>
                  <a:lnTo>
                    <a:pt x="1076712" y="0"/>
                  </a:lnTo>
                  <a:lnTo>
                    <a:pt x="1076712" y="1642359"/>
                  </a:lnTo>
                  <a:lnTo>
                    <a:pt x="0" y="1642359"/>
                  </a:lnTo>
                  <a:close/>
                </a:path>
              </a:pathLst>
            </a:custGeom>
            <a:blipFill>
              <a:blip r:embed="rId2"/>
              <a:stretch>
                <a:fillRect l="0" t="-333" r="0" b="-333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1048446" y="666750"/>
            <a:ext cx="3126143" cy="4768453"/>
            <a:chOff x="0" y="0"/>
            <a:chExt cx="1076712" cy="164235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076712" cy="1642359"/>
            </a:xfrm>
            <a:custGeom>
              <a:avLst/>
              <a:gdLst/>
              <a:ahLst/>
              <a:cxnLst/>
              <a:rect r="r" b="b" t="t" l="l"/>
              <a:pathLst>
                <a:path h="1642359" w="1076712">
                  <a:moveTo>
                    <a:pt x="0" y="0"/>
                  </a:moveTo>
                  <a:lnTo>
                    <a:pt x="1076712" y="0"/>
                  </a:lnTo>
                  <a:lnTo>
                    <a:pt x="1076712" y="1642359"/>
                  </a:lnTo>
                  <a:lnTo>
                    <a:pt x="0" y="1642359"/>
                  </a:lnTo>
                  <a:close/>
                </a:path>
              </a:pathLst>
            </a:custGeom>
            <a:blipFill>
              <a:blip r:embed="rId3"/>
              <a:stretch>
                <a:fillRect l="0" t="-333" r="0" b="-333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7562850" y="666750"/>
            <a:ext cx="3126143" cy="4768453"/>
            <a:chOff x="0" y="0"/>
            <a:chExt cx="1076712" cy="164235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076712" cy="1642359"/>
            </a:xfrm>
            <a:custGeom>
              <a:avLst/>
              <a:gdLst/>
              <a:ahLst/>
              <a:cxnLst/>
              <a:rect r="r" b="b" t="t" l="l"/>
              <a:pathLst>
                <a:path h="1642359" w="1076712">
                  <a:moveTo>
                    <a:pt x="0" y="0"/>
                  </a:moveTo>
                  <a:lnTo>
                    <a:pt x="1076712" y="0"/>
                  </a:lnTo>
                  <a:lnTo>
                    <a:pt x="1076712" y="1642359"/>
                  </a:lnTo>
                  <a:lnTo>
                    <a:pt x="0" y="1642359"/>
                  </a:lnTo>
                  <a:close/>
                </a:path>
              </a:pathLst>
            </a:custGeom>
            <a:blipFill>
              <a:blip r:embed="rId4"/>
              <a:stretch>
                <a:fillRect l="0" t="-333" r="0" b="-333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4133665" y="666750"/>
            <a:ext cx="3126143" cy="4768453"/>
            <a:chOff x="0" y="0"/>
            <a:chExt cx="1076712" cy="1642359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076712" cy="1642359"/>
            </a:xfrm>
            <a:custGeom>
              <a:avLst/>
              <a:gdLst/>
              <a:ahLst/>
              <a:cxnLst/>
              <a:rect r="r" b="b" t="t" l="l"/>
              <a:pathLst>
                <a:path h="1642359" w="1076712">
                  <a:moveTo>
                    <a:pt x="0" y="0"/>
                  </a:moveTo>
                  <a:lnTo>
                    <a:pt x="1076712" y="0"/>
                  </a:lnTo>
                  <a:lnTo>
                    <a:pt x="1076712" y="1642359"/>
                  </a:lnTo>
                  <a:lnTo>
                    <a:pt x="0" y="1642359"/>
                  </a:lnTo>
                  <a:close/>
                </a:path>
              </a:pathLst>
            </a:custGeom>
            <a:blipFill>
              <a:blip r:embed="rId5"/>
              <a:stretch>
                <a:fillRect l="0" t="-333" r="0" b="-333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666750" y="666750"/>
            <a:ext cx="3126143" cy="4768453"/>
            <a:chOff x="0" y="0"/>
            <a:chExt cx="1076712" cy="1642359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076712" cy="1642359"/>
            </a:xfrm>
            <a:custGeom>
              <a:avLst/>
              <a:gdLst/>
              <a:ahLst/>
              <a:cxnLst/>
              <a:rect r="r" b="b" t="t" l="l"/>
              <a:pathLst>
                <a:path h="1642359" w="1076712">
                  <a:moveTo>
                    <a:pt x="0" y="0"/>
                  </a:moveTo>
                  <a:lnTo>
                    <a:pt x="1076712" y="0"/>
                  </a:lnTo>
                  <a:lnTo>
                    <a:pt x="1076712" y="1642359"/>
                  </a:lnTo>
                  <a:lnTo>
                    <a:pt x="0" y="1642359"/>
                  </a:lnTo>
                  <a:close/>
                </a:path>
              </a:pathLst>
            </a:custGeom>
            <a:blipFill>
              <a:blip r:embed="rId6"/>
              <a:stretch>
                <a:fillRect l="0" t="-333" r="0" b="-333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666750" y="5688965"/>
            <a:ext cx="2876550" cy="1316355"/>
            <a:chOff x="0" y="0"/>
            <a:chExt cx="3835400" cy="1755141"/>
          </a:xfrm>
        </p:grpSpPr>
        <p:sp>
          <p:nvSpPr>
            <p:cNvPr name="TextBox 13" id="13"/>
            <p:cNvSpPr txBox="true"/>
            <p:nvPr/>
          </p:nvSpPr>
          <p:spPr>
            <a:xfrm rot="0">
              <a:off x="0" y="-57150"/>
              <a:ext cx="3835400" cy="62272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919"/>
                </a:lnSpc>
                <a:spcBef>
                  <a:spcPct val="0"/>
                </a:spcBef>
              </a:pPr>
              <a:r>
                <a:rPr lang="en-US" sz="2799">
                  <a:solidFill>
                    <a:srgbClr val="0B3C5D"/>
                  </a:solidFill>
                  <a:latin typeface="Radley"/>
                  <a:ea typeface="Radley"/>
                  <a:cs typeface="Radley"/>
                  <a:sym typeface="Radley"/>
                </a:rPr>
                <a:t>Location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0" y="797349"/>
              <a:ext cx="3833095" cy="9577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799"/>
                </a:lnSpc>
                <a:spcBef>
                  <a:spcPct val="0"/>
                </a:spcBef>
              </a:pPr>
              <a:r>
                <a:rPr lang="en-US" sz="1999" strike="noStrike" u="none">
                  <a:solidFill>
                    <a:srgbClr val="0B3C5D"/>
                  </a:solidFill>
                  <a:latin typeface="Carlito"/>
                  <a:ea typeface="Carlito"/>
                  <a:cs typeface="Carlito"/>
                  <a:sym typeface="Carlito"/>
                </a:rPr>
                <a:t>Evaluate accessibility for customers and suppliers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4133665" y="5688965"/>
            <a:ext cx="2876550" cy="1316355"/>
            <a:chOff x="0" y="0"/>
            <a:chExt cx="3835400" cy="1755141"/>
          </a:xfrm>
        </p:grpSpPr>
        <p:sp>
          <p:nvSpPr>
            <p:cNvPr name="TextBox 16" id="16"/>
            <p:cNvSpPr txBox="true"/>
            <p:nvPr/>
          </p:nvSpPr>
          <p:spPr>
            <a:xfrm rot="0">
              <a:off x="0" y="-57150"/>
              <a:ext cx="3835400" cy="62272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919"/>
                </a:lnSpc>
                <a:spcBef>
                  <a:spcPct val="0"/>
                </a:spcBef>
              </a:pPr>
              <a:r>
                <a:rPr lang="en-US" sz="2799">
                  <a:solidFill>
                    <a:srgbClr val="0B3C5D"/>
                  </a:solidFill>
                  <a:latin typeface="Radley"/>
                  <a:ea typeface="Radley"/>
                  <a:cs typeface="Radley"/>
                  <a:sym typeface="Radley"/>
                </a:rPr>
                <a:t>Equipment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0" y="797349"/>
              <a:ext cx="3835400" cy="9577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799"/>
                </a:lnSpc>
                <a:spcBef>
                  <a:spcPct val="0"/>
                </a:spcBef>
              </a:pPr>
              <a:r>
                <a:rPr lang="en-US" sz="1999" strike="noStrike" u="none">
                  <a:solidFill>
                    <a:srgbClr val="0B3C5D"/>
                  </a:solidFill>
                  <a:latin typeface="Carlito"/>
                  <a:ea typeface="Carlito"/>
                  <a:cs typeface="Carlito"/>
                  <a:sym typeface="Carlito"/>
                </a:rPr>
                <a:t>Determine machinery and ingredients for production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7562850" y="5688965"/>
            <a:ext cx="2876550" cy="1668780"/>
            <a:chOff x="0" y="0"/>
            <a:chExt cx="3835400" cy="2225041"/>
          </a:xfrm>
        </p:grpSpPr>
        <p:sp>
          <p:nvSpPr>
            <p:cNvPr name="TextBox 19" id="19"/>
            <p:cNvSpPr txBox="true"/>
            <p:nvPr/>
          </p:nvSpPr>
          <p:spPr>
            <a:xfrm rot="0">
              <a:off x="0" y="-57150"/>
              <a:ext cx="3835400" cy="62272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919"/>
                </a:lnSpc>
                <a:spcBef>
                  <a:spcPct val="0"/>
                </a:spcBef>
              </a:pPr>
              <a:r>
                <a:rPr lang="en-US" sz="2799">
                  <a:solidFill>
                    <a:srgbClr val="0B3C5D"/>
                  </a:solidFill>
                  <a:latin typeface="Radley"/>
                  <a:ea typeface="Radley"/>
                  <a:cs typeface="Radley"/>
                  <a:sym typeface="Radley"/>
                </a:rPr>
                <a:t>Operations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0" y="797349"/>
              <a:ext cx="3835400" cy="14276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799"/>
                </a:lnSpc>
                <a:spcBef>
                  <a:spcPct val="0"/>
                </a:spcBef>
              </a:pPr>
              <a:r>
                <a:rPr lang="en-US" sz="1999">
                  <a:solidFill>
                    <a:srgbClr val="0B3C5D"/>
                  </a:solidFill>
                  <a:latin typeface="Carlito"/>
                  <a:ea typeface="Carlito"/>
                  <a:cs typeface="Carlito"/>
                  <a:sym typeface="Carlito"/>
                </a:rPr>
                <a:t>Different types of</a:t>
              </a:r>
              <a:r>
                <a:rPr lang="en-US" sz="1999" strike="noStrike" u="none">
                  <a:solidFill>
                    <a:srgbClr val="0B3C5D"/>
                  </a:solidFill>
                  <a:latin typeface="Carlito"/>
                  <a:ea typeface="Carlito"/>
                  <a:cs typeface="Carlito"/>
                  <a:sym typeface="Carlito"/>
                </a:rPr>
                <a:t> operations require specific permits and suppliers</a:t>
              </a: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1048446" y="5688965"/>
            <a:ext cx="2876550" cy="1316355"/>
            <a:chOff x="0" y="0"/>
            <a:chExt cx="3835400" cy="1755141"/>
          </a:xfrm>
        </p:grpSpPr>
        <p:sp>
          <p:nvSpPr>
            <p:cNvPr name="TextBox 22" id="22"/>
            <p:cNvSpPr txBox="true"/>
            <p:nvPr/>
          </p:nvSpPr>
          <p:spPr>
            <a:xfrm rot="0">
              <a:off x="0" y="-57150"/>
              <a:ext cx="3835400" cy="62272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919"/>
                </a:lnSpc>
                <a:spcBef>
                  <a:spcPct val="0"/>
                </a:spcBef>
              </a:pPr>
              <a:r>
                <a:rPr lang="en-US" sz="2799">
                  <a:solidFill>
                    <a:srgbClr val="0B3C5D"/>
                  </a:solidFill>
                  <a:latin typeface="Radley"/>
                  <a:ea typeface="Radley"/>
                  <a:cs typeface="Radley"/>
                  <a:sym typeface="Radley"/>
                </a:rPr>
                <a:t>Labor</a:t>
              </a:r>
            </a:p>
          </p:txBody>
        </p:sp>
        <p:sp>
          <p:nvSpPr>
            <p:cNvPr name="TextBox 23" id="23"/>
            <p:cNvSpPr txBox="true"/>
            <p:nvPr/>
          </p:nvSpPr>
          <p:spPr>
            <a:xfrm rot="0">
              <a:off x="0" y="797349"/>
              <a:ext cx="3835400" cy="9577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799"/>
                </a:lnSpc>
                <a:spcBef>
                  <a:spcPct val="0"/>
                </a:spcBef>
              </a:pPr>
              <a:r>
                <a:rPr lang="en-US" sz="1999" strike="noStrike" u="none">
                  <a:solidFill>
                    <a:srgbClr val="0B3C5D"/>
                  </a:solidFill>
                  <a:latin typeface="Carlito"/>
                  <a:ea typeface="Carlito"/>
                  <a:cs typeface="Carlito"/>
                  <a:sym typeface="Carlito"/>
                </a:rPr>
                <a:t>Skilled staff are essential for operations</a:t>
              </a: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14504632" y="5688965"/>
            <a:ext cx="2876550" cy="1316355"/>
            <a:chOff x="0" y="0"/>
            <a:chExt cx="3835400" cy="1755141"/>
          </a:xfrm>
        </p:grpSpPr>
        <p:sp>
          <p:nvSpPr>
            <p:cNvPr name="TextBox 25" id="25"/>
            <p:cNvSpPr txBox="true"/>
            <p:nvPr/>
          </p:nvSpPr>
          <p:spPr>
            <a:xfrm rot="0">
              <a:off x="0" y="-57150"/>
              <a:ext cx="3835400" cy="62272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919"/>
                </a:lnSpc>
                <a:spcBef>
                  <a:spcPct val="0"/>
                </a:spcBef>
              </a:pPr>
              <a:r>
                <a:rPr lang="en-US" sz="2799">
                  <a:solidFill>
                    <a:srgbClr val="0B3C5D"/>
                  </a:solidFill>
                  <a:latin typeface="Radley"/>
                  <a:ea typeface="Radley"/>
                  <a:cs typeface="Radley"/>
                  <a:sym typeface="Radley"/>
                </a:rPr>
                <a:t>Overhead</a:t>
              </a:r>
            </a:p>
          </p:txBody>
        </p:sp>
        <p:sp>
          <p:nvSpPr>
            <p:cNvPr name="TextBox 26" id="26"/>
            <p:cNvSpPr txBox="true"/>
            <p:nvPr/>
          </p:nvSpPr>
          <p:spPr>
            <a:xfrm rot="0">
              <a:off x="0" y="797349"/>
              <a:ext cx="3835400" cy="9577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799"/>
                </a:lnSpc>
                <a:spcBef>
                  <a:spcPct val="0"/>
                </a:spcBef>
              </a:pPr>
              <a:r>
                <a:rPr lang="en-US" sz="1999" strike="noStrike" u="none">
                  <a:solidFill>
                    <a:srgbClr val="0B3C5D"/>
                  </a:solidFill>
                  <a:latin typeface="Carlito"/>
                  <a:ea typeface="Carlito"/>
                  <a:cs typeface="Carlito"/>
                  <a:sym typeface="Carlito"/>
                </a:rPr>
                <a:t>Understand costs for leases and utilities</a:t>
              </a:r>
            </a:p>
          </p:txBody>
        </p:sp>
      </p:grpSp>
      <p:sp>
        <p:nvSpPr>
          <p:cNvPr name="TextBox 27" id="27"/>
          <p:cNvSpPr txBox="true"/>
          <p:nvPr/>
        </p:nvSpPr>
        <p:spPr>
          <a:xfrm rot="0">
            <a:off x="666750" y="7886700"/>
            <a:ext cx="16954500" cy="1004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840"/>
              </a:lnSpc>
              <a:spcBef>
                <a:spcPct val="0"/>
              </a:spcBef>
            </a:pPr>
            <a:r>
              <a:rPr lang="en-US" sz="7000">
                <a:solidFill>
                  <a:srgbClr val="0B3C5D"/>
                </a:solidFill>
                <a:latin typeface="Radley"/>
                <a:ea typeface="Radley"/>
                <a:cs typeface="Radley"/>
                <a:sym typeface="Radley"/>
              </a:rPr>
              <a:t>Key Operational Considerations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0F4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296400" y="6038850"/>
            <a:ext cx="4010025" cy="3581400"/>
            <a:chOff x="0" y="0"/>
            <a:chExt cx="1391532" cy="12427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91532" cy="1242794"/>
            </a:xfrm>
            <a:custGeom>
              <a:avLst/>
              <a:gdLst/>
              <a:ahLst/>
              <a:cxnLst/>
              <a:rect r="r" b="b" t="t" l="l"/>
              <a:pathLst>
                <a:path h="1242794" w="1391532">
                  <a:moveTo>
                    <a:pt x="0" y="0"/>
                  </a:moveTo>
                  <a:lnTo>
                    <a:pt x="1391532" y="0"/>
                  </a:lnTo>
                  <a:lnTo>
                    <a:pt x="1391532" y="1242794"/>
                  </a:lnTo>
                  <a:lnTo>
                    <a:pt x="0" y="1242794"/>
                  </a:lnTo>
                  <a:close/>
                </a:path>
              </a:pathLst>
            </a:custGeom>
            <a:blipFill>
              <a:blip r:embed="rId2"/>
              <a:stretch>
                <a:fillRect l="-104" t="0" r="-104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4981575" y="6038850"/>
            <a:ext cx="4010025" cy="3581400"/>
            <a:chOff x="0" y="0"/>
            <a:chExt cx="1391532" cy="124279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391532" cy="1242794"/>
            </a:xfrm>
            <a:custGeom>
              <a:avLst/>
              <a:gdLst/>
              <a:ahLst/>
              <a:cxnLst/>
              <a:rect r="r" b="b" t="t" l="l"/>
              <a:pathLst>
                <a:path h="1242794" w="1391532">
                  <a:moveTo>
                    <a:pt x="0" y="0"/>
                  </a:moveTo>
                  <a:lnTo>
                    <a:pt x="1391532" y="0"/>
                  </a:lnTo>
                  <a:lnTo>
                    <a:pt x="1391532" y="1242794"/>
                  </a:lnTo>
                  <a:lnTo>
                    <a:pt x="0" y="1242794"/>
                  </a:lnTo>
                  <a:close/>
                </a:path>
              </a:pathLst>
            </a:custGeom>
            <a:blipFill>
              <a:blip r:embed="rId3"/>
              <a:stretch>
                <a:fillRect l="-104" t="0" r="-104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3611225" y="6038850"/>
            <a:ext cx="4010025" cy="3581400"/>
            <a:chOff x="0" y="0"/>
            <a:chExt cx="1391532" cy="124279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391532" cy="1242794"/>
            </a:xfrm>
            <a:custGeom>
              <a:avLst/>
              <a:gdLst/>
              <a:ahLst/>
              <a:cxnLst/>
              <a:rect r="r" b="b" t="t" l="l"/>
              <a:pathLst>
                <a:path h="1242794" w="1391532">
                  <a:moveTo>
                    <a:pt x="0" y="0"/>
                  </a:moveTo>
                  <a:lnTo>
                    <a:pt x="1391532" y="0"/>
                  </a:lnTo>
                  <a:lnTo>
                    <a:pt x="1391532" y="1242794"/>
                  </a:lnTo>
                  <a:lnTo>
                    <a:pt x="0" y="1242794"/>
                  </a:lnTo>
                  <a:close/>
                </a:path>
              </a:pathLst>
            </a:custGeom>
            <a:blipFill>
              <a:blip r:embed="rId4"/>
              <a:stretch>
                <a:fillRect l="-104" t="0" r="-104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666750" y="723900"/>
            <a:ext cx="13249275" cy="1004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840"/>
              </a:lnSpc>
              <a:spcBef>
                <a:spcPct val="0"/>
              </a:spcBef>
            </a:pPr>
            <a:r>
              <a:rPr lang="en-US" sz="7000">
                <a:solidFill>
                  <a:srgbClr val="0B3C5D"/>
                </a:solidFill>
                <a:latin typeface="Radley"/>
                <a:ea typeface="Radley"/>
                <a:cs typeface="Radley"/>
                <a:sym typeface="Radley"/>
              </a:rPr>
              <a:t>Financial Planning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4981575" y="4248150"/>
            <a:ext cx="2876550" cy="1189274"/>
            <a:chOff x="0" y="0"/>
            <a:chExt cx="3835400" cy="1585699"/>
          </a:xfrm>
        </p:grpSpPr>
        <p:sp>
          <p:nvSpPr>
            <p:cNvPr name="TextBox 10" id="10"/>
            <p:cNvSpPr txBox="true"/>
            <p:nvPr/>
          </p:nvSpPr>
          <p:spPr>
            <a:xfrm rot="0">
              <a:off x="0" y="-38100"/>
              <a:ext cx="3835400" cy="51551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364"/>
                </a:lnSpc>
                <a:spcBef>
                  <a:spcPct val="0"/>
                </a:spcBef>
              </a:pPr>
              <a:r>
                <a:rPr lang="en-US" sz="2403">
                  <a:solidFill>
                    <a:srgbClr val="0B3C5D"/>
                  </a:solidFill>
                  <a:latin typeface="Radley"/>
                  <a:ea typeface="Radley"/>
                  <a:cs typeface="Radley"/>
                  <a:sym typeface="Radley"/>
                </a:rPr>
                <a:t>Capital Budgeting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0" y="732259"/>
              <a:ext cx="3835400" cy="8534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520"/>
                </a:lnSpc>
              </a:pPr>
              <a:r>
                <a:rPr lang="en-US" sz="1800">
                  <a:solidFill>
                    <a:srgbClr val="0B3C5D"/>
                  </a:solidFill>
                  <a:latin typeface="Carlito"/>
                  <a:ea typeface="Carlito"/>
                  <a:cs typeface="Carlito"/>
                  <a:sym typeface="Carlito"/>
                </a:rPr>
                <a:t>Allocate funds for long-term investments wisely.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9296400" y="4248150"/>
            <a:ext cx="2876550" cy="1189274"/>
            <a:chOff x="0" y="0"/>
            <a:chExt cx="3835400" cy="1585699"/>
          </a:xfrm>
        </p:grpSpPr>
        <p:sp>
          <p:nvSpPr>
            <p:cNvPr name="TextBox 13" id="13"/>
            <p:cNvSpPr txBox="true"/>
            <p:nvPr/>
          </p:nvSpPr>
          <p:spPr>
            <a:xfrm rot="0">
              <a:off x="0" y="732259"/>
              <a:ext cx="3835400" cy="8534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520"/>
                </a:lnSpc>
              </a:pPr>
              <a:r>
                <a:rPr lang="en-US" sz="1800">
                  <a:solidFill>
                    <a:srgbClr val="0B3C5D"/>
                  </a:solidFill>
                  <a:latin typeface="Carlito"/>
                  <a:ea typeface="Carlito"/>
                  <a:cs typeface="Carlito"/>
                  <a:sym typeface="Carlito"/>
                </a:rPr>
                <a:t>Monitor inflows and outflows consistently over time.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0" y="-38100"/>
              <a:ext cx="3835400" cy="51551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364"/>
                </a:lnSpc>
                <a:spcBef>
                  <a:spcPct val="0"/>
                </a:spcBef>
              </a:pPr>
              <a:r>
                <a:rPr lang="en-US" sz="2403">
                  <a:solidFill>
                    <a:srgbClr val="0B3C5D"/>
                  </a:solidFill>
                  <a:latin typeface="Radley"/>
                  <a:ea typeface="Radley"/>
                  <a:cs typeface="Radley"/>
                  <a:sym typeface="Radley"/>
                </a:rPr>
                <a:t>Cash Flow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3611225" y="4248150"/>
            <a:ext cx="2876550" cy="1189274"/>
            <a:chOff x="0" y="0"/>
            <a:chExt cx="3835400" cy="1585699"/>
          </a:xfrm>
        </p:grpSpPr>
        <p:sp>
          <p:nvSpPr>
            <p:cNvPr name="TextBox 16" id="16"/>
            <p:cNvSpPr txBox="true"/>
            <p:nvPr/>
          </p:nvSpPr>
          <p:spPr>
            <a:xfrm rot="0">
              <a:off x="0" y="732259"/>
              <a:ext cx="3835400" cy="8534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520"/>
                </a:lnSpc>
              </a:pPr>
              <a:r>
                <a:rPr lang="en-US" sz="1800">
                  <a:solidFill>
                    <a:srgbClr val="0B3C5D"/>
                  </a:solidFill>
                  <a:latin typeface="Carlito"/>
                  <a:ea typeface="Carlito"/>
                  <a:cs typeface="Carlito"/>
                  <a:sym typeface="Carlito"/>
                </a:rPr>
                <a:t>Estimate revenues and costs for three years.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0" y="-38100"/>
              <a:ext cx="3835400" cy="51551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364"/>
                </a:lnSpc>
                <a:spcBef>
                  <a:spcPct val="0"/>
                </a:spcBef>
              </a:pPr>
              <a:r>
                <a:rPr lang="en-US" sz="2403">
                  <a:solidFill>
                    <a:srgbClr val="0B3C5D"/>
                  </a:solidFill>
                  <a:latin typeface="Radley"/>
                  <a:ea typeface="Radley"/>
                  <a:cs typeface="Radley"/>
                  <a:sym typeface="Radley"/>
                </a:rPr>
                <a:t>Financial Projections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0F4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504632" y="666750"/>
            <a:ext cx="3126143" cy="4768453"/>
            <a:chOff x="0" y="0"/>
            <a:chExt cx="1076712" cy="164235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076712" cy="1642359"/>
            </a:xfrm>
            <a:custGeom>
              <a:avLst/>
              <a:gdLst/>
              <a:ahLst/>
              <a:cxnLst/>
              <a:rect r="r" b="b" t="t" l="l"/>
              <a:pathLst>
                <a:path h="1642359" w="1076712">
                  <a:moveTo>
                    <a:pt x="0" y="0"/>
                  </a:moveTo>
                  <a:lnTo>
                    <a:pt x="1076712" y="0"/>
                  </a:lnTo>
                  <a:lnTo>
                    <a:pt x="1076712" y="1642359"/>
                  </a:lnTo>
                  <a:lnTo>
                    <a:pt x="0" y="1642359"/>
                  </a:lnTo>
                  <a:close/>
                </a:path>
              </a:pathLst>
            </a:custGeom>
            <a:blipFill>
              <a:blip r:embed="rId2"/>
              <a:stretch>
                <a:fillRect l="0" t="-333" r="0" b="-333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1048446" y="666750"/>
            <a:ext cx="3126143" cy="4768453"/>
            <a:chOff x="0" y="0"/>
            <a:chExt cx="1076712" cy="164235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076712" cy="1642359"/>
            </a:xfrm>
            <a:custGeom>
              <a:avLst/>
              <a:gdLst/>
              <a:ahLst/>
              <a:cxnLst/>
              <a:rect r="r" b="b" t="t" l="l"/>
              <a:pathLst>
                <a:path h="1642359" w="1076712">
                  <a:moveTo>
                    <a:pt x="0" y="0"/>
                  </a:moveTo>
                  <a:lnTo>
                    <a:pt x="1076712" y="0"/>
                  </a:lnTo>
                  <a:lnTo>
                    <a:pt x="1076712" y="1642359"/>
                  </a:lnTo>
                  <a:lnTo>
                    <a:pt x="0" y="1642359"/>
                  </a:lnTo>
                  <a:close/>
                </a:path>
              </a:pathLst>
            </a:custGeom>
            <a:blipFill>
              <a:blip r:embed="rId3"/>
              <a:stretch>
                <a:fillRect l="0" t="-333" r="0" b="-333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7562850" y="666750"/>
            <a:ext cx="3126143" cy="4768453"/>
            <a:chOff x="0" y="0"/>
            <a:chExt cx="1076712" cy="164235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076712" cy="1642359"/>
            </a:xfrm>
            <a:custGeom>
              <a:avLst/>
              <a:gdLst/>
              <a:ahLst/>
              <a:cxnLst/>
              <a:rect r="r" b="b" t="t" l="l"/>
              <a:pathLst>
                <a:path h="1642359" w="1076712">
                  <a:moveTo>
                    <a:pt x="0" y="0"/>
                  </a:moveTo>
                  <a:lnTo>
                    <a:pt x="1076712" y="0"/>
                  </a:lnTo>
                  <a:lnTo>
                    <a:pt x="1076712" y="1642359"/>
                  </a:lnTo>
                  <a:lnTo>
                    <a:pt x="0" y="1642359"/>
                  </a:lnTo>
                  <a:close/>
                </a:path>
              </a:pathLst>
            </a:custGeom>
            <a:blipFill>
              <a:blip r:embed="rId4"/>
              <a:stretch>
                <a:fillRect l="0" t="-333" r="0" b="-333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4133665" y="666750"/>
            <a:ext cx="3126143" cy="4768453"/>
            <a:chOff x="0" y="0"/>
            <a:chExt cx="1076712" cy="1642359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076712" cy="1642359"/>
            </a:xfrm>
            <a:custGeom>
              <a:avLst/>
              <a:gdLst/>
              <a:ahLst/>
              <a:cxnLst/>
              <a:rect r="r" b="b" t="t" l="l"/>
              <a:pathLst>
                <a:path h="1642359" w="1076712">
                  <a:moveTo>
                    <a:pt x="0" y="0"/>
                  </a:moveTo>
                  <a:lnTo>
                    <a:pt x="1076712" y="0"/>
                  </a:lnTo>
                  <a:lnTo>
                    <a:pt x="1076712" y="1642359"/>
                  </a:lnTo>
                  <a:lnTo>
                    <a:pt x="0" y="1642359"/>
                  </a:lnTo>
                  <a:close/>
                </a:path>
              </a:pathLst>
            </a:custGeom>
            <a:blipFill>
              <a:blip r:embed="rId5"/>
              <a:stretch>
                <a:fillRect l="0" t="-333" r="0" b="-333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666750" y="666750"/>
            <a:ext cx="3126143" cy="4768453"/>
            <a:chOff x="0" y="0"/>
            <a:chExt cx="1076712" cy="1642359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076712" cy="1642359"/>
            </a:xfrm>
            <a:custGeom>
              <a:avLst/>
              <a:gdLst/>
              <a:ahLst/>
              <a:cxnLst/>
              <a:rect r="r" b="b" t="t" l="l"/>
              <a:pathLst>
                <a:path h="1642359" w="1076712">
                  <a:moveTo>
                    <a:pt x="0" y="0"/>
                  </a:moveTo>
                  <a:lnTo>
                    <a:pt x="1076712" y="0"/>
                  </a:lnTo>
                  <a:lnTo>
                    <a:pt x="1076712" y="1642359"/>
                  </a:lnTo>
                  <a:lnTo>
                    <a:pt x="0" y="1642359"/>
                  </a:lnTo>
                  <a:close/>
                </a:path>
              </a:pathLst>
            </a:custGeom>
            <a:blipFill>
              <a:blip r:embed="rId6"/>
              <a:stretch>
                <a:fillRect l="0" t="-333" r="0" b="-333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666750" y="5688965"/>
            <a:ext cx="2876550" cy="1316355"/>
            <a:chOff x="0" y="0"/>
            <a:chExt cx="3835400" cy="1755141"/>
          </a:xfrm>
        </p:grpSpPr>
        <p:sp>
          <p:nvSpPr>
            <p:cNvPr name="TextBox 13" id="13"/>
            <p:cNvSpPr txBox="true"/>
            <p:nvPr/>
          </p:nvSpPr>
          <p:spPr>
            <a:xfrm rot="0">
              <a:off x="0" y="-57150"/>
              <a:ext cx="3835400" cy="62272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919"/>
                </a:lnSpc>
                <a:spcBef>
                  <a:spcPct val="0"/>
                </a:spcBef>
              </a:pPr>
              <a:r>
                <a:rPr lang="en-US" sz="2799">
                  <a:solidFill>
                    <a:srgbClr val="0B3C5D"/>
                  </a:solidFill>
                  <a:latin typeface="Radley"/>
                  <a:ea typeface="Radley"/>
                  <a:cs typeface="Radley"/>
                  <a:sym typeface="Radley"/>
                </a:rPr>
                <a:t>Investors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0" y="797349"/>
              <a:ext cx="3833095" cy="9577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799"/>
                </a:lnSpc>
                <a:spcBef>
                  <a:spcPct val="0"/>
                </a:spcBef>
              </a:pPr>
              <a:r>
                <a:rPr lang="en-US" sz="1999" strike="noStrike" u="none">
                  <a:solidFill>
                    <a:srgbClr val="0B3C5D"/>
                  </a:solidFill>
                  <a:latin typeface="Carlito"/>
                  <a:ea typeface="Carlito"/>
                  <a:cs typeface="Carlito"/>
                  <a:sym typeface="Carlito"/>
                </a:rPr>
                <a:t>Focus on traction and market potential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4133665" y="5688965"/>
            <a:ext cx="2876550" cy="1316355"/>
            <a:chOff x="0" y="0"/>
            <a:chExt cx="3835400" cy="1755141"/>
          </a:xfrm>
        </p:grpSpPr>
        <p:sp>
          <p:nvSpPr>
            <p:cNvPr name="TextBox 16" id="16"/>
            <p:cNvSpPr txBox="true"/>
            <p:nvPr/>
          </p:nvSpPr>
          <p:spPr>
            <a:xfrm rot="0">
              <a:off x="0" y="-57150"/>
              <a:ext cx="3835400" cy="62272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919"/>
                </a:lnSpc>
                <a:spcBef>
                  <a:spcPct val="0"/>
                </a:spcBef>
              </a:pPr>
              <a:r>
                <a:rPr lang="en-US" sz="2799">
                  <a:solidFill>
                    <a:srgbClr val="0B3C5D"/>
                  </a:solidFill>
                  <a:latin typeface="Radley"/>
                  <a:ea typeface="Radley"/>
                  <a:cs typeface="Radley"/>
                  <a:sym typeface="Radley"/>
                </a:rPr>
                <a:t>Bankers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0" y="797349"/>
              <a:ext cx="3835400" cy="9577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799"/>
                </a:lnSpc>
                <a:spcBef>
                  <a:spcPct val="0"/>
                </a:spcBef>
              </a:pPr>
              <a:r>
                <a:rPr lang="en-US" sz="1999" strike="noStrike" u="none">
                  <a:solidFill>
                    <a:srgbClr val="0B3C5D"/>
                  </a:solidFill>
                  <a:latin typeface="Carlito"/>
                  <a:ea typeface="Carlito"/>
                  <a:cs typeface="Carlito"/>
                  <a:sym typeface="Carlito"/>
                </a:rPr>
                <a:t>Emphasize cash flow and profitability metrics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7562850" y="5688965"/>
            <a:ext cx="2876550" cy="1316355"/>
            <a:chOff x="0" y="0"/>
            <a:chExt cx="3835400" cy="1755141"/>
          </a:xfrm>
        </p:grpSpPr>
        <p:sp>
          <p:nvSpPr>
            <p:cNvPr name="TextBox 19" id="19"/>
            <p:cNvSpPr txBox="true"/>
            <p:nvPr/>
          </p:nvSpPr>
          <p:spPr>
            <a:xfrm rot="0">
              <a:off x="0" y="-57150"/>
              <a:ext cx="3835400" cy="62272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919"/>
                </a:lnSpc>
                <a:spcBef>
                  <a:spcPct val="0"/>
                </a:spcBef>
              </a:pPr>
              <a:r>
                <a:rPr lang="en-US" sz="2799">
                  <a:solidFill>
                    <a:srgbClr val="0B3C5D"/>
                  </a:solidFill>
                  <a:latin typeface="Radley"/>
                  <a:ea typeface="Radley"/>
                  <a:cs typeface="Radley"/>
                  <a:sym typeface="Radley"/>
                </a:rPr>
                <a:t>Employees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0" y="797349"/>
              <a:ext cx="3835400" cy="9577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799"/>
                </a:lnSpc>
                <a:spcBef>
                  <a:spcPct val="0"/>
                </a:spcBef>
              </a:pPr>
              <a:r>
                <a:rPr lang="en-US" sz="1999" strike="noStrike" u="none">
                  <a:solidFill>
                    <a:srgbClr val="0B3C5D"/>
                  </a:solidFill>
                  <a:latin typeface="Carlito"/>
                  <a:ea typeface="Carlito"/>
                  <a:cs typeface="Carlito"/>
                  <a:sym typeface="Carlito"/>
                </a:rPr>
                <a:t>Highlight mission and roles within the company</a:t>
              </a: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1048446" y="5688965"/>
            <a:ext cx="2876550" cy="1316355"/>
            <a:chOff x="0" y="0"/>
            <a:chExt cx="3835400" cy="1755141"/>
          </a:xfrm>
        </p:grpSpPr>
        <p:sp>
          <p:nvSpPr>
            <p:cNvPr name="TextBox 22" id="22"/>
            <p:cNvSpPr txBox="true"/>
            <p:nvPr/>
          </p:nvSpPr>
          <p:spPr>
            <a:xfrm rot="0">
              <a:off x="0" y="-57150"/>
              <a:ext cx="3835400" cy="62272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919"/>
                </a:lnSpc>
                <a:spcBef>
                  <a:spcPct val="0"/>
                </a:spcBef>
              </a:pPr>
              <a:r>
                <a:rPr lang="en-US" sz="2799">
                  <a:solidFill>
                    <a:srgbClr val="0B3C5D"/>
                  </a:solidFill>
                  <a:latin typeface="Radley"/>
                  <a:ea typeface="Radley"/>
                  <a:cs typeface="Radley"/>
                  <a:sym typeface="Radley"/>
                </a:rPr>
                <a:t>Advisors</a:t>
              </a:r>
            </a:p>
          </p:txBody>
        </p:sp>
        <p:sp>
          <p:nvSpPr>
            <p:cNvPr name="TextBox 23" id="23"/>
            <p:cNvSpPr txBox="true"/>
            <p:nvPr/>
          </p:nvSpPr>
          <p:spPr>
            <a:xfrm rot="0">
              <a:off x="0" y="797349"/>
              <a:ext cx="3835400" cy="9577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799"/>
                </a:lnSpc>
                <a:spcBef>
                  <a:spcPct val="0"/>
                </a:spcBef>
              </a:pPr>
              <a:r>
                <a:rPr lang="en-US" sz="1999" strike="noStrike" u="none">
                  <a:solidFill>
                    <a:srgbClr val="0B3C5D"/>
                  </a:solidFill>
                  <a:latin typeface="Carlito"/>
                  <a:ea typeface="Carlito"/>
                  <a:cs typeface="Carlito"/>
                  <a:sym typeface="Carlito"/>
                </a:rPr>
                <a:t>Seek guidance on strategy and operations</a:t>
              </a: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14504632" y="5688965"/>
            <a:ext cx="2876550" cy="1316355"/>
            <a:chOff x="0" y="0"/>
            <a:chExt cx="3835400" cy="1755141"/>
          </a:xfrm>
        </p:grpSpPr>
        <p:sp>
          <p:nvSpPr>
            <p:cNvPr name="TextBox 25" id="25"/>
            <p:cNvSpPr txBox="true"/>
            <p:nvPr/>
          </p:nvSpPr>
          <p:spPr>
            <a:xfrm rot="0">
              <a:off x="0" y="-57150"/>
              <a:ext cx="3835400" cy="62272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919"/>
                </a:lnSpc>
                <a:spcBef>
                  <a:spcPct val="0"/>
                </a:spcBef>
              </a:pPr>
              <a:r>
                <a:rPr lang="en-US" sz="2799">
                  <a:solidFill>
                    <a:srgbClr val="0B3C5D"/>
                  </a:solidFill>
                  <a:latin typeface="Radley"/>
                  <a:ea typeface="Radley"/>
                  <a:cs typeface="Radley"/>
                  <a:sym typeface="Radley"/>
                </a:rPr>
                <a:t>Strategy</a:t>
              </a:r>
            </a:p>
          </p:txBody>
        </p:sp>
        <p:sp>
          <p:nvSpPr>
            <p:cNvPr name="TextBox 26" id="26"/>
            <p:cNvSpPr txBox="true"/>
            <p:nvPr/>
          </p:nvSpPr>
          <p:spPr>
            <a:xfrm rot="0">
              <a:off x="0" y="797349"/>
              <a:ext cx="3835400" cy="9577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799"/>
                </a:lnSpc>
                <a:spcBef>
                  <a:spcPct val="0"/>
                </a:spcBef>
              </a:pPr>
              <a:r>
                <a:rPr lang="en-US" sz="1999" strike="noStrike" u="none">
                  <a:solidFill>
                    <a:srgbClr val="0B3C5D"/>
                  </a:solidFill>
                  <a:latin typeface="Carlito"/>
                  <a:ea typeface="Carlito"/>
                  <a:cs typeface="Carlito"/>
                  <a:sym typeface="Carlito"/>
                </a:rPr>
                <a:t>Align goals with market realities and insights</a:t>
              </a:r>
            </a:p>
          </p:txBody>
        </p:sp>
      </p:grpSp>
      <p:sp>
        <p:nvSpPr>
          <p:cNvPr name="TextBox 27" id="27"/>
          <p:cNvSpPr txBox="true"/>
          <p:nvPr/>
        </p:nvSpPr>
        <p:spPr>
          <a:xfrm rot="0">
            <a:off x="666750" y="7877175"/>
            <a:ext cx="16954500" cy="10036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742"/>
              </a:lnSpc>
              <a:spcBef>
                <a:spcPct val="0"/>
              </a:spcBef>
            </a:pPr>
            <a:r>
              <a:rPr lang="en-US" sz="6912">
                <a:solidFill>
                  <a:srgbClr val="0B3C5D"/>
                </a:solidFill>
                <a:latin typeface="Radley"/>
                <a:ea typeface="Radley"/>
                <a:cs typeface="Radley"/>
                <a:sym typeface="Radley"/>
              </a:rPr>
              <a:t>Audience Considerations for Business Plans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description>Presentation - The Business Plan</dc:description>
  <dc:identifier>DAG-Emn3y3c</dc:identifier>
  <dcterms:modified xsi:type="dcterms:W3CDTF">2011-08-01T06:04:30Z</dcterms:modified>
  <cp:revision>1</cp:revision>
  <dc:title>Presentation - The Business Plan</dc:title>
</cp:coreProperties>
</file>