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DM Sans" pitchFamily="2" charset="77"/>
      <p:regular r:id="rId18"/>
      <p:bold r:id="rId19"/>
      <p:italic r:id="rId20"/>
      <p:boldItalic r:id="rId21"/>
    </p:embeddedFont>
    <p:embeddedFont>
      <p:font typeface="DM Sans Bold" pitchFamily="2" charset="77"/>
      <p:regular r:id="rId22"/>
      <p:bold r:id="rId23"/>
    </p:embeddedFont>
    <p:embeddedFont>
      <p:font typeface="Georgia Pro Light" panose="02040302050405020303" pitchFamily="18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75" d="100"/>
          <a:sy n="75" d="100"/>
        </p:scale>
        <p:origin x="208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991600" cy="10287000"/>
            <a:chOff x="0" y="0"/>
            <a:chExt cx="1035548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5548" cy="1184737"/>
            </a:xfrm>
            <a:custGeom>
              <a:avLst/>
              <a:gdLst/>
              <a:ahLst/>
              <a:cxnLst/>
              <a:rect l="l" t="t" r="r" b="b"/>
              <a:pathLst>
                <a:path w="1035548" h="1184737">
                  <a:moveTo>
                    <a:pt x="0" y="0"/>
                  </a:moveTo>
                  <a:lnTo>
                    <a:pt x="1035548" y="0"/>
                  </a:lnTo>
                  <a:lnTo>
                    <a:pt x="1035548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t="-378" b="-3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34675" y="1562100"/>
            <a:ext cx="6886575" cy="2375603"/>
            <a:chOff x="0" y="0"/>
            <a:chExt cx="9182100" cy="3167470"/>
          </a:xfrm>
        </p:grpSpPr>
        <p:sp>
          <p:nvSpPr>
            <p:cNvPr id="8" name="TextBox 8"/>
            <p:cNvSpPr txBox="1"/>
            <p:nvPr/>
          </p:nvSpPr>
          <p:spPr>
            <a:xfrm>
              <a:off x="0" y="200025"/>
              <a:ext cx="9182100" cy="1920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99"/>
                </a:lnSpc>
              </a:pPr>
              <a:r>
                <a:rPr lang="en-US" sz="10499">
                  <a:solidFill>
                    <a:srgbClr val="1F2937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Chapter 8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71815"/>
              <a:ext cx="9172670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39"/>
                </a:lnSpc>
              </a:pPr>
              <a:r>
                <a:rPr lang="en-US" sz="3599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The Marketing Plan Overview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44200" y="8705184"/>
            <a:ext cx="5743575" cy="932985"/>
            <a:chOff x="0" y="-47625"/>
            <a:chExt cx="7658100" cy="124397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91344"/>
              <a:ext cx="7658100" cy="50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 dirty="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MGMT 420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658100" cy="588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Dr. Kheng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5753100" cy="303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  <a:spcBef>
                <a:spcPct val="0"/>
              </a:spcBef>
            </a:pPr>
            <a:r>
              <a:rPr lang="en-US" sz="72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Characteristics of Effective Plans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An effective marketing plan is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strategy-based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, aligning actions with overall business objectives, ensuring that every decision supports the venture's long-term vision and market positioning.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STRATEGY-BASED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Solid marketing plans are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grounded in facts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, relying on data-driven insights to validate decisions, facilitating adaptations based on real-world feedback, thus reducing risks associated with assumptions.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GROUNDED IN FACTS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2457450"/>
            <a:ext cx="7191375" cy="1612850"/>
            <a:chOff x="0" y="0"/>
            <a:chExt cx="9588500" cy="2150467"/>
          </a:xfrm>
        </p:grpSpPr>
        <p:sp>
          <p:nvSpPr>
            <p:cNvPr id="3" name="TextBox 3"/>
            <p:cNvSpPr txBox="1"/>
            <p:nvPr/>
          </p:nvSpPr>
          <p:spPr>
            <a:xfrm>
              <a:off x="0" y="1183362"/>
              <a:ext cx="9588500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Analyze age, gender, income, and education to understand your target audience.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58850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DEMOGRAPHICS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5165675"/>
            <a:ext cx="7191375" cy="1612850"/>
            <a:chOff x="0" y="0"/>
            <a:chExt cx="9588500" cy="2150467"/>
          </a:xfrm>
        </p:grpSpPr>
        <p:sp>
          <p:nvSpPr>
            <p:cNvPr id="6" name="TextBox 6"/>
            <p:cNvSpPr txBox="1"/>
            <p:nvPr/>
          </p:nvSpPr>
          <p:spPr>
            <a:xfrm>
              <a:off x="0" y="1183362"/>
              <a:ext cx="9588500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Consider location-specific factors that influence buying habits and preferences.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58850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GEOGRAPHY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7829550"/>
            <a:ext cx="7191375" cy="1612850"/>
            <a:chOff x="0" y="0"/>
            <a:chExt cx="9588500" cy="2150467"/>
          </a:xfrm>
        </p:grpSpPr>
        <p:sp>
          <p:nvSpPr>
            <p:cNvPr id="9" name="TextBox 9"/>
            <p:cNvSpPr txBox="1"/>
            <p:nvPr/>
          </p:nvSpPr>
          <p:spPr>
            <a:xfrm>
              <a:off x="0" y="1183362"/>
              <a:ext cx="9588500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A gym targets local professionals aged 25–35 seeking efficient HIIT workouts after work.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58850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EXAMPLE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2457450"/>
            <a:ext cx="7191375" cy="1612850"/>
            <a:chOff x="0" y="0"/>
            <a:chExt cx="9588500" cy="215046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83362"/>
              <a:ext cx="9588500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Explore interests, lifestyles, and values to better connect with potential customers.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58850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PSYCHOGRAPHICS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65675"/>
            <a:ext cx="7191375" cy="1612850"/>
            <a:chOff x="0" y="0"/>
            <a:chExt cx="9588500" cy="215046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83362"/>
              <a:ext cx="9588500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Study purchasing patterns to tailor marketing strategies effectively for your audience.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9588500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BUYING BEHAVIOR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66750" y="733425"/>
            <a:ext cx="16954500" cy="114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Segmenting the Market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22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Set Goals &amp; Objectives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Goals should be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specific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and clearly defined to ensure everyone understands what needs to be achieved. Measurable objectives allow for tracking progress and evaluating success over time.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SPECIFIC AND MEASURABLE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It's essential to set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realistic targets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that are achievable within the given resources and timeframe. Limiting to 6–8 goals helps maintain focus and ensures meaningful progress.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REALISTIC TARGETS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1710506"/>
            <a:ext cx="7846010" cy="7846010"/>
          </a:xfrm>
          <a:custGeom>
            <a:avLst/>
            <a:gdLst/>
            <a:ahLst/>
            <a:cxnLst/>
            <a:rect l="l" t="t" r="r" b="b"/>
            <a:pathLst>
              <a:path w="7846010" h="7846010">
                <a:moveTo>
                  <a:pt x="0" y="0"/>
                </a:moveTo>
                <a:lnTo>
                  <a:pt x="7846010" y="0"/>
                </a:lnTo>
                <a:lnTo>
                  <a:pt x="7846010" y="7846010"/>
                </a:lnTo>
                <a:lnTo>
                  <a:pt x="0" y="7846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750" y="733425"/>
            <a:ext cx="5753100" cy="337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Marketing Strategy: The 4Ps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6750" y="4979221"/>
            <a:ext cx="7191375" cy="35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product strategy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focuses on defining the offering.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6750" y="453236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PRODUCT STRATEGY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750" y="6116039"/>
            <a:ext cx="7191375" cy="71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pricing strategy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involves determining the cost of the product.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750" y="5667729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PRICING STRATEGY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499053"/>
            <a:ext cx="7191375" cy="71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place strategy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focuses on where you will sell your product.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6750" y="7052196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PLACE STRATEGY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6750" y="8837665"/>
            <a:ext cx="7191375" cy="71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The promotion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 strategy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involves how you will advertise your product.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750" y="838935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PROMOTION STRATEGY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22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Budget Allocation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</a:pPr>
            <a:r>
              <a:rPr lang="en-US" sz="2100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New ventures typically allocate </a:t>
            </a:r>
            <a:r>
              <a:rPr lang="en-US" sz="21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12–20%</a:t>
            </a:r>
            <a:r>
              <a:rPr lang="en-US" sz="2100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of projected sales for the marketing budget, ensuring sufficient resources are dedicated to effective promotion and brand visibility.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SALES PERCENTAGE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</a:pPr>
            <a:r>
              <a:rPr lang="en-US" sz="2100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It's essential to break down the budget into categories such as ads, events, email tools, and influencer partnerships, allowing for strategic allocation and financial tracking.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COST BREAKDOWN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5753100" cy="185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Implementation &amp; Monitoring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Clearly define roles for team members by assigning specific tasks. This accountability ensures everyone understands their responsibility in executing the marketing plan effectively and efficiently.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ASSIGN TASKS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Regularly monitor key performance indicators (KPIs) such as ROI, reach, and conversions. This data-driven approach enables timely adjustments to strategies, improving overall marketing effectiveness and adaptability.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TRACK KPIS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2632656"/>
            <a:chOff x="0" y="0"/>
            <a:chExt cx="11099800" cy="35102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1099800" cy="1554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1F2937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Quick Recap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7803"/>
              <a:ext cx="11099800" cy="1462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This recap highlights the </a:t>
              </a:r>
              <a:r>
                <a:rPr lang="en-US" sz="2100" b="1">
                  <a:solidFill>
                    <a:srgbClr val="1F293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key takeaways</a:t>
              </a:r>
              <a:r>
                <a:rPr lang="en-US" sz="2100">
                  <a:solidFill>
                    <a:srgbClr val="1F2937"/>
                  </a:solidFill>
                  <a:latin typeface="DM Sans"/>
                  <a:ea typeface="DM Sans"/>
                  <a:cs typeface="DM Sans"/>
                  <a:sym typeface="DM Sans"/>
                </a:rPr>
                <a:t> from our marketing plan discussion, ensuring you grasp the essential steps to craft effective strategies for your ventures.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449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Why Start with Industry Analysis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Conducting an industry analysis allows businesses to grasp the competitive landscape. This understanding is critical before selecting effective marketing tactics to ensure a strategic approach.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UNDERSTAND COMPETITION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Analyzing competitors helps pinpoint their strengths and weaknesses. Recognizing what they excel at can reveal opportunities for differentiation and innovation in your own strategy.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IDENTIFY STRENGTHS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750" y="2997203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750" y="733425"/>
            <a:ext cx="5753100" cy="22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Tools for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240982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The SWOT analysis identifies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Strengths, Weaknesses, Opportunities, and Threats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, helping businesses understand internal capabilities and external challenges, essential for strategic planning and decision-making.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SWOT 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750" y="3255633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750" y="733425"/>
            <a:ext cx="5753100" cy="22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Tools for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52819" y="2510444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The upside-down pyramid organizes insights from broad environmental factors to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narrow strategic choices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, allowing businesses to focus on actionable items that align with market conditions and opportunities.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52819" y="1615094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THE PYRAMID TOOL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6400" y="240601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Assessing competitor websites helps reveal their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pricing strategies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and promotional tactics. Analyze their offerings to identify strengths and weaknesses that inform your own venture's strategy.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151066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WEBSITES &amp; PRICING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5095875"/>
            <a:ext cx="7191375" cy="108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Customer reviews and ratings provide insights into what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customers appreciate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and what they find lacking. Identify patterns that highlight unmet needs or gaps in the market.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REVIEWS &amp; RATINGS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777811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Monitoring competitors' social media content reveals their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engagement strategies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and customer interactions. Analyze posts and comments to understand audience preferences and brand perceptions.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96400" y="688779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MEDIA INSIGHTS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33425"/>
            <a:ext cx="5753100" cy="22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Competitor Analysis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10067925" cy="22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Understanding Your Market Landscape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824544" y="8838298"/>
            <a:ext cx="796706" cy="781952"/>
            <a:chOff x="0" y="0"/>
            <a:chExt cx="685800" cy="673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1F29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337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Define Research Objectives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</a:pPr>
            <a:r>
              <a:rPr lang="en-US" sz="2100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Clearly define what you need to learn to make informed decisions. This initial step ensures your research is focused and relevant to your venture's success.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START WITH LEARNING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</a:pPr>
            <a:r>
              <a:rPr lang="en-US" sz="2100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Transform your assumptions into specific, testable questions. This approach helps clarify your research objectives and directs your data collection efforts effectively.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TURN ASSUMPTIONS INTO QUESTIONS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337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Secondary vs. Primary Data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08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Secondary data consists of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free, existing sources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that can quickly inform your market research, such as government reports, industry studies, and competitor websites.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SECONDARY DATA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Primary data involves gathering </a:t>
            </a:r>
            <a:r>
              <a:rPr lang="en-US" sz="2073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direct information</a:t>
            </a: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 through methods like surveys, interviews, and observations, providing tailored insights that are specific to your research objectives.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PRIMARY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449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1F2937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What a Marketing Plan Answers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96400" y="240982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Understanding our past performance helps identify patterns and trends, guiding future strategies. This insight is crucial for setting realistic goals based on historical data and market behavior.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0" y="151447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WHERE HAVE WE BEEN?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5095875"/>
            <a:ext cx="7191375" cy="144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en-US" sz="2073">
                <a:solidFill>
                  <a:srgbClr val="1F2937"/>
                </a:solidFill>
                <a:latin typeface="DM Sans"/>
                <a:ea typeface="DM Sans"/>
                <a:cs typeface="DM Sans"/>
                <a:sym typeface="DM Sans"/>
              </a:rPr>
              <a:t>Establishing clear objectives allows us to define our desired outcomes and assess our progress. This forward-looking perspective aligns our marketing efforts with overall business goals and aspirations.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400" y="42005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>
                <a:solidFill>
                  <a:srgbClr val="1F2937"/>
                </a:solidFill>
                <a:latin typeface="DM Sans Bold"/>
                <a:ea typeface="DM Sans Bold"/>
                <a:cs typeface="DM Sans Bold"/>
                <a:sym typeface="DM Sans Bold"/>
              </a:rPr>
              <a:t>WHERE DO WE WANT TO GO?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Macintosh PowerPoint</Application>
  <PresentationFormat>Custom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Georgia Pro Light</vt:lpstr>
      <vt:lpstr>Arial</vt:lpstr>
      <vt:lpstr>DM Sans Bold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Chapter 8</dc:title>
  <dc:description>Presentation - Chapter 8</dc:description>
  <cp:lastModifiedBy>Liz Kheng-Chindavong</cp:lastModifiedBy>
  <cp:revision>3</cp:revision>
  <dcterms:created xsi:type="dcterms:W3CDTF">2006-08-16T00:00:00Z</dcterms:created>
  <dcterms:modified xsi:type="dcterms:W3CDTF">2026-01-12T16:24:41Z</dcterms:modified>
  <dc:identifier>DAG-J21sRcE</dc:identifier>
</cp:coreProperties>
</file>