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venir Next" panose="020B050302020202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650" autoAdjust="0"/>
  </p:normalViewPr>
  <p:slideViewPr>
    <p:cSldViewPr>
      <p:cViewPr>
        <p:scale>
          <a:sx n="59" d="100"/>
          <a:sy n="59" d="100"/>
        </p:scale>
        <p:origin x="1384" y="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25900" y="666750"/>
            <a:ext cx="895350" cy="895350"/>
            <a:chOff x="0" y="0"/>
            <a:chExt cx="1193800" cy="1193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93800" cy="11938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02457" y="301921"/>
              <a:ext cx="588886" cy="589958"/>
            </a:xfrm>
            <a:custGeom>
              <a:avLst/>
              <a:gdLst/>
              <a:ahLst/>
              <a:cxnLst/>
              <a:rect l="l" t="t" r="r" b="b"/>
              <a:pathLst>
                <a:path w="588886" h="589958">
                  <a:moveTo>
                    <a:pt x="0" y="0"/>
                  </a:moveTo>
                  <a:lnTo>
                    <a:pt x="588886" y="0"/>
                  </a:lnTo>
                  <a:lnTo>
                    <a:pt x="588886" y="589958"/>
                  </a:lnTo>
                  <a:lnTo>
                    <a:pt x="0" y="58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10429875" y="9620250"/>
            <a:ext cx="7191375" cy="0"/>
          </a:xfrm>
          <a:prstGeom prst="line">
            <a:avLst/>
          </a:prstGeom>
          <a:ln w="1905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9296400" cy="10287000"/>
            <a:chOff x="0" y="0"/>
            <a:chExt cx="1440256" cy="15937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0256" cy="1593725"/>
            </a:xfrm>
            <a:custGeom>
              <a:avLst/>
              <a:gdLst/>
              <a:ahLst/>
              <a:cxnLst/>
              <a:rect l="l" t="t" r="r" b="b"/>
              <a:pathLst>
                <a:path w="1440256" h="1593725">
                  <a:moveTo>
                    <a:pt x="0" y="0"/>
                  </a:moveTo>
                  <a:lnTo>
                    <a:pt x="1440256" y="0"/>
                  </a:lnTo>
                  <a:lnTo>
                    <a:pt x="1440256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4"/>
              <a:stretch>
                <a:fillRect t="-66" b="-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734675" y="723900"/>
            <a:ext cx="544830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3000" spc="-60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MGMT 420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507833" y="6486736"/>
            <a:ext cx="6886575" cy="2910570"/>
            <a:chOff x="0" y="180975"/>
            <a:chExt cx="9182100" cy="388075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80975"/>
              <a:ext cx="9182100" cy="3398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675"/>
                </a:lnSpc>
              </a:pPr>
              <a:r>
                <a:rPr lang="en-US" sz="8000" spc="-193" dirty="0">
                  <a:solidFill>
                    <a:srgbClr val="D1D5DB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Organizational Plan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456441"/>
              <a:ext cx="9182100" cy="605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799" u="none" spc="139" dirty="0">
                  <a:solidFill>
                    <a:srgbClr val="F3F4F6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Chapter 9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857250"/>
            <a:ext cx="14077950" cy="259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99"/>
              </a:lnSpc>
              <a:spcBef>
                <a:spcPct val="0"/>
              </a:spcBef>
            </a:pPr>
            <a:r>
              <a:rPr lang="en-US" sz="9999" spc="-199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Key Elements of Organizational Processes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25900" y="777240"/>
            <a:ext cx="895350" cy="895350"/>
            <a:chOff x="0" y="0"/>
            <a:chExt cx="1193800" cy="1193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193800" cy="119380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02457" y="301921"/>
              <a:ext cx="588886" cy="589958"/>
            </a:xfrm>
            <a:custGeom>
              <a:avLst/>
              <a:gdLst/>
              <a:ahLst/>
              <a:cxnLst/>
              <a:rect l="l" t="t" r="r" b="b"/>
              <a:pathLst>
                <a:path w="588886" h="589958">
                  <a:moveTo>
                    <a:pt x="0" y="0"/>
                  </a:moveTo>
                  <a:lnTo>
                    <a:pt x="588886" y="0"/>
                  </a:lnTo>
                  <a:lnTo>
                    <a:pt x="588886" y="589958"/>
                  </a:lnTo>
                  <a:lnTo>
                    <a:pt x="0" y="58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43300" y="3886994"/>
            <a:ext cx="2571750" cy="35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0"/>
              </a:lnSpc>
            </a:pPr>
            <a:r>
              <a:rPr lang="en-US" sz="2700" spc="-54" dirty="0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Communication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43300" y="4681856"/>
            <a:ext cx="2571750" cy="142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3"/>
              </a:lnSpc>
              <a:spcBef>
                <a:spcPct val="0"/>
              </a:spcBef>
            </a:pPr>
            <a:r>
              <a:rPr lang="en-US" sz="1995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Effective communication channels enhance team collaboration.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543300" y="4486593"/>
            <a:ext cx="2571750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543300" y="6969919"/>
            <a:ext cx="2571750" cy="35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0"/>
              </a:lnSpc>
            </a:pPr>
            <a:r>
              <a:rPr lang="en-US" sz="2700" spc="-54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Coordination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43300" y="7764781"/>
            <a:ext cx="2571750" cy="142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3"/>
              </a:lnSpc>
              <a:spcBef>
                <a:spcPct val="0"/>
              </a:spcBef>
            </a:pPr>
            <a:r>
              <a:rPr lang="en-US" sz="1995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Clear coordination mechanisms foster smoother workflows overall.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543300" y="7569518"/>
            <a:ext cx="2571750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9296400" y="3886994"/>
            <a:ext cx="2571750" cy="35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0"/>
              </a:lnSpc>
            </a:pPr>
            <a:r>
              <a:rPr lang="en-US" sz="2700" spc="-54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Decision-Making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96400" y="4681856"/>
            <a:ext cx="2571750" cy="178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3"/>
              </a:lnSpc>
              <a:spcBef>
                <a:spcPct val="0"/>
              </a:spcBef>
            </a:pPr>
            <a:r>
              <a:rPr lang="en-US" sz="1995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Streamlined processes enable prompt decision-making and efficiency.</a:t>
            </a:r>
          </a:p>
        </p:txBody>
      </p:sp>
      <p:sp>
        <p:nvSpPr>
          <p:cNvPr id="19" name="AutoShape 19"/>
          <p:cNvSpPr/>
          <p:nvPr/>
        </p:nvSpPr>
        <p:spPr>
          <a:xfrm>
            <a:off x="9302635" y="4486593"/>
            <a:ext cx="2565515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9296400" y="6969919"/>
            <a:ext cx="2571750" cy="35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0"/>
              </a:lnSpc>
            </a:pPr>
            <a:r>
              <a:rPr lang="en-US" sz="2700" spc="-54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Stakeholders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02635" y="7764781"/>
            <a:ext cx="2565515" cy="142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3"/>
              </a:lnSpc>
              <a:spcBef>
                <a:spcPct val="0"/>
              </a:spcBef>
            </a:pPr>
            <a:r>
              <a:rPr lang="en-US" sz="1995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Identifying stakeholders ensures accountability and clarity in processes.</a:t>
            </a:r>
          </a:p>
        </p:txBody>
      </p:sp>
      <p:sp>
        <p:nvSpPr>
          <p:cNvPr id="23" name="AutoShape 23"/>
          <p:cNvSpPr/>
          <p:nvPr/>
        </p:nvSpPr>
        <p:spPr>
          <a:xfrm>
            <a:off x="9302635" y="7569518"/>
            <a:ext cx="2565515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6419850" y="3851275"/>
            <a:ext cx="2571750" cy="2686050"/>
            <a:chOff x="0" y="0"/>
            <a:chExt cx="621258" cy="64886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4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6750" y="3851275"/>
            <a:ext cx="2571750" cy="2686050"/>
            <a:chOff x="0" y="0"/>
            <a:chExt cx="621258" cy="64886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5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66750" y="6934200"/>
            <a:ext cx="2571750" cy="2686050"/>
            <a:chOff x="0" y="0"/>
            <a:chExt cx="621258" cy="64886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6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419850" y="6934200"/>
            <a:ext cx="2571750" cy="2686050"/>
            <a:chOff x="0" y="0"/>
            <a:chExt cx="621258" cy="64886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7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8324850" cy="8953500"/>
            <a:chOff x="0" y="0"/>
            <a:chExt cx="1289737" cy="1387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9737" cy="1387131"/>
            </a:xfrm>
            <a:custGeom>
              <a:avLst/>
              <a:gdLst/>
              <a:ahLst/>
              <a:cxnLst/>
              <a:rect l="l" t="t" r="r" b="b"/>
              <a:pathLst>
                <a:path w="1289737" h="1387131">
                  <a:moveTo>
                    <a:pt x="0" y="0"/>
                  </a:moveTo>
                  <a:lnTo>
                    <a:pt x="1289737" y="0"/>
                  </a:lnTo>
                  <a:lnTo>
                    <a:pt x="1289737" y="1387131"/>
                  </a:lnTo>
                  <a:lnTo>
                    <a:pt x="0" y="1387131"/>
                  </a:lnTo>
                  <a:close/>
                </a:path>
              </a:pathLst>
            </a:custGeom>
            <a:blipFill>
              <a:blip r:embed="rId2"/>
              <a:stretch>
                <a:fillRect t="-258" b="-2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34675" y="6087427"/>
            <a:ext cx="5753100" cy="3532823"/>
            <a:chOff x="0" y="0"/>
            <a:chExt cx="7670800" cy="4710430"/>
          </a:xfrm>
        </p:grpSpPr>
        <p:sp>
          <p:nvSpPr>
            <p:cNvPr id="5" name="AutoShape 5"/>
            <p:cNvSpPr/>
            <p:nvPr/>
          </p:nvSpPr>
          <p:spPr>
            <a:xfrm>
              <a:off x="0" y="12700"/>
              <a:ext cx="7264400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6225"/>
              <a:ext cx="7670800" cy="4434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 u="none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Efficient workflows are essential for enhancing </a:t>
              </a:r>
              <a:r>
                <a:rPr lang="en-US" sz="2100" b="1" u="none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 Bold"/>
                  <a:cs typeface="TT Interphases Bold"/>
                  <a:sym typeface="TT Interphases Bold"/>
                </a:rPr>
                <a:t>productivity and engagement</a:t>
              </a:r>
              <a:r>
                <a:rPr lang="en-US" sz="2100" u="none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 within organizations. They streamline communication, facilitate decision-making, and foster collaboration among team members. By optimizing processes, businesses can empower employees, reduce bottlenecks, and improve overall job satisfaction, leading to successful organizational outcomes.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34675" y="857250"/>
            <a:ext cx="6886575" cy="259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99"/>
              </a:lnSpc>
            </a:pPr>
            <a:r>
              <a:rPr lang="en-US" sz="9999" u="none" spc="-199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Efficient Workflows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419850" y="6088856"/>
            <a:ext cx="2571750" cy="39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</a:pPr>
            <a:r>
              <a:rPr lang="en-US" sz="2999" spc="-59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Rapid Growth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19850" y="6898481"/>
            <a:ext cx="2571750" cy="146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The startup </a:t>
            </a:r>
            <a:r>
              <a:rPr lang="en-US" sz="2100" b="1" dirty="0">
                <a:solidFill>
                  <a:srgbClr val="D1D5DB"/>
                </a:solidFill>
                <a:latin typeface="Avenir Next" panose="020B0503020202020204" pitchFamily="34" charset="0"/>
                <a:ea typeface="TT Interphases Bold"/>
                <a:cs typeface="TT Interphases Bold"/>
                <a:sym typeface="TT Interphases Bold"/>
              </a:rPr>
              <a:t>implemented agile practices</a:t>
            </a:r>
            <a:r>
              <a:rPr lang="en-US" sz="2100" dirty="0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 to drive growth.</a:t>
            </a:r>
          </a:p>
        </p:txBody>
      </p:sp>
      <p:sp>
        <p:nvSpPr>
          <p:cNvPr id="5" name="AutoShape 5"/>
          <p:cNvSpPr/>
          <p:nvPr/>
        </p:nvSpPr>
        <p:spPr>
          <a:xfrm>
            <a:off x="6426085" y="6710363"/>
            <a:ext cx="2565515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049500" y="6088856"/>
            <a:ext cx="2571750" cy="396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</a:pPr>
            <a:r>
              <a:rPr lang="en-US" sz="2999" spc="-59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Strategic Planning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049500" y="7269956"/>
            <a:ext cx="2571750" cy="147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The team </a:t>
            </a:r>
            <a:r>
              <a:rPr lang="en-US" sz="2100" b="1">
                <a:solidFill>
                  <a:srgbClr val="D1D5DB"/>
                </a:solidFill>
                <a:latin typeface="Avenir Next" panose="020B0503020202020204" pitchFamily="34" charset="0"/>
                <a:ea typeface="TT Interphases Bold"/>
                <a:cs typeface="TT Interphases Bold"/>
                <a:sym typeface="TT Interphases Bold"/>
              </a:rPr>
              <a:t>developed a clear vision</a:t>
            </a:r>
            <a:r>
              <a:rPr lang="en-US" sz="2100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 for their objectives.</a:t>
            </a:r>
          </a:p>
        </p:txBody>
      </p:sp>
      <p:sp>
        <p:nvSpPr>
          <p:cNvPr id="9" name="AutoShape 9"/>
          <p:cNvSpPr/>
          <p:nvPr/>
        </p:nvSpPr>
        <p:spPr>
          <a:xfrm>
            <a:off x="15049500" y="7081838"/>
            <a:ext cx="2571750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666750" y="6038850"/>
            <a:ext cx="5448300" cy="3581400"/>
            <a:chOff x="0" y="0"/>
            <a:chExt cx="844084" cy="5548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4084" cy="554853"/>
            </a:xfrm>
            <a:custGeom>
              <a:avLst/>
              <a:gdLst/>
              <a:ahLst/>
              <a:cxnLst/>
              <a:rect l="l" t="t" r="r" b="b"/>
              <a:pathLst>
                <a:path w="844084" h="554853">
                  <a:moveTo>
                    <a:pt x="0" y="0"/>
                  </a:moveTo>
                  <a:lnTo>
                    <a:pt x="844084" y="0"/>
                  </a:lnTo>
                  <a:lnTo>
                    <a:pt x="844084" y="554853"/>
                  </a:lnTo>
                  <a:lnTo>
                    <a:pt x="0" y="554853"/>
                  </a:lnTo>
                  <a:close/>
                </a:path>
              </a:pathLst>
            </a:custGeom>
            <a:blipFill>
              <a:blip r:embed="rId2"/>
              <a:stretch>
                <a:fillRect l="-83" r="-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96400" y="6038850"/>
            <a:ext cx="5448300" cy="3581400"/>
            <a:chOff x="0" y="0"/>
            <a:chExt cx="844084" cy="5548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4084" cy="554853"/>
            </a:xfrm>
            <a:custGeom>
              <a:avLst/>
              <a:gdLst/>
              <a:ahLst/>
              <a:cxnLst/>
              <a:rect l="l" t="t" r="r" b="b"/>
              <a:pathLst>
                <a:path w="844084" h="554853">
                  <a:moveTo>
                    <a:pt x="0" y="0"/>
                  </a:moveTo>
                  <a:lnTo>
                    <a:pt x="844084" y="0"/>
                  </a:lnTo>
                  <a:lnTo>
                    <a:pt x="844084" y="554853"/>
                  </a:lnTo>
                  <a:lnTo>
                    <a:pt x="0" y="554853"/>
                  </a:lnTo>
                  <a:close/>
                </a:path>
              </a:pathLst>
            </a:custGeom>
            <a:blipFill>
              <a:blip r:embed="rId3"/>
              <a:stretch>
                <a:fillRect l="-83" r="-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6750" y="857250"/>
            <a:ext cx="14077950" cy="260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99"/>
              </a:lnSpc>
              <a:spcBef>
                <a:spcPct val="0"/>
              </a:spcBef>
            </a:pPr>
            <a:r>
              <a:rPr lang="en-US" sz="9999" spc="-199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Real-World Examples: </a:t>
            </a:r>
          </a:p>
          <a:p>
            <a:pPr marL="0" lvl="0" indent="0" algn="l">
              <a:lnSpc>
                <a:spcPts val="9999"/>
              </a:lnSpc>
              <a:spcBef>
                <a:spcPct val="0"/>
              </a:spcBef>
            </a:pPr>
            <a:r>
              <a:rPr lang="en-US" sz="9999" spc="-199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Startup Scaling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6725900" y="777240"/>
            <a:ext cx="895350" cy="895350"/>
            <a:chOff x="0" y="0"/>
            <a:chExt cx="1193800" cy="11938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93800" cy="1193800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302457" y="301921"/>
              <a:ext cx="588886" cy="589958"/>
            </a:xfrm>
            <a:custGeom>
              <a:avLst/>
              <a:gdLst/>
              <a:ahLst/>
              <a:cxnLst/>
              <a:rect l="l" t="t" r="r" b="b"/>
              <a:pathLst>
                <a:path w="588886" h="589958">
                  <a:moveTo>
                    <a:pt x="0" y="0"/>
                  </a:moveTo>
                  <a:lnTo>
                    <a:pt x="588886" y="0"/>
                  </a:lnTo>
                  <a:lnTo>
                    <a:pt x="588886" y="589958"/>
                  </a:lnTo>
                  <a:lnTo>
                    <a:pt x="0" y="58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419850" y="6088856"/>
            <a:ext cx="2571750" cy="39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</a:pPr>
            <a:r>
              <a:rPr lang="en-US" sz="2999" spc="-59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Agility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19850" y="6898481"/>
            <a:ext cx="2571750" cy="1096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Enhancing responsiveness to market changes.</a:t>
            </a:r>
          </a:p>
        </p:txBody>
      </p:sp>
      <p:sp>
        <p:nvSpPr>
          <p:cNvPr id="5" name="AutoShape 5"/>
          <p:cNvSpPr/>
          <p:nvPr/>
        </p:nvSpPr>
        <p:spPr>
          <a:xfrm>
            <a:off x="6426085" y="6710363"/>
            <a:ext cx="2565515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049500" y="6088856"/>
            <a:ext cx="2571750" cy="39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</a:pPr>
            <a:r>
              <a:rPr lang="en-US" sz="2999" spc="-59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Collaboration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049500" y="6898481"/>
            <a:ext cx="2571750" cy="725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Fostering teamwork for better outcomes.</a:t>
            </a:r>
          </a:p>
        </p:txBody>
      </p:sp>
      <p:sp>
        <p:nvSpPr>
          <p:cNvPr id="9" name="AutoShape 9"/>
          <p:cNvSpPr/>
          <p:nvPr/>
        </p:nvSpPr>
        <p:spPr>
          <a:xfrm>
            <a:off x="15049500" y="6710363"/>
            <a:ext cx="2571750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666750" y="6038850"/>
            <a:ext cx="5448300" cy="3581400"/>
            <a:chOff x="0" y="0"/>
            <a:chExt cx="844084" cy="5548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4084" cy="554853"/>
            </a:xfrm>
            <a:custGeom>
              <a:avLst/>
              <a:gdLst/>
              <a:ahLst/>
              <a:cxnLst/>
              <a:rect l="l" t="t" r="r" b="b"/>
              <a:pathLst>
                <a:path w="844084" h="554853">
                  <a:moveTo>
                    <a:pt x="0" y="0"/>
                  </a:moveTo>
                  <a:lnTo>
                    <a:pt x="844084" y="0"/>
                  </a:lnTo>
                  <a:lnTo>
                    <a:pt x="844084" y="554853"/>
                  </a:lnTo>
                  <a:lnTo>
                    <a:pt x="0" y="554853"/>
                  </a:lnTo>
                  <a:close/>
                </a:path>
              </a:pathLst>
            </a:custGeom>
            <a:blipFill>
              <a:blip r:embed="rId2"/>
              <a:stretch>
                <a:fillRect l="-83" r="-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96400" y="6038850"/>
            <a:ext cx="5448300" cy="3581400"/>
            <a:chOff x="0" y="0"/>
            <a:chExt cx="844084" cy="5548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4084" cy="554853"/>
            </a:xfrm>
            <a:custGeom>
              <a:avLst/>
              <a:gdLst/>
              <a:ahLst/>
              <a:cxnLst/>
              <a:rect l="l" t="t" r="r" b="b"/>
              <a:pathLst>
                <a:path w="844084" h="554853">
                  <a:moveTo>
                    <a:pt x="0" y="0"/>
                  </a:moveTo>
                  <a:lnTo>
                    <a:pt x="844084" y="0"/>
                  </a:lnTo>
                  <a:lnTo>
                    <a:pt x="844084" y="554853"/>
                  </a:lnTo>
                  <a:lnTo>
                    <a:pt x="0" y="554853"/>
                  </a:lnTo>
                  <a:close/>
                </a:path>
              </a:pathLst>
            </a:custGeom>
            <a:blipFill>
              <a:blip r:embed="rId3"/>
              <a:stretch>
                <a:fillRect l="-83" r="-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6750" y="857250"/>
            <a:ext cx="14077950" cy="259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99"/>
              </a:lnSpc>
              <a:spcBef>
                <a:spcPct val="0"/>
              </a:spcBef>
            </a:pPr>
            <a:r>
              <a:rPr lang="en-US" sz="9999" spc="-199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Real-World Examples: Corporate Redesign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7393" y="7281545"/>
            <a:ext cx="9732482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An organization plan is essential for business success, outlining key components and strategic goals that guide a company towards effective operations and sustainable growth.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809625"/>
            <a:ext cx="14108593" cy="1796674"/>
            <a:chOff x="0" y="190500"/>
            <a:chExt cx="18811457" cy="2395566"/>
          </a:xfrm>
        </p:grpSpPr>
        <p:sp>
          <p:nvSpPr>
            <p:cNvPr id="4" name="TextBox 4"/>
            <p:cNvSpPr txBox="1"/>
            <p:nvPr/>
          </p:nvSpPr>
          <p:spPr>
            <a:xfrm>
              <a:off x="0" y="190500"/>
              <a:ext cx="18770600" cy="1795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999"/>
                </a:lnSpc>
                <a:spcBef>
                  <a:spcPct val="0"/>
                </a:spcBef>
              </a:pPr>
              <a:r>
                <a:rPr lang="en-US" sz="9999" spc="-199" dirty="0">
                  <a:solidFill>
                    <a:srgbClr val="D1D5DB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Organizational Planning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0857" y="1985779"/>
              <a:ext cx="18770600" cy="600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799" spc="139" dirty="0">
                  <a:solidFill>
                    <a:srgbClr val="F3F4F6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DEFINING SUCCESS THROUGH STRATEGIC FRAMEWORKS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5944937" y="7886787"/>
            <a:ext cx="780877" cy="2571750"/>
          </a:xfrm>
          <a:custGeom>
            <a:avLst/>
            <a:gdLst/>
            <a:ahLst/>
            <a:cxnLst/>
            <a:rect l="l" t="t" r="r" b="b"/>
            <a:pathLst>
              <a:path w="780877" h="2571750">
                <a:moveTo>
                  <a:pt x="0" y="0"/>
                </a:moveTo>
                <a:lnTo>
                  <a:pt x="780876" y="0"/>
                </a:lnTo>
                <a:lnTo>
                  <a:pt x="780876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857250"/>
            <a:ext cx="8324850" cy="260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99"/>
              </a:lnSpc>
              <a:spcBef>
                <a:spcPct val="0"/>
              </a:spcBef>
            </a:pPr>
            <a:r>
              <a:rPr lang="en-US" sz="9999" spc="-199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Organizational Structure Types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734675" y="716756"/>
            <a:ext cx="5448300" cy="1544479"/>
            <a:chOff x="0" y="66675"/>
            <a:chExt cx="7264400" cy="2059305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7264400" cy="5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</a:pPr>
              <a:r>
                <a:rPr lang="en-US" sz="2999" spc="-59" dirty="0">
                  <a:solidFill>
                    <a:srgbClr val="F3F4F6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Functional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7611" y="1158875"/>
              <a:ext cx="7246789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Organizes teams by specialized functions for efficiency.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17611" y="895350"/>
              <a:ext cx="7246789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34675" y="3352800"/>
            <a:ext cx="5448300" cy="1594485"/>
            <a:chOff x="0" y="0"/>
            <a:chExt cx="7264400" cy="2125980"/>
          </a:xfrm>
        </p:grpSpPr>
        <p:sp>
          <p:nvSpPr>
            <p:cNvPr id="8" name="TextBox 8"/>
            <p:cNvSpPr txBox="1"/>
            <p:nvPr/>
          </p:nvSpPr>
          <p:spPr>
            <a:xfrm>
              <a:off x="0" y="66675"/>
              <a:ext cx="7264400" cy="5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</a:pPr>
              <a:r>
                <a:rPr lang="en-US" sz="2999" spc="-59" dirty="0">
                  <a:solidFill>
                    <a:srgbClr val="F3F4F6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Divisional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611" y="1158875"/>
              <a:ext cx="7246789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Groups teams by product or market for flexibility.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7611" y="895350"/>
              <a:ext cx="7246789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34675" y="6038850"/>
            <a:ext cx="5448300" cy="1594485"/>
            <a:chOff x="0" y="0"/>
            <a:chExt cx="7264400" cy="212598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66675"/>
              <a:ext cx="7264400" cy="5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</a:pPr>
              <a:r>
                <a:rPr lang="en-US" sz="2999" spc="-59" dirty="0">
                  <a:solidFill>
                    <a:srgbClr val="F3F4F6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Matrix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611" y="1158875"/>
              <a:ext cx="7246789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Combines functional and divisional structures for collaboration.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7611" y="895350"/>
              <a:ext cx="7246789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6750" y="8724900"/>
            <a:ext cx="895350" cy="895350"/>
            <a:chOff x="0" y="0"/>
            <a:chExt cx="1193800" cy="11938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93800" cy="1193800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302457" y="301921"/>
              <a:ext cx="588886" cy="589958"/>
            </a:xfrm>
            <a:custGeom>
              <a:avLst/>
              <a:gdLst/>
              <a:ahLst/>
              <a:cxnLst/>
              <a:rect l="l" t="t" r="r" b="b"/>
              <a:pathLst>
                <a:path w="588886" h="589958">
                  <a:moveTo>
                    <a:pt x="0" y="0"/>
                  </a:moveTo>
                  <a:lnTo>
                    <a:pt x="588886" y="0"/>
                  </a:lnTo>
                  <a:lnTo>
                    <a:pt x="588886" y="589958"/>
                  </a:lnTo>
                  <a:lnTo>
                    <a:pt x="0" y="58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857250"/>
            <a:ext cx="14077950" cy="262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99"/>
              </a:lnSpc>
              <a:spcBef>
                <a:spcPct val="0"/>
              </a:spcBef>
            </a:pPr>
            <a:r>
              <a:rPr lang="en-US" sz="9999" spc="-199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Exploring Organizational Structures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25900" y="777240"/>
            <a:ext cx="895350" cy="895350"/>
            <a:chOff x="0" y="0"/>
            <a:chExt cx="1193800" cy="1193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193800" cy="119380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962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02457" y="301921"/>
              <a:ext cx="588886" cy="589958"/>
            </a:xfrm>
            <a:custGeom>
              <a:avLst/>
              <a:gdLst/>
              <a:ahLst/>
              <a:cxnLst/>
              <a:rect l="l" t="t" r="r" b="b"/>
              <a:pathLst>
                <a:path w="588886" h="589958">
                  <a:moveTo>
                    <a:pt x="0" y="0"/>
                  </a:moveTo>
                  <a:lnTo>
                    <a:pt x="588886" y="0"/>
                  </a:lnTo>
                  <a:lnTo>
                    <a:pt x="588886" y="589958"/>
                  </a:lnTo>
                  <a:lnTo>
                    <a:pt x="0" y="58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43300" y="3901281"/>
            <a:ext cx="2571750" cy="1906977"/>
            <a:chOff x="0" y="66675"/>
            <a:chExt cx="3429000" cy="2542636"/>
          </a:xfrm>
        </p:grpSpPr>
        <p:sp>
          <p:nvSpPr>
            <p:cNvPr id="9" name="TextBox 9"/>
            <p:cNvSpPr txBox="1"/>
            <p:nvPr/>
          </p:nvSpPr>
          <p:spPr>
            <a:xfrm>
              <a:off x="0" y="66675"/>
              <a:ext cx="3429000" cy="5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</a:pPr>
              <a:r>
                <a:rPr lang="en-US" sz="2999" spc="-59">
                  <a:solidFill>
                    <a:srgbClr val="F3F4F6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Functional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46175"/>
              <a:ext cx="3429000" cy="1463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03"/>
                </a:lnSpc>
                <a:spcBef>
                  <a:spcPct val="0"/>
                </a:spcBef>
              </a:pPr>
              <a:r>
                <a:rPr lang="en-US" sz="2073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Efficient for task specialization and clear roles.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895350"/>
              <a:ext cx="3429000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43300" y="6984206"/>
            <a:ext cx="2571750" cy="1906977"/>
            <a:chOff x="0" y="66675"/>
            <a:chExt cx="3429000" cy="254263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66675"/>
              <a:ext cx="3429000" cy="5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</a:pPr>
              <a:r>
                <a:rPr lang="en-US" sz="2999" spc="-59">
                  <a:solidFill>
                    <a:srgbClr val="F3F4F6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Matrix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146175"/>
              <a:ext cx="3429000" cy="1463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03"/>
                </a:lnSpc>
                <a:spcBef>
                  <a:spcPct val="0"/>
                </a:spcBef>
              </a:pPr>
              <a:r>
                <a:rPr lang="en-US" sz="2073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Flexibility through dual reporting, fosters collaboration.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895350"/>
              <a:ext cx="3429000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96400" y="3901281"/>
            <a:ext cx="2571750" cy="1906977"/>
            <a:chOff x="0" y="66675"/>
            <a:chExt cx="3429000" cy="254263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66675"/>
              <a:ext cx="3429000" cy="5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</a:pPr>
              <a:r>
                <a:rPr lang="en-US" sz="2999" spc="-59">
                  <a:solidFill>
                    <a:srgbClr val="F3F4F6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Divisional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46175"/>
              <a:ext cx="3429000" cy="1463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03"/>
                </a:lnSpc>
                <a:spcBef>
                  <a:spcPct val="0"/>
                </a:spcBef>
              </a:pPr>
              <a:r>
                <a:rPr lang="en-US" sz="2073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Tailored to product lines or markets, adaptable structure.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8313" y="895350"/>
              <a:ext cx="3420687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96400" y="6984206"/>
            <a:ext cx="2571750" cy="2278873"/>
            <a:chOff x="0" y="66675"/>
            <a:chExt cx="3429000" cy="303849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66675"/>
              <a:ext cx="3429000" cy="5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</a:pPr>
              <a:r>
                <a:rPr lang="en-US" sz="2999" spc="-59">
                  <a:solidFill>
                    <a:srgbClr val="F3F4F6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Flat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313" y="1146175"/>
              <a:ext cx="3420687" cy="1958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03"/>
                </a:lnSpc>
                <a:spcBef>
                  <a:spcPct val="0"/>
                </a:spcBef>
              </a:pPr>
              <a:r>
                <a:rPr lang="en-US" sz="2073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Reduces hierarchy, encourages communication and innovation.</a:t>
              </a: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8313" y="895350"/>
              <a:ext cx="3420687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419850" y="3851275"/>
            <a:ext cx="2571750" cy="2686050"/>
            <a:chOff x="0" y="0"/>
            <a:chExt cx="621258" cy="64886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4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6750" y="3851275"/>
            <a:ext cx="2571750" cy="2686050"/>
            <a:chOff x="0" y="0"/>
            <a:chExt cx="621258" cy="64886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5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66750" y="6934200"/>
            <a:ext cx="2571750" cy="2686050"/>
            <a:chOff x="0" y="0"/>
            <a:chExt cx="621258" cy="64886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6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419850" y="6934200"/>
            <a:ext cx="2571750" cy="2686050"/>
            <a:chOff x="0" y="0"/>
            <a:chExt cx="621258" cy="64886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7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8324850" cy="8953500"/>
            <a:chOff x="0" y="0"/>
            <a:chExt cx="1289737" cy="1387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9737" cy="1387131"/>
            </a:xfrm>
            <a:custGeom>
              <a:avLst/>
              <a:gdLst/>
              <a:ahLst/>
              <a:cxnLst/>
              <a:rect l="l" t="t" r="r" b="b"/>
              <a:pathLst>
                <a:path w="1289737" h="1387131">
                  <a:moveTo>
                    <a:pt x="0" y="0"/>
                  </a:moveTo>
                  <a:lnTo>
                    <a:pt x="1289737" y="0"/>
                  </a:lnTo>
                  <a:lnTo>
                    <a:pt x="1289737" y="1387131"/>
                  </a:lnTo>
                  <a:lnTo>
                    <a:pt x="0" y="1387131"/>
                  </a:lnTo>
                  <a:close/>
                </a:path>
              </a:pathLst>
            </a:custGeom>
            <a:blipFill>
              <a:blip r:embed="rId2"/>
              <a:stretch>
                <a:fillRect t="-258" b="-2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34675" y="6458902"/>
            <a:ext cx="5753100" cy="3161348"/>
            <a:chOff x="0" y="0"/>
            <a:chExt cx="7670800" cy="4215130"/>
          </a:xfrm>
        </p:grpSpPr>
        <p:sp>
          <p:nvSpPr>
            <p:cNvPr id="5" name="AutoShape 5"/>
            <p:cNvSpPr/>
            <p:nvPr/>
          </p:nvSpPr>
          <p:spPr>
            <a:xfrm>
              <a:off x="0" y="12700"/>
              <a:ext cx="7264400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6225"/>
              <a:ext cx="7670800" cy="3938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 u="none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Selecting an appropriate organizational structure is crucial for aligning with your </a:t>
              </a:r>
              <a:r>
                <a:rPr lang="en-US" sz="2100" b="1" u="none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 Bold"/>
                  <a:cs typeface="TT Interphases Bold"/>
                  <a:sym typeface="TT Interphases Bold"/>
                </a:rPr>
                <a:t>business strategy and culture</a:t>
              </a:r>
              <a:r>
                <a:rPr lang="en-US" sz="2100" u="none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. Understanding the unique needs of your organization fosters effective communication, enhances decision-making, and promotes efficient workflows, ultimately fueling your long-term success and adaptability in a competitive landscape.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34675" y="857250"/>
            <a:ext cx="6886575" cy="386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99"/>
              </a:lnSpc>
            </a:pPr>
            <a:r>
              <a:rPr lang="en-US" sz="9999" u="none" spc="-199" dirty="0">
                <a:solidFill>
                  <a:srgbClr val="E5E7E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Choosing the Right Structure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857250"/>
            <a:ext cx="8324850" cy="3690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50"/>
              </a:lnSpc>
              <a:spcBef>
                <a:spcPct val="0"/>
              </a:spcBef>
            </a:pPr>
            <a:r>
              <a:rPr lang="en-US" sz="9450" spc="-189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Roles and Responsibilities Overview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734675" y="716756"/>
            <a:ext cx="6105524" cy="1178864"/>
            <a:chOff x="0" y="66675"/>
            <a:chExt cx="8140698" cy="1571819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7264400" cy="5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</a:pPr>
              <a:r>
                <a:rPr lang="en-US" sz="2999" spc="-59" dirty="0">
                  <a:solidFill>
                    <a:srgbClr val="F3F4F6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Leadership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7609" y="1158875"/>
              <a:ext cx="8123089" cy="4796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Leaders guide vision and strategy for success.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17611" y="895350"/>
              <a:ext cx="7246789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34675" y="3402806"/>
            <a:ext cx="6486524" cy="1544479"/>
            <a:chOff x="0" y="66675"/>
            <a:chExt cx="8648698" cy="2059305"/>
          </a:xfrm>
        </p:grpSpPr>
        <p:sp>
          <p:nvSpPr>
            <p:cNvPr id="8" name="TextBox 8"/>
            <p:cNvSpPr txBox="1"/>
            <p:nvPr/>
          </p:nvSpPr>
          <p:spPr>
            <a:xfrm>
              <a:off x="0" y="66675"/>
              <a:ext cx="7264400" cy="5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</a:pPr>
              <a:r>
                <a:rPr lang="en-US" sz="2999" spc="-59" dirty="0">
                  <a:solidFill>
                    <a:srgbClr val="F3F4F6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Management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609" y="1158875"/>
              <a:ext cx="8631089" cy="9671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Managers implement plans and oversee daily operations.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7611" y="895350"/>
              <a:ext cx="7246789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34675" y="6088856"/>
            <a:ext cx="6257924" cy="1544479"/>
            <a:chOff x="0" y="66675"/>
            <a:chExt cx="8343898" cy="205930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66675"/>
              <a:ext cx="7264400" cy="5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</a:pPr>
              <a:r>
                <a:rPr lang="en-US" sz="2999" spc="-59" dirty="0">
                  <a:solidFill>
                    <a:srgbClr val="F3F4F6"/>
                  </a:solidFill>
                  <a:latin typeface="Garamond" panose="02020404030301010803" pitchFamily="18" charset="0"/>
                  <a:ea typeface="TT Ramillas"/>
                  <a:cs typeface="TT Ramillas"/>
                  <a:sym typeface="TT Ramillas"/>
                </a:rPr>
                <a:t>Staff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609" y="1158875"/>
              <a:ext cx="8326289" cy="9671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Staff execute tasks and contribute to organizational goals.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7611" y="895350"/>
              <a:ext cx="7246789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6750" y="8724900"/>
            <a:ext cx="895350" cy="895350"/>
            <a:chOff x="0" y="0"/>
            <a:chExt cx="1193800" cy="11938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93800" cy="1193800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302457" y="301921"/>
              <a:ext cx="588886" cy="589958"/>
            </a:xfrm>
            <a:custGeom>
              <a:avLst/>
              <a:gdLst/>
              <a:ahLst/>
              <a:cxnLst/>
              <a:rect l="l" t="t" r="r" b="b"/>
              <a:pathLst>
                <a:path w="588886" h="589958">
                  <a:moveTo>
                    <a:pt x="0" y="0"/>
                  </a:moveTo>
                  <a:lnTo>
                    <a:pt x="588886" y="0"/>
                  </a:lnTo>
                  <a:lnTo>
                    <a:pt x="588886" y="589958"/>
                  </a:lnTo>
                  <a:lnTo>
                    <a:pt x="0" y="58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857250"/>
            <a:ext cx="14077950" cy="255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74"/>
              </a:lnSpc>
              <a:spcBef>
                <a:spcPct val="0"/>
              </a:spcBef>
            </a:pPr>
            <a:r>
              <a:rPr lang="en-US" sz="9874" spc="-197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Key Organizational Roles and Their Responsibilities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25900" y="777240"/>
            <a:ext cx="895350" cy="895350"/>
            <a:chOff x="0" y="0"/>
            <a:chExt cx="1193800" cy="1193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193800" cy="119380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962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02457" y="301921"/>
              <a:ext cx="588886" cy="589958"/>
            </a:xfrm>
            <a:custGeom>
              <a:avLst/>
              <a:gdLst/>
              <a:ahLst/>
              <a:cxnLst/>
              <a:rect l="l" t="t" r="r" b="b"/>
              <a:pathLst>
                <a:path w="588886" h="589958">
                  <a:moveTo>
                    <a:pt x="0" y="0"/>
                  </a:moveTo>
                  <a:lnTo>
                    <a:pt x="588886" y="0"/>
                  </a:lnTo>
                  <a:lnTo>
                    <a:pt x="588886" y="589958"/>
                  </a:lnTo>
                  <a:lnTo>
                    <a:pt x="0" y="58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43300" y="3894137"/>
            <a:ext cx="2571750" cy="40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2"/>
              </a:lnSpc>
            </a:pPr>
            <a:r>
              <a:rPr lang="en-US" sz="2962" spc="-59" dirty="0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Leadership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43300" y="4709954"/>
            <a:ext cx="2571750" cy="110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  <a:spcBef>
                <a:spcPct val="0"/>
              </a:spcBef>
            </a:pPr>
            <a:r>
              <a:rPr lang="en-US" sz="2073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Leaders guide the organization towards its vision.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543300" y="4521835"/>
            <a:ext cx="2571750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543300" y="6977062"/>
            <a:ext cx="2571750" cy="39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2"/>
              </a:lnSpc>
            </a:pPr>
            <a:r>
              <a:rPr lang="en-US" sz="2962" spc="-59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Operational Staff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43300" y="7792879"/>
            <a:ext cx="2571750" cy="110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  <a:spcBef>
                <a:spcPct val="0"/>
              </a:spcBef>
            </a:pPr>
            <a:r>
              <a:rPr lang="en-US" sz="2073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Staff execute daily tasks to achieve goals.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543300" y="7604760"/>
            <a:ext cx="2571750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9296400" y="3894137"/>
            <a:ext cx="2571750" cy="40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2"/>
              </a:lnSpc>
            </a:pPr>
            <a:r>
              <a:rPr lang="en-US" sz="2962" spc="-59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Management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96400" y="4709954"/>
            <a:ext cx="2571750" cy="110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  <a:spcBef>
                <a:spcPct val="0"/>
              </a:spcBef>
            </a:pPr>
            <a:r>
              <a:rPr lang="en-US" sz="2073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Managers implement strategies and oversee operations.</a:t>
            </a:r>
          </a:p>
        </p:txBody>
      </p:sp>
      <p:sp>
        <p:nvSpPr>
          <p:cNvPr id="19" name="AutoShape 19"/>
          <p:cNvSpPr/>
          <p:nvPr/>
        </p:nvSpPr>
        <p:spPr>
          <a:xfrm>
            <a:off x="9302635" y="4521835"/>
            <a:ext cx="2565515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9296400" y="6977062"/>
            <a:ext cx="2571750" cy="40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2"/>
              </a:lnSpc>
            </a:pPr>
            <a:r>
              <a:rPr lang="en-US" sz="2962" spc="-59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Support Roles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02635" y="7792879"/>
            <a:ext cx="2565515" cy="147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  <a:spcBef>
                <a:spcPct val="0"/>
              </a:spcBef>
            </a:pPr>
            <a:r>
              <a:rPr lang="en-US" sz="2073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Support staff ensure smooth organizational function.</a:t>
            </a:r>
          </a:p>
        </p:txBody>
      </p:sp>
      <p:sp>
        <p:nvSpPr>
          <p:cNvPr id="23" name="AutoShape 23"/>
          <p:cNvSpPr/>
          <p:nvPr/>
        </p:nvSpPr>
        <p:spPr>
          <a:xfrm>
            <a:off x="9302635" y="7604760"/>
            <a:ext cx="2565515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6419850" y="3851275"/>
            <a:ext cx="2571750" cy="2686050"/>
            <a:chOff x="0" y="0"/>
            <a:chExt cx="621258" cy="64886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4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6750" y="3851275"/>
            <a:ext cx="2571750" cy="2686050"/>
            <a:chOff x="0" y="0"/>
            <a:chExt cx="621258" cy="64886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5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66750" y="6934200"/>
            <a:ext cx="2571750" cy="2686050"/>
            <a:chOff x="0" y="0"/>
            <a:chExt cx="621258" cy="64886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6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419850" y="6934200"/>
            <a:ext cx="2571750" cy="2686050"/>
            <a:chOff x="0" y="0"/>
            <a:chExt cx="621258" cy="64886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21258" cy="648869"/>
            </a:xfrm>
            <a:custGeom>
              <a:avLst/>
              <a:gdLst/>
              <a:ahLst/>
              <a:cxnLst/>
              <a:rect l="l" t="t" r="r" b="b"/>
              <a:pathLst>
                <a:path w="621258" h="648869">
                  <a:moveTo>
                    <a:pt x="0" y="0"/>
                  </a:moveTo>
                  <a:lnTo>
                    <a:pt x="621258" y="0"/>
                  </a:lnTo>
                  <a:lnTo>
                    <a:pt x="621258" y="648869"/>
                  </a:lnTo>
                  <a:lnTo>
                    <a:pt x="0" y="648869"/>
                  </a:lnTo>
                  <a:close/>
                </a:path>
              </a:pathLst>
            </a:custGeom>
            <a:blipFill>
              <a:blip r:embed="rId7"/>
              <a:stretch>
                <a:fillRect t="-193" b="-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8324850" cy="8953500"/>
            <a:chOff x="0" y="0"/>
            <a:chExt cx="1289737" cy="1387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9737" cy="1387131"/>
            </a:xfrm>
            <a:custGeom>
              <a:avLst/>
              <a:gdLst/>
              <a:ahLst/>
              <a:cxnLst/>
              <a:rect l="l" t="t" r="r" b="b"/>
              <a:pathLst>
                <a:path w="1289737" h="1387131">
                  <a:moveTo>
                    <a:pt x="0" y="0"/>
                  </a:moveTo>
                  <a:lnTo>
                    <a:pt x="1289737" y="0"/>
                  </a:lnTo>
                  <a:lnTo>
                    <a:pt x="1289737" y="1387131"/>
                  </a:lnTo>
                  <a:lnTo>
                    <a:pt x="0" y="1387131"/>
                  </a:lnTo>
                  <a:close/>
                </a:path>
              </a:pathLst>
            </a:custGeom>
            <a:blipFill>
              <a:blip r:embed="rId2"/>
              <a:stretch>
                <a:fillRect t="-258" b="-2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34675" y="6458902"/>
            <a:ext cx="5753100" cy="3161348"/>
            <a:chOff x="0" y="0"/>
            <a:chExt cx="7670800" cy="4215130"/>
          </a:xfrm>
        </p:grpSpPr>
        <p:sp>
          <p:nvSpPr>
            <p:cNvPr id="5" name="AutoShape 5"/>
            <p:cNvSpPr/>
            <p:nvPr/>
          </p:nvSpPr>
          <p:spPr>
            <a:xfrm>
              <a:off x="0" y="12700"/>
              <a:ext cx="7264400" cy="0"/>
            </a:xfrm>
            <a:prstGeom prst="line">
              <a:avLst/>
            </a:prstGeom>
            <a:ln w="25400" cap="flat">
              <a:solidFill>
                <a:srgbClr val="D1D5D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6225"/>
              <a:ext cx="7670800" cy="3938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 u="none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Clearly defined roles and responsibilities are </a:t>
              </a:r>
              <a:r>
                <a:rPr lang="en-US" sz="2100" b="1" u="none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 Bold"/>
                  <a:cs typeface="TT Interphases Bold"/>
                  <a:sym typeface="TT Interphases Bold"/>
                </a:rPr>
                <a:t>crucial</a:t>
              </a:r>
              <a:r>
                <a:rPr lang="en-US" sz="2100" u="none" dirty="0">
                  <a:solidFill>
                    <a:srgbClr val="D1D5DB"/>
                  </a:solidFill>
                  <a:latin typeface="Avenir Next" panose="020B0503020202020204" pitchFamily="34" charset="0"/>
                  <a:ea typeface="TT Interphases"/>
                  <a:cs typeface="TT Interphases"/>
                  <a:sym typeface="TT Interphases"/>
                </a:rPr>
                <a:t> for organizational success. They ensure accountability and streamline decision-making. By illustrating the delegation of tasks and authority, organizations can avoid overlaps and enhance efficiency, leading to improved performance and employee engagement in achieving strategic objectives.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34675" y="819150"/>
            <a:ext cx="6886575" cy="202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7800" u="none" spc="-156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Roles and Responsibilities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857250"/>
            <a:ext cx="8324850" cy="3886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99"/>
              </a:lnSpc>
              <a:spcBef>
                <a:spcPct val="0"/>
              </a:spcBef>
            </a:pPr>
            <a:r>
              <a:rPr lang="en-US" sz="9999" spc="-199" dirty="0">
                <a:solidFill>
                  <a:srgbClr val="D1D5DB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Organizational Processes: Core Processes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734675" y="716756"/>
            <a:ext cx="5448300" cy="39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</a:pPr>
            <a:r>
              <a:rPr lang="en-US" sz="2999" spc="-59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Communication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47883" y="1535906"/>
            <a:ext cx="5435092" cy="725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Clear communication channels enhance efficiency and engagement.</a:t>
            </a:r>
          </a:p>
        </p:txBody>
      </p:sp>
      <p:sp>
        <p:nvSpPr>
          <p:cNvPr id="6" name="AutoShape 6"/>
          <p:cNvSpPr/>
          <p:nvPr/>
        </p:nvSpPr>
        <p:spPr>
          <a:xfrm>
            <a:off x="10747883" y="1338263"/>
            <a:ext cx="5435092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734675" y="3402806"/>
            <a:ext cx="5448300" cy="39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</a:pPr>
            <a:r>
              <a:rPr lang="en-US" sz="2999" spc="-59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Decision-Making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47883" y="4221956"/>
            <a:ext cx="5435092" cy="725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Streamlined decision-making fosters agility and responsiveness.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747883" y="4024313"/>
            <a:ext cx="5435092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734675" y="6088856"/>
            <a:ext cx="5448300" cy="39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</a:pPr>
            <a:r>
              <a:rPr lang="en-US" sz="2999" spc="-59">
                <a:solidFill>
                  <a:srgbClr val="F3F4F6"/>
                </a:solidFill>
                <a:latin typeface="Garamond" panose="02020404030301010803" pitchFamily="18" charset="0"/>
                <a:ea typeface="TT Ramillas"/>
                <a:cs typeface="TT Ramillas"/>
                <a:sym typeface="TT Ramillas"/>
              </a:rPr>
              <a:t>Coordination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47883" y="6908006"/>
            <a:ext cx="5435092" cy="725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D1D5DB"/>
                </a:solidFill>
                <a:latin typeface="Avenir Next" panose="020B0503020202020204" pitchFamily="34" charset="0"/>
                <a:ea typeface="TT Interphases"/>
                <a:cs typeface="TT Interphases"/>
                <a:sym typeface="TT Interphases"/>
              </a:rPr>
              <a:t>Effective coordination ensures alignment and reduces delays.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0747883" y="6710363"/>
            <a:ext cx="5435092" cy="0"/>
          </a:xfrm>
          <a:prstGeom prst="line">
            <a:avLst/>
          </a:prstGeom>
          <a:ln w="25400" cap="flat">
            <a:solidFill>
              <a:srgbClr val="D1D5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666750" y="8724900"/>
            <a:ext cx="895350" cy="895350"/>
            <a:chOff x="0" y="0"/>
            <a:chExt cx="1193800" cy="11938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93800" cy="1193800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302457" y="301921"/>
              <a:ext cx="588886" cy="589958"/>
            </a:xfrm>
            <a:custGeom>
              <a:avLst/>
              <a:gdLst/>
              <a:ahLst/>
              <a:cxnLst/>
              <a:rect l="l" t="t" r="r" b="b"/>
              <a:pathLst>
                <a:path w="588886" h="589958">
                  <a:moveTo>
                    <a:pt x="0" y="0"/>
                  </a:moveTo>
                  <a:lnTo>
                    <a:pt x="588886" y="0"/>
                  </a:lnTo>
                  <a:lnTo>
                    <a:pt x="588886" y="589958"/>
                  </a:lnTo>
                  <a:lnTo>
                    <a:pt x="0" y="58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457</Words>
  <Application>Microsoft Macintosh PowerPoint</Application>
  <PresentationFormat>Custom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Avenir Next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Organization</dc:title>
  <dc:description>Presentation - Organization</dc:description>
  <cp:lastModifiedBy>Liz Kheng-Chindavong</cp:lastModifiedBy>
  <cp:revision>19</cp:revision>
  <dcterms:created xsi:type="dcterms:W3CDTF">2006-08-16T00:00:00Z</dcterms:created>
  <dcterms:modified xsi:type="dcterms:W3CDTF">2025-10-31T00:53:07Z</dcterms:modified>
  <dc:identifier>DAG3T97OEHw</dc:identifier>
</cp:coreProperties>
</file>