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6"/>
    <p:restoredTop sz="94610"/>
  </p:normalViewPr>
  <p:slideViewPr>
    <p:cSldViewPr snapToGrid="0" snapToObjects="1">
      <p:cViewPr varScale="1">
        <p:scale>
          <a:sx n="81" d="100"/>
          <a:sy n="81" d="100"/>
        </p:scale>
        <p:origin x="21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24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69.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notesSlide" Target="../notesSlides/notesSlide10.xml"/><Relationship Id="rId16" Type="http://schemas.openxmlformats.org/officeDocument/2006/relationships/image" Target="../media/image120.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11.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7.png"/><Relationship Id="rId26" Type="http://schemas.openxmlformats.org/officeDocument/2006/relationships/image" Target="../media/image18.png"/><Relationship Id="rId3" Type="http://schemas.openxmlformats.org/officeDocument/2006/relationships/image" Target="../media/image69.png"/><Relationship Id="rId21" Type="http://schemas.openxmlformats.org/officeDocument/2006/relationships/image" Target="../media/image140.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6.png"/><Relationship Id="rId25" Type="http://schemas.openxmlformats.org/officeDocument/2006/relationships/image" Target="../media/image144.png"/><Relationship Id="rId2" Type="http://schemas.openxmlformats.org/officeDocument/2006/relationships/notesSlide" Target="../notesSlides/notesSlide11.xml"/><Relationship Id="rId16" Type="http://schemas.openxmlformats.org/officeDocument/2006/relationships/image" Target="../media/image135.png"/><Relationship Id="rId20" Type="http://schemas.openxmlformats.org/officeDocument/2006/relationships/image" Target="../media/image139.png"/><Relationship Id="rId1" Type="http://schemas.openxmlformats.org/officeDocument/2006/relationships/slideLayout" Target="../slideLayouts/slideLayout1.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3.png"/><Relationship Id="rId5" Type="http://schemas.openxmlformats.org/officeDocument/2006/relationships/image" Target="../media/image125.png"/><Relationship Id="rId15" Type="http://schemas.openxmlformats.org/officeDocument/2006/relationships/image" Target="../media/image134.png"/><Relationship Id="rId23" Type="http://schemas.openxmlformats.org/officeDocument/2006/relationships/image" Target="../media/image142.png"/><Relationship Id="rId10" Type="http://schemas.openxmlformats.org/officeDocument/2006/relationships/image" Target="../media/image130.png"/><Relationship Id="rId19" Type="http://schemas.openxmlformats.org/officeDocument/2006/relationships/image" Target="../media/image138.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00.png"/><Relationship Id="rId22" Type="http://schemas.openxmlformats.org/officeDocument/2006/relationships/image" Target="../media/image141.png"/></Relationships>
</file>

<file path=ppt/slides/_rels/slide12.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image" Target="../media/image9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69.png"/><Relationship Id="rId7" Type="http://schemas.openxmlformats.org/officeDocument/2006/relationships/image" Target="../media/image15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7.png"/><Relationship Id="rId5" Type="http://schemas.openxmlformats.org/officeDocument/2006/relationships/image" Target="../media/image156.png"/><Relationship Id="rId10" Type="http://schemas.openxmlformats.org/officeDocument/2006/relationships/image" Target="../media/image18.png"/><Relationship Id="rId4" Type="http://schemas.openxmlformats.org/officeDocument/2006/relationships/image" Target="../media/image155.png"/><Relationship Id="rId9" Type="http://schemas.openxmlformats.org/officeDocument/2006/relationships/image" Target="../media/image16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18.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6.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18.png"/><Relationship Id="rId3" Type="http://schemas.openxmlformats.org/officeDocument/2006/relationships/image" Target="../media/image42.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7.png"/><Relationship Id="rId3" Type="http://schemas.openxmlformats.org/officeDocument/2006/relationships/image" Target="../media/image69.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81.png"/><Relationship Id="rId2" Type="http://schemas.openxmlformats.org/officeDocument/2006/relationships/notesSlide" Target="../notesSlides/notesSlide9.xml"/><Relationship Id="rId16"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image" Target="../media/image18.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en-US"/>
          </a:p>
        </p:txBody>
      </p:sp>
      <p:sp>
        <p:nvSpPr>
          <p:cNvPr id="3" name="Shape 1"/>
          <p:cNvSpPr/>
          <p:nvPr/>
        </p:nvSpPr>
        <p:spPr>
          <a:xfrm>
            <a:off x="8128102" y="0"/>
            <a:ext cx="4067251" cy="6858000"/>
          </a:xfrm>
          <a:prstGeom prst="rect">
            <a:avLst/>
          </a:prstGeom>
          <a:solidFill>
            <a:srgbClr val="EFF6FF"/>
          </a:solidFill>
          <a:ln w="12700">
            <a:solidFill>
              <a:srgbClr val="FFFFFF">
                <a:alpha val="0"/>
              </a:srgbClr>
            </a:solidFill>
            <a:prstDash val="solid"/>
          </a:ln>
        </p:spPr>
        <p:txBody>
          <a:bodyPr/>
          <a:lstStyle/>
          <a:p>
            <a:endParaRPr lang="en-US"/>
          </a:p>
        </p:txBody>
      </p:sp>
      <p:sp>
        <p:nvSpPr>
          <p:cNvPr id="4" name="Shape 2"/>
          <p:cNvSpPr/>
          <p:nvPr/>
        </p:nvSpPr>
        <p:spPr>
          <a:xfrm>
            <a:off x="9296705" y="-761695"/>
            <a:ext cx="3657600" cy="3657600"/>
          </a:xfrm>
          <a:prstGeom prst="ellipse">
            <a:avLst/>
          </a:prstGeom>
          <a:solidFill>
            <a:srgbClr val="DBEAFE">
              <a:alpha val="50000"/>
            </a:srgbClr>
          </a:solidFill>
          <a:ln w="12700">
            <a:solidFill>
              <a:srgbClr val="FFFFFF">
                <a:alpha val="0"/>
              </a:srgbClr>
            </a:solidFill>
            <a:prstDash val="solid"/>
          </a:ln>
        </p:spPr>
        <p:txBody>
          <a:bodyPr/>
          <a:lstStyle/>
          <a:p>
            <a:endParaRPr lang="en-US"/>
          </a:p>
        </p:txBody>
      </p:sp>
      <p:sp>
        <p:nvSpPr>
          <p:cNvPr id="5" name="Shape 3"/>
          <p:cNvSpPr/>
          <p:nvPr/>
        </p:nvSpPr>
        <p:spPr>
          <a:xfrm>
            <a:off x="8991295" y="1524305"/>
            <a:ext cx="2438705" cy="2438705"/>
          </a:xfrm>
          <a:prstGeom prst="ellipse">
            <a:avLst/>
          </a:prstGeom>
          <a:solidFill>
            <a:srgbClr val="BFDBFE">
              <a:alpha val="30000"/>
            </a:srgbClr>
          </a:solidFill>
          <a:ln w="12700">
            <a:solidFill>
              <a:srgbClr val="FFFFFF">
                <a:alpha val="0"/>
              </a:srgbClr>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914400" y="1067105"/>
            <a:ext cx="2162556" cy="267005"/>
          </a:xfrm>
          <a:prstGeom prst="rect">
            <a:avLst/>
          </a:prstGeom>
        </p:spPr>
      </p:pic>
      <p:sp>
        <p:nvSpPr>
          <p:cNvPr id="7" name="Text 4"/>
          <p:cNvSpPr/>
          <p:nvPr/>
        </p:nvSpPr>
        <p:spPr>
          <a:xfrm>
            <a:off x="914400" y="1067105"/>
            <a:ext cx="2162556"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kern="0" spc="52" dirty="0">
                <a:solidFill>
                  <a:srgbClr val="1E40AF"/>
                </a:solidFill>
                <a:latin typeface="Montserrat" pitchFamily="34" charset="0"/>
                <a:ea typeface="Montserrat" pitchFamily="34" charset="-122"/>
                <a:cs typeface="Montserrat" pitchFamily="34" charset="-120"/>
              </a:rPr>
              <a:t>Course Introduction</a:t>
            </a:r>
            <a:endParaRPr lang="en-US" sz="1000" dirty="0"/>
          </a:p>
        </p:txBody>
      </p:sp>
      <p:sp>
        <p:nvSpPr>
          <p:cNvPr id="8" name="Text 5"/>
          <p:cNvSpPr txBox="1"/>
          <p:nvPr/>
        </p:nvSpPr>
        <p:spPr>
          <a:xfrm>
            <a:off x="914400" y="1561795"/>
            <a:ext cx="10534802" cy="1714500"/>
          </a:xfrm>
          <a:prstGeom prst="rect">
            <a:avLst/>
          </a:prstGeom>
          <a:noFill/>
          <a:ln/>
        </p:spPr>
        <p:txBody>
          <a:bodyPr wrap="square" lIns="0" tIns="0" rIns="0" bIns="0" rtlCol="0" anchor="t"/>
          <a:lstStyle/>
          <a:p>
            <a:pPr marL="0" indent="0" algn="l">
              <a:buNone/>
            </a:pPr>
            <a:r>
              <a:rPr lang="en-US" sz="5400" b="1" kern="0" spc="-135" dirty="0">
                <a:solidFill>
                  <a:srgbClr val="111827"/>
                </a:solidFill>
                <a:latin typeface="Montserrat" pitchFamily="34" charset="0"/>
                <a:ea typeface="Montserrat" pitchFamily="34" charset="-122"/>
                <a:cs typeface="Montserrat" pitchFamily="34" charset="-120"/>
              </a:rPr>
              <a:t> Principles of </a:t>
            </a:r>
            <a:endParaRPr lang="en-US" sz="5400" dirty="0"/>
          </a:p>
          <a:p>
            <a:pPr marL="0" indent="0" algn="l">
              <a:buNone/>
            </a:pPr>
            <a:r>
              <a:rPr lang="en-US" sz="5400" b="1" kern="0" spc="-135" dirty="0">
                <a:solidFill>
                  <a:srgbClr val="1E40AF"/>
                </a:solidFill>
                <a:latin typeface="Montserrat" pitchFamily="34" charset="0"/>
                <a:ea typeface="Montserrat" pitchFamily="34" charset="-122"/>
                <a:cs typeface="Montserrat" pitchFamily="34" charset="-120"/>
              </a:rPr>
              <a:t>Marketing</a:t>
            </a:r>
            <a:endParaRPr lang="en-US" sz="5400" dirty="0"/>
          </a:p>
        </p:txBody>
      </p:sp>
      <p:pic>
        <p:nvPicPr>
          <p:cNvPr id="9" name="Image 1" descr="preencoded.png"/>
          <p:cNvPicPr>
            <a:picLocks noChangeAspect="1"/>
          </p:cNvPicPr>
          <p:nvPr/>
        </p:nvPicPr>
        <p:blipFill>
          <a:blip r:embed="rId4"/>
          <a:srcRect l="-188" r="-188"/>
          <a:stretch/>
        </p:blipFill>
        <p:spPr>
          <a:xfrm>
            <a:off x="914400" y="3429000"/>
            <a:ext cx="1218895" cy="75895"/>
          </a:xfrm>
          <a:prstGeom prst="rect">
            <a:avLst/>
          </a:prstGeom>
        </p:spPr>
      </p:pic>
      <p:sp>
        <p:nvSpPr>
          <p:cNvPr id="10" name="Text 6"/>
          <p:cNvSpPr txBox="1"/>
          <p:nvPr/>
        </p:nvSpPr>
        <p:spPr>
          <a:xfrm>
            <a:off x="914400" y="3886200"/>
            <a:ext cx="10554005" cy="381305"/>
          </a:xfrm>
          <a:prstGeom prst="rect">
            <a:avLst/>
          </a:prstGeom>
          <a:noFill/>
          <a:ln/>
        </p:spPr>
        <p:txBody>
          <a:bodyPr wrap="square" lIns="0" tIns="0" rIns="0" bIns="0" rtlCol="0" anchor="ctr"/>
          <a:lstStyle/>
          <a:p>
            <a:pPr marL="0" indent="0" algn="l">
              <a:buNone/>
            </a:pPr>
            <a:r>
              <a:rPr lang="en-US" sz="2700" b="1" dirty="0">
                <a:solidFill>
                  <a:srgbClr val="374151"/>
                </a:solidFill>
                <a:latin typeface="Montserrat" pitchFamily="34" charset="0"/>
                <a:ea typeface="Montserrat" pitchFamily="34" charset="-122"/>
                <a:cs typeface="Montserrat" pitchFamily="34" charset="-120"/>
              </a:rPr>
              <a:t>Module 1</a:t>
            </a:r>
            <a:endParaRPr lang="en-US" sz="2700" dirty="0"/>
          </a:p>
        </p:txBody>
      </p:sp>
      <p:sp>
        <p:nvSpPr>
          <p:cNvPr id="11" name="Text 7"/>
          <p:cNvSpPr txBox="1"/>
          <p:nvPr/>
        </p:nvSpPr>
        <p:spPr>
          <a:xfrm>
            <a:off x="914400" y="4343400"/>
            <a:ext cx="10478110" cy="342900"/>
          </a:xfrm>
          <a:prstGeom prst="rect">
            <a:avLst/>
          </a:prstGeom>
          <a:noFill/>
          <a:ln/>
        </p:spPr>
        <p:txBody>
          <a:bodyPr wrap="square" lIns="0" tIns="0" rIns="0" bIns="0" rtlCol="0" anchor="ctr"/>
          <a:lstStyle/>
          <a:p>
            <a:pPr marL="0" indent="0" algn="l">
              <a:buNone/>
            </a:pPr>
            <a:r>
              <a:rPr lang="en-US" sz="2200" dirty="0">
                <a:solidFill>
                  <a:srgbClr val="6B7280"/>
                </a:solidFill>
                <a:latin typeface="Open Sans" pitchFamily="34" charset="0"/>
                <a:ea typeface="Open Sans" pitchFamily="34" charset="-122"/>
                <a:cs typeface="Open Sans" pitchFamily="34" charset="-120"/>
              </a:rPr>
              <a:t>Orientation + What Marketing Is (and Isn't)</a:t>
            </a:r>
            <a:endParaRPr lang="en-US" sz="2200" dirty="0"/>
          </a:p>
        </p:txBody>
      </p:sp>
      <p:pic>
        <p:nvPicPr>
          <p:cNvPr id="12" name="Image 2" descr="preencoded.png"/>
          <p:cNvPicPr>
            <a:picLocks noChangeAspect="1"/>
          </p:cNvPicPr>
          <p:nvPr/>
        </p:nvPicPr>
        <p:blipFill>
          <a:blip r:embed="rId5"/>
          <a:srcRect/>
          <a:stretch/>
        </p:blipFill>
        <p:spPr>
          <a:xfrm>
            <a:off x="914400" y="5315407"/>
            <a:ext cx="457200" cy="457200"/>
          </a:xfrm>
          <a:prstGeom prst="rect">
            <a:avLst/>
          </a:prstGeom>
        </p:spPr>
      </p:pic>
      <p:pic>
        <p:nvPicPr>
          <p:cNvPr id="13" name="Image 3" descr="preencoded.png"/>
          <p:cNvPicPr>
            <a:picLocks noChangeAspect="1"/>
          </p:cNvPicPr>
          <p:nvPr/>
        </p:nvPicPr>
        <p:blipFill>
          <a:blip r:embed="rId6"/>
          <a:srcRect l="-1648" r="-1648"/>
          <a:stretch/>
        </p:blipFill>
        <p:spPr>
          <a:xfrm>
            <a:off x="1057046" y="5447995"/>
            <a:ext cx="171907" cy="190195"/>
          </a:xfrm>
          <a:prstGeom prst="rect">
            <a:avLst/>
          </a:prstGeom>
        </p:spPr>
      </p:pic>
      <p:sp>
        <p:nvSpPr>
          <p:cNvPr id="14" name="Text 8"/>
          <p:cNvSpPr txBox="1"/>
          <p:nvPr/>
        </p:nvSpPr>
        <p:spPr>
          <a:xfrm>
            <a:off x="1524305" y="5296205"/>
            <a:ext cx="1677010" cy="191110"/>
          </a:xfrm>
          <a:prstGeom prst="rect">
            <a:avLst/>
          </a:prstGeom>
          <a:noFill/>
          <a:ln/>
        </p:spPr>
        <p:txBody>
          <a:bodyPr wrap="square" lIns="0" tIns="0" rIns="0" bIns="0" rtlCol="0" anchor="ctr"/>
          <a:lstStyle/>
          <a:p>
            <a:pPr marL="0" indent="0" algn="l">
              <a:buNone/>
            </a:pPr>
            <a:r>
              <a:rPr lang="en-US" sz="1000" b="1" kern="0" spc="105" dirty="0">
                <a:solidFill>
                  <a:srgbClr val="6B7280"/>
                </a:solidFill>
                <a:latin typeface="Open Sans" pitchFamily="34" charset="0"/>
                <a:ea typeface="Open Sans" pitchFamily="34" charset="-122"/>
                <a:cs typeface="Open Sans" pitchFamily="34" charset="-120"/>
              </a:rPr>
              <a:t>Instructor</a:t>
            </a:r>
            <a:endParaRPr lang="en-US" sz="1000" dirty="0"/>
          </a:p>
        </p:txBody>
      </p:sp>
      <p:sp>
        <p:nvSpPr>
          <p:cNvPr id="15" name="Text 9"/>
          <p:cNvSpPr txBox="1"/>
          <p:nvPr/>
        </p:nvSpPr>
        <p:spPr>
          <a:xfrm>
            <a:off x="1524305" y="5486400"/>
            <a:ext cx="1904695"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Montserrat" pitchFamily="34" charset="0"/>
                <a:ea typeface="Montserrat" pitchFamily="34" charset="-122"/>
                <a:cs typeface="Montserrat" pitchFamily="34" charset="-120"/>
              </a:rPr>
              <a:t>Dr. Liz Kheng</a:t>
            </a:r>
            <a:endParaRPr lang="en-US" sz="1800" dirty="0"/>
          </a:p>
        </p:txBody>
      </p:sp>
      <p:pic>
        <p:nvPicPr>
          <p:cNvPr id="16" name="Image 4" descr="preencoded.png"/>
          <p:cNvPicPr>
            <a:picLocks noChangeAspect="1"/>
          </p:cNvPicPr>
          <p:nvPr/>
        </p:nvPicPr>
        <p:blipFill>
          <a:blip r:embed="rId7">
            <a:alphaModFix amt="10000"/>
          </a:blip>
          <a:srcRect/>
          <a:stretch/>
        </p:blipFill>
        <p:spPr>
          <a:xfrm>
            <a:off x="7162495" y="1524305"/>
            <a:ext cx="3810305" cy="3810305"/>
          </a:xfrm>
          <a:prstGeom prst="rect">
            <a:avLst/>
          </a:prstGeom>
        </p:spPr>
      </p:pic>
      <p:pic>
        <p:nvPicPr>
          <p:cNvPr id="17" name="Image 5" descr="preencoded.png"/>
          <p:cNvPicPr>
            <a:picLocks noChangeAspect="1"/>
          </p:cNvPicPr>
          <p:nvPr/>
        </p:nvPicPr>
        <p:blipFill>
          <a:blip r:embed="rId8"/>
          <a:srcRect t="-1" b="-1"/>
          <a:stretch/>
        </p:blipFill>
        <p:spPr>
          <a:xfrm>
            <a:off x="0" y="6743700"/>
            <a:ext cx="12191695" cy="114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pic>
        <p:nvPicPr>
          <p:cNvPr id="3" name="Image 1" descr="preencoded.png"/>
          <p:cNvPicPr>
            <a:picLocks noChangeAspect="1"/>
          </p:cNvPicPr>
          <p:nvPr/>
        </p:nvPicPr>
        <p:blipFill>
          <a:blip r:embed="rId4"/>
          <a:stretch>
            <a:fillRect/>
          </a:stretch>
        </p:blipFill>
        <p:spPr>
          <a:xfrm>
            <a:off x="457200" y="381305"/>
            <a:ext cx="1419149" cy="228600"/>
          </a:xfrm>
          <a:prstGeom prst="rect">
            <a:avLst/>
          </a:prstGeom>
        </p:spPr>
      </p:pic>
      <p:sp>
        <p:nvSpPr>
          <p:cNvPr id="4" name="Text 0"/>
          <p:cNvSpPr/>
          <p:nvPr/>
        </p:nvSpPr>
        <p:spPr>
          <a:xfrm>
            <a:off x="457200" y="381305"/>
            <a:ext cx="1420063"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Strategic Tool</a:t>
            </a:r>
            <a:endParaRPr lang="en-US" sz="900" dirty="0"/>
          </a:p>
        </p:txBody>
      </p:sp>
      <p:sp>
        <p:nvSpPr>
          <p:cNvPr id="5" name="Text 1"/>
          <p:cNvSpPr txBox="1"/>
          <p:nvPr/>
        </p:nvSpPr>
        <p:spPr>
          <a:xfrm>
            <a:off x="457200" y="685800"/>
            <a:ext cx="3804818"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 Value </a:t>
            </a:r>
            <a:r>
              <a:rPr lang="en-US" sz="2700" b="1" dirty="0">
                <a:solidFill>
                  <a:srgbClr val="1D4ED8"/>
                </a:solidFill>
                <a:latin typeface="Montserrat" pitchFamily="34" charset="0"/>
                <a:ea typeface="Montserrat" pitchFamily="34" charset="-122"/>
                <a:cs typeface="Montserrat" pitchFamily="34" charset="-120"/>
              </a:rPr>
              <a:t>Proposition</a:t>
            </a:r>
            <a:endParaRPr lang="en-US" sz="2700" dirty="0"/>
          </a:p>
        </p:txBody>
      </p:sp>
      <p:pic>
        <p:nvPicPr>
          <p:cNvPr id="6" name="Image 2" descr="preencoded.png"/>
          <p:cNvPicPr>
            <a:picLocks noChangeAspect="1"/>
          </p:cNvPicPr>
          <p:nvPr/>
        </p:nvPicPr>
        <p:blipFill>
          <a:blip r:embed="rId5"/>
          <a:srcRect/>
          <a:stretch/>
        </p:blipFill>
        <p:spPr>
          <a:xfrm>
            <a:off x="9152230" y="905256"/>
            <a:ext cx="152705" cy="152705"/>
          </a:xfrm>
          <a:prstGeom prst="rect">
            <a:avLst/>
          </a:prstGeom>
        </p:spPr>
      </p:pic>
      <p:sp>
        <p:nvSpPr>
          <p:cNvPr id="7" name="Text 2"/>
          <p:cNvSpPr txBox="1"/>
          <p:nvPr/>
        </p:nvSpPr>
        <p:spPr>
          <a:xfrm>
            <a:off x="8931859" y="847649"/>
            <a:ext cx="2811780" cy="267005"/>
          </a:xfrm>
          <a:prstGeom prst="rect">
            <a:avLst/>
          </a:prstGeom>
          <a:noFill/>
          <a:ln/>
        </p:spPr>
        <p:txBody>
          <a:bodyPr wrap="square" lIns="0" tIns="0" rIns="0" bIns="0" rtlCol="0" anchor="ctr"/>
          <a:lstStyle/>
          <a:p>
            <a:pPr marL="0" indent="0" algn="r">
              <a:buNone/>
            </a:pPr>
            <a:r>
              <a:rPr lang="en-US" sz="1300" i="1" dirty="0">
                <a:solidFill>
                  <a:srgbClr val="6B7280"/>
                </a:solidFill>
                <a:latin typeface="Open Sans" pitchFamily="34" charset="0"/>
                <a:ea typeface="Open Sans" pitchFamily="34" charset="-122"/>
                <a:cs typeface="Open Sans" pitchFamily="34" charset="-120"/>
              </a:rPr>
              <a:t>"Why should I buy from you?"</a:t>
            </a:r>
            <a:endParaRPr lang="en-US" sz="1300" dirty="0"/>
          </a:p>
        </p:txBody>
      </p:sp>
      <p:pic>
        <p:nvPicPr>
          <p:cNvPr id="8" name="Image 3" descr="preencoded.png"/>
          <p:cNvPicPr>
            <a:picLocks noChangeAspect="1"/>
          </p:cNvPicPr>
          <p:nvPr/>
        </p:nvPicPr>
        <p:blipFill>
          <a:blip r:embed="rId6"/>
          <a:srcRect t="-4" b="-4"/>
          <a:stretch/>
        </p:blipFill>
        <p:spPr>
          <a:xfrm>
            <a:off x="457200" y="3733495"/>
            <a:ext cx="4572000" cy="3719779"/>
          </a:xfrm>
          <a:prstGeom prst="rect">
            <a:avLst/>
          </a:prstGeom>
        </p:spPr>
      </p:pic>
      <p:sp>
        <p:nvSpPr>
          <p:cNvPr id="9" name="Text 3"/>
          <p:cNvSpPr txBox="1"/>
          <p:nvPr/>
        </p:nvSpPr>
        <p:spPr>
          <a:xfrm>
            <a:off x="914400" y="4000500"/>
            <a:ext cx="4000500"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 Criteria for Success </a:t>
            </a:r>
            <a:endParaRPr lang="en-US" sz="1300" dirty="0"/>
          </a:p>
        </p:txBody>
      </p:sp>
      <p:pic>
        <p:nvPicPr>
          <p:cNvPr id="10" name="Image 4" descr="preencoded.png"/>
          <p:cNvPicPr>
            <a:picLocks noChangeAspect="1"/>
          </p:cNvPicPr>
          <p:nvPr/>
        </p:nvPicPr>
        <p:blipFill>
          <a:blip r:embed="rId7"/>
          <a:srcRect l="-760" r="-760"/>
          <a:stretch/>
        </p:blipFill>
        <p:spPr>
          <a:xfrm>
            <a:off x="685800" y="4048049"/>
            <a:ext cx="152705" cy="171907"/>
          </a:xfrm>
          <a:prstGeom prst="rect">
            <a:avLst/>
          </a:prstGeom>
        </p:spPr>
      </p:pic>
      <p:pic>
        <p:nvPicPr>
          <p:cNvPr id="11" name="Image 5" descr="preencoded.png"/>
          <p:cNvPicPr>
            <a:picLocks noChangeAspect="1"/>
          </p:cNvPicPr>
          <p:nvPr/>
        </p:nvPicPr>
        <p:blipFill>
          <a:blip r:embed="rId8"/>
          <a:srcRect/>
          <a:stretch/>
        </p:blipFill>
        <p:spPr>
          <a:xfrm>
            <a:off x="685800" y="4457700"/>
            <a:ext cx="133502" cy="133502"/>
          </a:xfrm>
          <a:prstGeom prst="rect">
            <a:avLst/>
          </a:prstGeom>
        </p:spPr>
      </p:pic>
      <p:sp>
        <p:nvSpPr>
          <p:cNvPr id="12" name="Text 4"/>
          <p:cNvSpPr txBox="1"/>
          <p:nvPr/>
        </p:nvSpPr>
        <p:spPr>
          <a:xfrm>
            <a:off x="933602" y="4419295"/>
            <a:ext cx="2641702" cy="191110"/>
          </a:xfrm>
          <a:prstGeom prst="rect">
            <a:avLst/>
          </a:prstGeom>
          <a:noFill/>
          <a:ln/>
        </p:spPr>
        <p:txBody>
          <a:bodyPr wrap="square" lIns="0" tIns="0" rIns="0" bIns="0" rtlCol="0" anchor="ctr"/>
          <a:lstStyle/>
          <a:p>
            <a:pPr marL="0" indent="0" algn="l">
              <a:buNone/>
            </a:pPr>
            <a:r>
              <a:rPr lang="en-US" sz="1000" b="1" dirty="0">
                <a:solidFill>
                  <a:srgbClr val="4B5563"/>
                </a:solidFill>
                <a:latin typeface="Open Sans" pitchFamily="34" charset="0"/>
                <a:ea typeface="Open Sans" pitchFamily="34" charset="-122"/>
                <a:cs typeface="Open Sans" pitchFamily="34" charset="-120"/>
              </a:rPr>
              <a:t>Clear:</a:t>
            </a:r>
            <a:r>
              <a:rPr lang="en-US" sz="1000" dirty="0">
                <a:solidFill>
                  <a:srgbClr val="4B5563"/>
                </a:solidFill>
                <a:latin typeface="Open Sans" pitchFamily="34" charset="0"/>
                <a:ea typeface="Open Sans" pitchFamily="34" charset="-122"/>
                <a:cs typeface="Open Sans" pitchFamily="34" charset="-120"/>
              </a:rPr>
              <a:t> Easy to understand instantly.</a:t>
            </a:r>
            <a:endParaRPr lang="en-US" sz="1000" dirty="0"/>
          </a:p>
        </p:txBody>
      </p:sp>
      <p:pic>
        <p:nvPicPr>
          <p:cNvPr id="13" name="Image 6" descr="preencoded.png"/>
          <p:cNvPicPr>
            <a:picLocks noChangeAspect="1"/>
          </p:cNvPicPr>
          <p:nvPr/>
        </p:nvPicPr>
        <p:blipFill>
          <a:blip r:embed="rId8"/>
          <a:srcRect/>
          <a:stretch/>
        </p:blipFill>
        <p:spPr>
          <a:xfrm>
            <a:off x="685800" y="4762195"/>
            <a:ext cx="133502" cy="133502"/>
          </a:xfrm>
          <a:prstGeom prst="rect">
            <a:avLst/>
          </a:prstGeom>
        </p:spPr>
      </p:pic>
      <p:sp>
        <p:nvSpPr>
          <p:cNvPr id="14" name="Text 5"/>
          <p:cNvSpPr txBox="1"/>
          <p:nvPr/>
        </p:nvSpPr>
        <p:spPr>
          <a:xfrm>
            <a:off x="933602" y="4724705"/>
            <a:ext cx="3230575" cy="191110"/>
          </a:xfrm>
          <a:prstGeom prst="rect">
            <a:avLst/>
          </a:prstGeom>
          <a:noFill/>
          <a:ln/>
        </p:spPr>
        <p:txBody>
          <a:bodyPr wrap="square" lIns="0" tIns="0" rIns="0" bIns="0" rtlCol="0" anchor="ctr"/>
          <a:lstStyle/>
          <a:p>
            <a:pPr marL="0" indent="0" algn="l">
              <a:buNone/>
            </a:pPr>
            <a:r>
              <a:rPr lang="en-US" sz="1000" b="1" dirty="0">
                <a:solidFill>
                  <a:srgbClr val="4B5563"/>
                </a:solidFill>
                <a:latin typeface="Open Sans" pitchFamily="34" charset="0"/>
                <a:ea typeface="Open Sans" pitchFamily="34" charset="-122"/>
                <a:cs typeface="Open Sans" pitchFamily="34" charset="-120"/>
              </a:rPr>
              <a:t>Relevant:</a:t>
            </a:r>
            <a:r>
              <a:rPr lang="en-US" sz="1000" dirty="0">
                <a:solidFill>
                  <a:srgbClr val="4B5563"/>
                </a:solidFill>
                <a:latin typeface="Open Sans" pitchFamily="34" charset="0"/>
                <a:ea typeface="Open Sans" pitchFamily="34" charset="-122"/>
                <a:cs typeface="Open Sans" pitchFamily="34" charset="-120"/>
              </a:rPr>
              <a:t> Explains how it solves a problem.</a:t>
            </a:r>
            <a:endParaRPr lang="en-US" sz="1000" dirty="0"/>
          </a:p>
        </p:txBody>
      </p:sp>
      <p:pic>
        <p:nvPicPr>
          <p:cNvPr id="15" name="Image 7" descr="preencoded.png"/>
          <p:cNvPicPr>
            <a:picLocks noChangeAspect="1"/>
          </p:cNvPicPr>
          <p:nvPr/>
        </p:nvPicPr>
        <p:blipFill>
          <a:blip r:embed="rId8"/>
          <a:srcRect/>
          <a:stretch/>
        </p:blipFill>
        <p:spPr>
          <a:xfrm>
            <a:off x="685800" y="5067605"/>
            <a:ext cx="133502" cy="133502"/>
          </a:xfrm>
          <a:prstGeom prst="rect">
            <a:avLst/>
          </a:prstGeom>
        </p:spPr>
      </p:pic>
      <p:sp>
        <p:nvSpPr>
          <p:cNvPr id="16" name="Text 6"/>
          <p:cNvSpPr txBox="1"/>
          <p:nvPr/>
        </p:nvSpPr>
        <p:spPr>
          <a:xfrm>
            <a:off x="933602" y="5029200"/>
            <a:ext cx="2958998" cy="191110"/>
          </a:xfrm>
          <a:prstGeom prst="rect">
            <a:avLst/>
          </a:prstGeom>
          <a:noFill/>
          <a:ln/>
        </p:spPr>
        <p:txBody>
          <a:bodyPr wrap="square" lIns="0" tIns="0" rIns="0" bIns="0" rtlCol="0" anchor="ctr"/>
          <a:lstStyle/>
          <a:p>
            <a:pPr marL="0" indent="0" algn="l">
              <a:buNone/>
            </a:pPr>
            <a:r>
              <a:rPr lang="en-US" sz="1000" b="1" dirty="0">
                <a:solidFill>
                  <a:srgbClr val="4B5563"/>
                </a:solidFill>
                <a:latin typeface="Open Sans" pitchFamily="34" charset="0"/>
                <a:ea typeface="Open Sans" pitchFamily="34" charset="-122"/>
                <a:cs typeface="Open Sans" pitchFamily="34" charset="-120"/>
              </a:rPr>
              <a:t>Differentiated:</a:t>
            </a:r>
            <a:r>
              <a:rPr lang="en-US" sz="1000" dirty="0">
                <a:solidFill>
                  <a:srgbClr val="4B5563"/>
                </a:solidFill>
                <a:latin typeface="Open Sans" pitchFamily="34" charset="0"/>
                <a:ea typeface="Open Sans" pitchFamily="34" charset="-122"/>
                <a:cs typeface="Open Sans" pitchFamily="34" charset="-120"/>
              </a:rPr>
              <a:t> Explains why it's better.</a:t>
            </a:r>
            <a:endParaRPr lang="en-US" sz="1000" dirty="0"/>
          </a:p>
        </p:txBody>
      </p:sp>
      <p:pic>
        <p:nvPicPr>
          <p:cNvPr id="17" name="Image 8" descr="preencoded.png"/>
          <p:cNvPicPr>
            <a:picLocks noChangeAspect="1"/>
          </p:cNvPicPr>
          <p:nvPr/>
        </p:nvPicPr>
        <p:blipFill>
          <a:blip r:embed="rId8"/>
          <a:srcRect/>
          <a:stretch/>
        </p:blipFill>
        <p:spPr>
          <a:xfrm>
            <a:off x="685800" y="5372100"/>
            <a:ext cx="133502" cy="133502"/>
          </a:xfrm>
          <a:prstGeom prst="rect">
            <a:avLst/>
          </a:prstGeom>
        </p:spPr>
      </p:pic>
      <p:sp>
        <p:nvSpPr>
          <p:cNvPr id="18" name="Text 7"/>
          <p:cNvSpPr txBox="1"/>
          <p:nvPr/>
        </p:nvSpPr>
        <p:spPr>
          <a:xfrm>
            <a:off x="933602" y="5333695"/>
            <a:ext cx="2868473" cy="191110"/>
          </a:xfrm>
          <a:prstGeom prst="rect">
            <a:avLst/>
          </a:prstGeom>
          <a:noFill/>
          <a:ln/>
        </p:spPr>
        <p:txBody>
          <a:bodyPr wrap="square" lIns="0" tIns="0" rIns="0" bIns="0" rtlCol="0" anchor="ctr"/>
          <a:lstStyle/>
          <a:p>
            <a:pPr marL="0" indent="0" algn="l">
              <a:buNone/>
            </a:pPr>
            <a:r>
              <a:rPr lang="en-US" sz="1000" b="1" dirty="0">
                <a:solidFill>
                  <a:srgbClr val="4B5563"/>
                </a:solidFill>
                <a:latin typeface="Open Sans" pitchFamily="34" charset="0"/>
                <a:ea typeface="Open Sans" pitchFamily="34" charset="-122"/>
                <a:cs typeface="Open Sans" pitchFamily="34" charset="-120"/>
              </a:rPr>
              <a:t>Credible:</a:t>
            </a:r>
            <a:r>
              <a:rPr lang="en-US" sz="1000" dirty="0">
                <a:solidFill>
                  <a:srgbClr val="4B5563"/>
                </a:solidFill>
                <a:latin typeface="Open Sans" pitchFamily="34" charset="0"/>
                <a:ea typeface="Open Sans" pitchFamily="34" charset="-122"/>
                <a:cs typeface="Open Sans" pitchFamily="34" charset="-120"/>
              </a:rPr>
              <a:t> Provides a reason to believe.</a:t>
            </a:r>
            <a:endParaRPr lang="en-US" sz="1000" dirty="0"/>
          </a:p>
        </p:txBody>
      </p:sp>
      <p:pic>
        <p:nvPicPr>
          <p:cNvPr id="19" name="Image 9" descr="preencoded.png"/>
          <p:cNvPicPr>
            <a:picLocks noChangeAspect="1"/>
          </p:cNvPicPr>
          <p:nvPr/>
        </p:nvPicPr>
        <p:blipFill>
          <a:blip r:embed="rId9"/>
          <a:srcRect l="-2" r="-2"/>
          <a:stretch/>
        </p:blipFill>
        <p:spPr>
          <a:xfrm>
            <a:off x="5333695" y="1343254"/>
            <a:ext cx="6400800" cy="3295498"/>
          </a:xfrm>
          <a:prstGeom prst="rect">
            <a:avLst/>
          </a:prstGeom>
        </p:spPr>
      </p:pic>
      <p:sp>
        <p:nvSpPr>
          <p:cNvPr id="20" name="Text 8"/>
          <p:cNvSpPr txBox="1"/>
          <p:nvPr/>
        </p:nvSpPr>
        <p:spPr>
          <a:xfrm>
            <a:off x="5695798" y="1647749"/>
            <a:ext cx="1953158"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Montserrat" pitchFamily="34" charset="0"/>
                <a:ea typeface="Montserrat" pitchFamily="34" charset="-122"/>
                <a:cs typeface="Montserrat" pitchFamily="34" charset="-120"/>
              </a:rPr>
              <a:t>The Framework</a:t>
            </a:r>
            <a:endParaRPr lang="en-US" sz="1800" dirty="0"/>
          </a:p>
        </p:txBody>
      </p:sp>
      <p:pic>
        <p:nvPicPr>
          <p:cNvPr id="21" name="Image 10" descr="preencoded.png"/>
          <p:cNvPicPr>
            <a:picLocks noChangeAspect="1"/>
          </p:cNvPicPr>
          <p:nvPr/>
        </p:nvPicPr>
        <p:blipFill>
          <a:blip r:embed="rId10"/>
          <a:stretch>
            <a:fillRect/>
          </a:stretch>
        </p:blipFill>
        <p:spPr>
          <a:xfrm>
            <a:off x="10675620" y="1686154"/>
            <a:ext cx="761695" cy="228600"/>
          </a:xfrm>
          <a:prstGeom prst="rect">
            <a:avLst/>
          </a:prstGeom>
        </p:spPr>
      </p:pic>
      <p:sp>
        <p:nvSpPr>
          <p:cNvPr id="22" name="Text 9"/>
          <p:cNvSpPr/>
          <p:nvPr/>
        </p:nvSpPr>
        <p:spPr>
          <a:xfrm>
            <a:off x="10675620" y="1686154"/>
            <a:ext cx="762610"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6B7280"/>
                </a:solidFill>
                <a:latin typeface="ui-sans-serif" pitchFamily="34" charset="0"/>
                <a:ea typeface="ui-sans-serif" pitchFamily="34" charset="-122"/>
                <a:cs typeface="ui-sans-serif" pitchFamily="34" charset="-120"/>
              </a:rPr>
              <a:t>Template</a:t>
            </a:r>
            <a:endParaRPr lang="en-US" sz="900" dirty="0"/>
          </a:p>
        </p:txBody>
      </p:sp>
      <p:sp>
        <p:nvSpPr>
          <p:cNvPr id="23" name="Shape 10"/>
          <p:cNvSpPr/>
          <p:nvPr/>
        </p:nvSpPr>
        <p:spPr>
          <a:xfrm>
            <a:off x="5695798" y="2180844"/>
            <a:ext cx="5734202" cy="1848002"/>
          </a:xfrm>
          <a:prstGeom prst="roundRect">
            <a:avLst>
              <a:gd name="adj" fmla="val 2040"/>
            </a:avLst>
          </a:prstGeom>
          <a:solidFill>
            <a:srgbClr val="F9FAFB"/>
          </a:solidFill>
          <a:ln w="12700">
            <a:solidFill>
              <a:srgbClr val="E5E7EB"/>
            </a:solidFill>
            <a:prstDash val="solid"/>
          </a:ln>
        </p:spPr>
        <p:txBody>
          <a:bodyPr/>
          <a:lstStyle/>
          <a:p>
            <a:endParaRPr lang="en-US"/>
          </a:p>
        </p:txBody>
      </p:sp>
      <p:sp>
        <p:nvSpPr>
          <p:cNvPr id="24" name="Text 11"/>
          <p:cNvSpPr txBox="1"/>
          <p:nvPr/>
        </p:nvSpPr>
        <p:spPr>
          <a:xfrm>
            <a:off x="5934456" y="2419502"/>
            <a:ext cx="5343754" cy="1371600"/>
          </a:xfrm>
          <a:prstGeom prst="rect">
            <a:avLst/>
          </a:prstGeom>
          <a:noFill/>
          <a:ln/>
        </p:spPr>
        <p:txBody>
          <a:bodyPr wrap="square" lIns="0" tIns="0" rIns="0" bIns="0" rtlCol="0" anchor="t"/>
          <a:lstStyle/>
          <a:p>
            <a:pPr marL="0" indent="0" algn="l">
              <a:buNone/>
            </a:pPr>
            <a:r>
              <a:rPr lang="en-US" sz="1800" dirty="0">
                <a:solidFill>
                  <a:srgbClr val="374151"/>
                </a:solidFill>
                <a:latin typeface="Open Sans" pitchFamily="34" charset="0"/>
                <a:ea typeface="Open Sans" pitchFamily="34" charset="-122"/>
                <a:cs typeface="Open Sans" pitchFamily="34" charset="-120"/>
              </a:rPr>
              <a:t> For , our  provides  because . </a:t>
            </a:r>
            <a:endParaRPr lang="en-US" sz="1800" dirty="0"/>
          </a:p>
        </p:txBody>
      </p:sp>
      <p:sp>
        <p:nvSpPr>
          <p:cNvPr id="25" name="Text 12"/>
          <p:cNvSpPr txBox="1"/>
          <p:nvPr/>
        </p:nvSpPr>
        <p:spPr>
          <a:xfrm>
            <a:off x="5848502" y="4181551"/>
            <a:ext cx="1020470"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Fill in the blanks</a:t>
            </a:r>
            <a:endParaRPr lang="en-US" sz="900" dirty="0"/>
          </a:p>
        </p:txBody>
      </p:sp>
      <p:sp>
        <p:nvSpPr>
          <p:cNvPr id="26" name="Shape 13"/>
          <p:cNvSpPr/>
          <p:nvPr/>
        </p:nvSpPr>
        <p:spPr>
          <a:xfrm>
            <a:off x="5695798" y="4200754"/>
            <a:ext cx="114300" cy="114300"/>
          </a:xfrm>
          <a:prstGeom prst="roundRect">
            <a:avLst>
              <a:gd name="adj" fmla="val 266667"/>
            </a:avLst>
          </a:prstGeom>
          <a:solidFill>
            <a:srgbClr val="DBEAFE"/>
          </a:solidFill>
          <a:ln w="12700">
            <a:solidFill>
              <a:srgbClr val="93C5FD"/>
            </a:solidFill>
            <a:prstDash val="solid"/>
          </a:ln>
        </p:spPr>
        <p:txBody>
          <a:bodyPr/>
          <a:lstStyle/>
          <a:p>
            <a:endParaRPr lang="en-US"/>
          </a:p>
        </p:txBody>
      </p:sp>
      <p:sp>
        <p:nvSpPr>
          <p:cNvPr id="27" name="Text 14"/>
          <p:cNvSpPr txBox="1"/>
          <p:nvPr/>
        </p:nvSpPr>
        <p:spPr>
          <a:xfrm>
            <a:off x="7037222" y="4181551"/>
            <a:ext cx="1738274"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 Connects needs to solutions</a:t>
            </a:r>
            <a:endParaRPr lang="en-US" sz="900" dirty="0"/>
          </a:p>
        </p:txBody>
      </p:sp>
      <p:pic>
        <p:nvPicPr>
          <p:cNvPr id="28" name="Image 11" descr="preencoded.png"/>
          <p:cNvPicPr>
            <a:picLocks noChangeAspect="1"/>
          </p:cNvPicPr>
          <p:nvPr/>
        </p:nvPicPr>
        <p:blipFill>
          <a:blip r:embed="rId11"/>
          <a:srcRect l="-2571" r="-2571"/>
          <a:stretch/>
        </p:blipFill>
        <p:spPr>
          <a:xfrm>
            <a:off x="6894576" y="4200754"/>
            <a:ext cx="105156" cy="114300"/>
          </a:xfrm>
          <a:prstGeom prst="rect">
            <a:avLst/>
          </a:prstGeom>
        </p:spPr>
      </p:pic>
      <p:pic>
        <p:nvPicPr>
          <p:cNvPr id="29" name="Image 12" descr="preencoded.png"/>
          <p:cNvPicPr>
            <a:picLocks noChangeAspect="1"/>
          </p:cNvPicPr>
          <p:nvPr/>
        </p:nvPicPr>
        <p:blipFill>
          <a:blip r:embed="rId12"/>
          <a:stretch>
            <a:fillRect/>
          </a:stretch>
        </p:blipFill>
        <p:spPr>
          <a:xfrm>
            <a:off x="6342278" y="2470709"/>
            <a:ext cx="2190902" cy="371246"/>
          </a:xfrm>
          <a:prstGeom prst="rect">
            <a:avLst/>
          </a:prstGeom>
        </p:spPr>
      </p:pic>
      <p:sp>
        <p:nvSpPr>
          <p:cNvPr id="30" name="Text 15"/>
          <p:cNvSpPr/>
          <p:nvPr/>
        </p:nvSpPr>
        <p:spPr>
          <a:xfrm>
            <a:off x="6342278" y="2470709"/>
            <a:ext cx="2190902" cy="372161"/>
          </a:xfrm>
          <a:prstGeom prst="rect">
            <a:avLst/>
          </a:prstGeom>
          <a:solidFill>
            <a:srgbClr val="FFFFFF">
              <a:alpha val="0"/>
            </a:srgbClr>
          </a:solidFill>
          <a:ln w="25400">
            <a:solidFill>
              <a:srgbClr val="3B82F6"/>
            </a:solidFill>
          </a:ln>
        </p:spPr>
        <p:txBody>
          <a:bodyPr wrap="square" lIns="0" tIns="0" rIns="0" bIns="0" rtlCol="0" anchor="ctr"/>
          <a:lstStyle/>
          <a:p>
            <a:pPr marL="0" indent="0" algn="ctr">
              <a:buNone/>
            </a:pPr>
            <a:r>
              <a:rPr lang="en-US" sz="1800" b="1" dirty="0">
                <a:solidFill>
                  <a:srgbClr val="1E40AF"/>
                </a:solidFill>
                <a:latin typeface="Open Sans" pitchFamily="34" charset="0"/>
                <a:ea typeface="Open Sans" pitchFamily="34" charset="-122"/>
                <a:cs typeface="Open Sans" pitchFamily="34" charset="-120"/>
              </a:rPr>
              <a:t>[Target Customer]</a:t>
            </a:r>
            <a:endParaRPr lang="en-US" sz="1800" dirty="0"/>
          </a:p>
        </p:txBody>
      </p:sp>
      <p:pic>
        <p:nvPicPr>
          <p:cNvPr id="31" name="Image 13" descr="preencoded.png"/>
          <p:cNvPicPr>
            <a:picLocks noChangeAspect="1"/>
          </p:cNvPicPr>
          <p:nvPr/>
        </p:nvPicPr>
        <p:blipFill>
          <a:blip r:embed="rId13"/>
          <a:stretch>
            <a:fillRect/>
          </a:stretch>
        </p:blipFill>
        <p:spPr>
          <a:xfrm>
            <a:off x="9075420" y="2470709"/>
            <a:ext cx="2085746" cy="371246"/>
          </a:xfrm>
          <a:prstGeom prst="rect">
            <a:avLst/>
          </a:prstGeom>
        </p:spPr>
      </p:pic>
      <p:sp>
        <p:nvSpPr>
          <p:cNvPr id="32" name="Text 16"/>
          <p:cNvSpPr/>
          <p:nvPr/>
        </p:nvSpPr>
        <p:spPr>
          <a:xfrm>
            <a:off x="9075420" y="2470709"/>
            <a:ext cx="2086661" cy="372161"/>
          </a:xfrm>
          <a:prstGeom prst="rect">
            <a:avLst/>
          </a:prstGeom>
          <a:solidFill>
            <a:srgbClr val="FFFFFF">
              <a:alpha val="0"/>
            </a:srgbClr>
          </a:solidFill>
          <a:ln w="25400">
            <a:solidFill>
              <a:srgbClr val="3B82F6"/>
            </a:solidFill>
          </a:ln>
        </p:spPr>
        <p:txBody>
          <a:bodyPr wrap="square" lIns="0" tIns="0" rIns="0" bIns="0" rtlCol="0" anchor="ctr"/>
          <a:lstStyle/>
          <a:p>
            <a:pPr marL="0" indent="0" algn="ctr">
              <a:buNone/>
            </a:pPr>
            <a:r>
              <a:rPr lang="en-US" sz="1800" b="1" dirty="0">
                <a:solidFill>
                  <a:srgbClr val="1E40AF"/>
                </a:solidFill>
                <a:latin typeface="Open Sans" pitchFamily="34" charset="0"/>
                <a:ea typeface="Open Sans" pitchFamily="34" charset="-122"/>
                <a:cs typeface="Open Sans" pitchFamily="34" charset="-120"/>
              </a:rPr>
              <a:t>[Product/Service]</a:t>
            </a:r>
            <a:endParaRPr lang="en-US" sz="1800" dirty="0"/>
          </a:p>
        </p:txBody>
      </p:sp>
      <p:pic>
        <p:nvPicPr>
          <p:cNvPr id="33" name="Image 14" descr="preencoded.png"/>
          <p:cNvPicPr>
            <a:picLocks noChangeAspect="1"/>
          </p:cNvPicPr>
          <p:nvPr/>
        </p:nvPicPr>
        <p:blipFill>
          <a:blip r:embed="rId14"/>
          <a:stretch>
            <a:fillRect/>
          </a:stretch>
        </p:blipFill>
        <p:spPr>
          <a:xfrm>
            <a:off x="6913778" y="2927909"/>
            <a:ext cx="1580998" cy="371246"/>
          </a:xfrm>
          <a:prstGeom prst="rect">
            <a:avLst/>
          </a:prstGeom>
        </p:spPr>
      </p:pic>
      <p:sp>
        <p:nvSpPr>
          <p:cNvPr id="34" name="Text 17"/>
          <p:cNvSpPr/>
          <p:nvPr/>
        </p:nvSpPr>
        <p:spPr>
          <a:xfrm>
            <a:off x="6913778" y="2927909"/>
            <a:ext cx="1581912" cy="372161"/>
          </a:xfrm>
          <a:prstGeom prst="rect">
            <a:avLst/>
          </a:prstGeom>
          <a:solidFill>
            <a:srgbClr val="FFFFFF">
              <a:alpha val="0"/>
            </a:srgbClr>
          </a:solidFill>
          <a:ln w="25400">
            <a:solidFill>
              <a:srgbClr val="3B82F6"/>
            </a:solidFill>
          </a:ln>
        </p:spPr>
        <p:txBody>
          <a:bodyPr wrap="square" lIns="0" tIns="0" rIns="0" bIns="0" rtlCol="0" anchor="ctr"/>
          <a:lstStyle/>
          <a:p>
            <a:pPr marL="0" indent="0" algn="ctr">
              <a:buNone/>
            </a:pPr>
            <a:r>
              <a:rPr lang="en-US" sz="1800" b="1" dirty="0">
                <a:solidFill>
                  <a:srgbClr val="1E40AF"/>
                </a:solidFill>
                <a:latin typeface="Open Sans" pitchFamily="34" charset="0"/>
                <a:ea typeface="Open Sans" pitchFamily="34" charset="-122"/>
                <a:cs typeface="Open Sans" pitchFamily="34" charset="-120"/>
              </a:rPr>
              <a:t>[Key Benefit]</a:t>
            </a:r>
            <a:endParaRPr lang="en-US" sz="1800" dirty="0"/>
          </a:p>
        </p:txBody>
      </p:sp>
      <p:pic>
        <p:nvPicPr>
          <p:cNvPr id="35" name="Image 15" descr="preencoded.png"/>
          <p:cNvPicPr>
            <a:picLocks noChangeAspect="1"/>
          </p:cNvPicPr>
          <p:nvPr/>
        </p:nvPicPr>
        <p:blipFill>
          <a:blip r:embed="rId15"/>
          <a:stretch>
            <a:fillRect/>
          </a:stretch>
        </p:blipFill>
        <p:spPr>
          <a:xfrm>
            <a:off x="5934456" y="2927909"/>
            <a:ext cx="4828946" cy="828446"/>
          </a:xfrm>
          <a:prstGeom prst="rect">
            <a:avLst/>
          </a:prstGeom>
        </p:spPr>
      </p:pic>
      <p:sp>
        <p:nvSpPr>
          <p:cNvPr id="36" name="Text 18"/>
          <p:cNvSpPr/>
          <p:nvPr/>
        </p:nvSpPr>
        <p:spPr>
          <a:xfrm>
            <a:off x="5934456" y="2927909"/>
            <a:ext cx="4829861" cy="829361"/>
          </a:xfrm>
          <a:prstGeom prst="rect">
            <a:avLst/>
          </a:prstGeom>
          <a:solidFill>
            <a:srgbClr val="FFFFFF">
              <a:alpha val="0"/>
            </a:srgbClr>
          </a:solidFill>
          <a:ln w="25400">
            <a:solidFill>
              <a:srgbClr val="3B82F6"/>
            </a:solidFill>
          </a:ln>
        </p:spPr>
        <p:txBody>
          <a:bodyPr wrap="square" lIns="0" tIns="0" rIns="0" bIns="0" rtlCol="0" anchor="ctr"/>
          <a:lstStyle/>
          <a:p>
            <a:pPr marL="0" indent="0" algn="ctr">
              <a:buNone/>
            </a:pPr>
            <a:r>
              <a:rPr lang="en-US" sz="1800" b="1" dirty="0">
                <a:solidFill>
                  <a:srgbClr val="1E40AF"/>
                </a:solidFill>
                <a:latin typeface="Open Sans" pitchFamily="34" charset="0"/>
                <a:ea typeface="Open Sans" pitchFamily="34" charset="-122"/>
                <a:cs typeface="Open Sans" pitchFamily="34" charset="-120"/>
              </a:rPr>
              <a:t>[Reason to Believe]</a:t>
            </a:r>
            <a:endParaRPr lang="en-US" sz="1800" dirty="0"/>
          </a:p>
        </p:txBody>
      </p:sp>
      <p:pic>
        <p:nvPicPr>
          <p:cNvPr id="37" name="Image 16" descr="preencoded.png"/>
          <p:cNvPicPr>
            <a:picLocks noChangeAspect="1"/>
          </p:cNvPicPr>
          <p:nvPr/>
        </p:nvPicPr>
        <p:blipFill>
          <a:blip r:embed="rId16"/>
          <a:srcRect t="-9" b="-9"/>
          <a:stretch/>
        </p:blipFill>
        <p:spPr>
          <a:xfrm>
            <a:off x="457200" y="1343254"/>
            <a:ext cx="4572000" cy="2162556"/>
          </a:xfrm>
          <a:prstGeom prst="rect">
            <a:avLst/>
          </a:prstGeom>
        </p:spPr>
      </p:pic>
      <p:pic>
        <p:nvPicPr>
          <p:cNvPr id="38" name="Image 17" descr="preencoded.png"/>
          <p:cNvPicPr>
            <a:picLocks noChangeAspect="1"/>
          </p:cNvPicPr>
          <p:nvPr/>
        </p:nvPicPr>
        <p:blipFill>
          <a:blip r:embed="rId17">
            <a:alphaModFix amt="10000"/>
          </a:blip>
          <a:srcRect l="-469" r="-469"/>
          <a:stretch/>
        </p:blipFill>
        <p:spPr>
          <a:xfrm>
            <a:off x="4371746" y="1495044"/>
            <a:ext cx="504749" cy="571500"/>
          </a:xfrm>
          <a:prstGeom prst="rect">
            <a:avLst/>
          </a:prstGeom>
        </p:spPr>
      </p:pic>
      <p:sp>
        <p:nvSpPr>
          <p:cNvPr id="39" name="Shape 19"/>
          <p:cNvSpPr/>
          <p:nvPr/>
        </p:nvSpPr>
        <p:spPr>
          <a:xfrm>
            <a:off x="685800" y="1914754"/>
            <a:ext cx="4114800" cy="9144"/>
          </a:xfrm>
          <a:prstGeom prst="rect">
            <a:avLst/>
          </a:prstGeom>
          <a:solidFill>
            <a:srgbClr val="1D4ED8"/>
          </a:solidFill>
          <a:ln w="12700">
            <a:solidFill>
              <a:srgbClr val="1D4ED8">
                <a:alpha val="0"/>
              </a:srgbClr>
            </a:solidFill>
            <a:prstDash val="solid"/>
          </a:ln>
        </p:spPr>
        <p:txBody>
          <a:bodyPr/>
          <a:lstStyle/>
          <a:p>
            <a:endParaRPr lang="en-US"/>
          </a:p>
        </p:txBody>
      </p:sp>
      <p:sp>
        <p:nvSpPr>
          <p:cNvPr id="40" name="Text 20"/>
          <p:cNvSpPr txBox="1"/>
          <p:nvPr/>
        </p:nvSpPr>
        <p:spPr>
          <a:xfrm>
            <a:off x="685800" y="1571854"/>
            <a:ext cx="4229100" cy="267919"/>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500" b="1" dirty="0">
                <a:solidFill>
                  <a:srgbClr val="FFFFFF"/>
                </a:solidFill>
                <a:latin typeface="Montserrat" pitchFamily="34" charset="0"/>
                <a:ea typeface="Montserrat" pitchFamily="34" charset="-122"/>
                <a:cs typeface="Montserrat" pitchFamily="34" charset="-120"/>
              </a:rPr>
              <a:t>Definition</a:t>
            </a:r>
            <a:endParaRPr lang="en-US" sz="1500" dirty="0"/>
          </a:p>
        </p:txBody>
      </p:sp>
      <p:pic>
        <p:nvPicPr>
          <p:cNvPr id="41" name="Image 18" descr="preencoded.png"/>
          <p:cNvPicPr>
            <a:picLocks noChangeAspect="1"/>
          </p:cNvPicPr>
          <p:nvPr/>
        </p:nvPicPr>
        <p:blipFill>
          <a:blip r:embed="rId18"/>
          <a:srcRect l="-2" r="-2"/>
          <a:stretch/>
        </p:blipFill>
        <p:spPr>
          <a:xfrm>
            <a:off x="5333695" y="4867351"/>
            <a:ext cx="6400800" cy="2585923"/>
          </a:xfrm>
          <a:prstGeom prst="rect">
            <a:avLst/>
          </a:prstGeom>
        </p:spPr>
      </p:pic>
      <p:sp>
        <p:nvSpPr>
          <p:cNvPr id="42" name="Shape 21"/>
          <p:cNvSpPr/>
          <p:nvPr/>
        </p:nvSpPr>
        <p:spPr>
          <a:xfrm rot="2700000">
            <a:off x="5219395" y="5095951"/>
            <a:ext cx="228600" cy="228600"/>
          </a:xfrm>
          <a:prstGeom prst="rect">
            <a:avLst/>
          </a:prstGeom>
          <a:solidFill>
            <a:srgbClr val="4F46E5"/>
          </a:solidFill>
          <a:ln w="12700">
            <a:solidFill>
              <a:srgbClr val="FFFFFF">
                <a:alpha val="0"/>
              </a:srgbClr>
            </a:solidFill>
            <a:prstDash val="solid"/>
          </a:ln>
        </p:spPr>
        <p:txBody>
          <a:bodyPr/>
          <a:lstStyle/>
          <a:p>
            <a:endParaRPr lang="en-US"/>
          </a:p>
        </p:txBody>
      </p:sp>
      <p:pic>
        <p:nvPicPr>
          <p:cNvPr id="43" name="Image 19" descr="preencoded.png"/>
          <p:cNvPicPr>
            <a:picLocks noChangeAspect="1"/>
          </p:cNvPicPr>
          <p:nvPr/>
        </p:nvPicPr>
        <p:blipFill>
          <a:blip r:embed="rId19"/>
          <a:srcRect/>
          <a:stretch/>
        </p:blipFill>
        <p:spPr>
          <a:xfrm>
            <a:off x="5790895" y="5210251"/>
            <a:ext cx="190195" cy="190195"/>
          </a:xfrm>
          <a:prstGeom prst="rect">
            <a:avLst/>
          </a:prstGeom>
        </p:spPr>
      </p:pic>
      <p:sp>
        <p:nvSpPr>
          <p:cNvPr id="44" name="Text 22"/>
          <p:cNvSpPr txBox="1"/>
          <p:nvPr/>
        </p:nvSpPr>
        <p:spPr>
          <a:xfrm>
            <a:off x="6096305" y="5171846"/>
            <a:ext cx="1839773"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Montserrat" pitchFamily="34" charset="0"/>
                <a:ea typeface="Montserrat" pitchFamily="34" charset="-122"/>
                <a:cs typeface="Montserrat" pitchFamily="34" charset="-120"/>
              </a:rPr>
              <a:t>Applied Example</a:t>
            </a:r>
            <a:endParaRPr lang="en-US" sz="1500" dirty="0"/>
          </a:p>
        </p:txBody>
      </p:sp>
      <p:sp>
        <p:nvSpPr>
          <p:cNvPr id="45" name="Text 23"/>
          <p:cNvSpPr txBox="1"/>
          <p:nvPr/>
        </p:nvSpPr>
        <p:spPr>
          <a:xfrm>
            <a:off x="5790895" y="5591556"/>
            <a:ext cx="5753405" cy="191110"/>
          </a:xfrm>
          <a:prstGeom prst="rect">
            <a:avLst/>
          </a:prstGeom>
          <a:noFill/>
          <a:ln/>
        </p:spPr>
        <p:txBody>
          <a:bodyPr wrap="square" lIns="0" tIns="0" rIns="0" bIns="0" rtlCol="0" anchor="ctr"/>
          <a:lstStyle/>
          <a:p>
            <a:pPr marL="0" indent="0" algn="l">
              <a:buNone/>
            </a:pPr>
            <a:r>
              <a:rPr lang="en-US" sz="1000" b="1" kern="0" spc="52" dirty="0">
                <a:solidFill>
                  <a:srgbClr val="9CA3AF"/>
                </a:solidFill>
                <a:latin typeface="Montserrat" pitchFamily="34" charset="0"/>
                <a:ea typeface="Montserrat" pitchFamily="34" charset="-122"/>
                <a:cs typeface="Montserrat" pitchFamily="34" charset="-120"/>
              </a:rPr>
              <a:t>Scenario: Campus Navigation App</a:t>
            </a:r>
            <a:endParaRPr lang="en-US" sz="1000" dirty="0"/>
          </a:p>
        </p:txBody>
      </p:sp>
      <p:sp>
        <p:nvSpPr>
          <p:cNvPr id="46" name="Text 24"/>
          <p:cNvSpPr txBox="1"/>
          <p:nvPr/>
        </p:nvSpPr>
        <p:spPr>
          <a:xfrm>
            <a:off x="5790895" y="5857646"/>
            <a:ext cx="5715000" cy="562356"/>
          </a:xfrm>
          <a:prstGeom prst="rect">
            <a:avLst/>
          </a:prstGeom>
          <a:noFill/>
          <a:ln/>
        </p:spPr>
        <p:txBody>
          <a:bodyPr wrap="square" lIns="0" tIns="0" rIns="0" bIns="0" rtlCol="0" anchor="t"/>
          <a:lstStyle/>
          <a:p>
            <a:pPr marL="0" indent="0" algn="l">
              <a:buNone/>
            </a:pPr>
            <a:r>
              <a:rPr lang="en-US" sz="1300" dirty="0">
                <a:solidFill>
                  <a:srgbClr val="1F2937"/>
                </a:solidFill>
                <a:latin typeface="Open Sans" pitchFamily="34" charset="0"/>
                <a:ea typeface="Open Sans" pitchFamily="34" charset="-122"/>
                <a:cs typeface="Open Sans" pitchFamily="34" charset="-120"/>
              </a:rPr>
              <a:t> "For </a:t>
            </a:r>
            <a:r>
              <a:rPr lang="en-US" sz="1300" b="1" dirty="0">
                <a:solidFill>
                  <a:srgbClr val="4338CA"/>
                </a:solidFill>
                <a:latin typeface="Open Sans" pitchFamily="34" charset="0"/>
                <a:ea typeface="Open Sans" pitchFamily="34" charset="-122"/>
                <a:cs typeface="Open Sans" pitchFamily="34" charset="-120"/>
              </a:rPr>
              <a:t>commuter students</a:t>
            </a:r>
            <a:r>
              <a:rPr lang="en-US" sz="1300" dirty="0">
                <a:solidFill>
                  <a:srgbClr val="1F2937"/>
                </a:solidFill>
                <a:latin typeface="Open Sans" pitchFamily="34" charset="0"/>
                <a:ea typeface="Open Sans" pitchFamily="34" charset="-122"/>
                <a:cs typeface="Open Sans" pitchFamily="34" charset="-120"/>
              </a:rPr>
              <a:t>, our </a:t>
            </a:r>
            <a:r>
              <a:rPr lang="en-US" sz="1300" b="1" dirty="0">
                <a:solidFill>
                  <a:srgbClr val="4338CA"/>
                </a:solidFill>
                <a:latin typeface="Open Sans" pitchFamily="34" charset="0"/>
                <a:ea typeface="Open Sans" pitchFamily="34" charset="-122"/>
                <a:cs typeface="Open Sans" pitchFamily="34" charset="-120"/>
              </a:rPr>
              <a:t>app</a:t>
            </a:r>
            <a:r>
              <a:rPr lang="en-US" sz="1300" dirty="0">
                <a:solidFill>
                  <a:srgbClr val="1F2937"/>
                </a:solidFill>
                <a:latin typeface="Open Sans" pitchFamily="34" charset="0"/>
                <a:ea typeface="Open Sans" pitchFamily="34" charset="-122"/>
                <a:cs typeface="Open Sans" pitchFamily="34" charset="-120"/>
              </a:rPr>
              <a:t> provides </a:t>
            </a:r>
            <a:r>
              <a:rPr lang="en-US" sz="1300" b="1" dirty="0">
                <a:solidFill>
                  <a:srgbClr val="4338CA"/>
                </a:solidFill>
                <a:latin typeface="Open Sans" pitchFamily="34" charset="0"/>
                <a:ea typeface="Open Sans" pitchFamily="34" charset="-122"/>
                <a:cs typeface="Open Sans" pitchFamily="34" charset="-120"/>
              </a:rPr>
              <a:t>faster campus navigation</a:t>
            </a:r>
            <a:r>
              <a:rPr lang="en-US" sz="1300" dirty="0">
                <a:solidFill>
                  <a:srgbClr val="1F2937"/>
                </a:solidFill>
                <a:latin typeface="Open Sans" pitchFamily="34" charset="0"/>
                <a:ea typeface="Open Sans" pitchFamily="34" charset="-122"/>
                <a:cs typeface="Open Sans" pitchFamily="34" charset="-120"/>
              </a:rPr>
              <a:t> because </a:t>
            </a:r>
            <a:r>
              <a:rPr lang="en-US" sz="1300" b="1" dirty="0">
                <a:solidFill>
                  <a:srgbClr val="4338CA"/>
                </a:solidFill>
                <a:latin typeface="Open Sans" pitchFamily="34" charset="0"/>
                <a:ea typeface="Open Sans" pitchFamily="34" charset="-122"/>
                <a:cs typeface="Open Sans" pitchFamily="34" charset="-120"/>
              </a:rPr>
              <a:t>it uses real-time building and route data</a:t>
            </a:r>
            <a:r>
              <a:rPr lang="en-US" sz="1300" dirty="0">
                <a:solidFill>
                  <a:srgbClr val="1F2937"/>
                </a:solidFill>
                <a:latin typeface="Open Sans" pitchFamily="34" charset="0"/>
                <a:ea typeface="Open Sans" pitchFamily="34" charset="-122"/>
                <a:cs typeface="Open Sans" pitchFamily="34" charset="-120"/>
              </a:rPr>
              <a:t>." </a:t>
            </a:r>
            <a:endParaRPr lang="en-US" sz="1300" dirty="0"/>
          </a:p>
        </p:txBody>
      </p:sp>
      <p:sp>
        <p:nvSpPr>
          <p:cNvPr id="47" name="Shape 25"/>
          <p:cNvSpPr/>
          <p:nvPr/>
        </p:nvSpPr>
        <p:spPr>
          <a:xfrm>
            <a:off x="5639105" y="6644030"/>
            <a:ext cx="5790895" cy="9144"/>
          </a:xfrm>
          <a:prstGeom prst="rect">
            <a:avLst/>
          </a:prstGeom>
          <a:solidFill>
            <a:srgbClr val="F3F4F6"/>
          </a:solidFill>
          <a:ln w="12700">
            <a:solidFill>
              <a:srgbClr val="F3F4F6">
                <a:alpha val="0"/>
              </a:srgbClr>
            </a:solidFill>
            <a:prstDash val="solid"/>
          </a:ln>
        </p:spPr>
        <p:txBody>
          <a:bodyPr/>
          <a:lstStyle/>
          <a:p>
            <a:endParaRPr lang="en-US"/>
          </a:p>
        </p:txBody>
      </p:sp>
      <p:sp>
        <p:nvSpPr>
          <p:cNvPr id="48" name="Text 26"/>
          <p:cNvSpPr txBox="1"/>
          <p:nvPr/>
        </p:nvSpPr>
        <p:spPr>
          <a:xfrm>
            <a:off x="5790895" y="6805879"/>
            <a:ext cx="1343254" cy="152705"/>
          </a:xfrm>
          <a:prstGeom prst="rect">
            <a:avLst/>
          </a:prstGeom>
          <a:noFill/>
          <a:ln/>
        </p:spPr>
        <p:txBody>
          <a:bodyPr wrap="square" lIns="0" tIns="0" rIns="0" bIns="0" rtlCol="0" anchor="ctr"/>
          <a:lstStyle/>
          <a:p>
            <a:pPr marL="0" indent="0" algn="l">
              <a:buNone/>
            </a:pPr>
            <a:r>
              <a:rPr lang="en-US" sz="900" b="1" dirty="0">
                <a:solidFill>
                  <a:srgbClr val="9CA3AF"/>
                </a:solidFill>
                <a:latin typeface="ui-sans-serif" pitchFamily="34" charset="0"/>
                <a:ea typeface="ui-sans-serif" pitchFamily="34" charset="-122"/>
                <a:cs typeface="ui-sans-serif" pitchFamily="34" charset="-120"/>
              </a:rPr>
              <a:t>Benefit</a:t>
            </a:r>
            <a:endParaRPr lang="en-US" sz="900" dirty="0"/>
          </a:p>
        </p:txBody>
      </p:sp>
      <p:sp>
        <p:nvSpPr>
          <p:cNvPr id="49" name="Text 27"/>
          <p:cNvSpPr txBox="1"/>
          <p:nvPr/>
        </p:nvSpPr>
        <p:spPr>
          <a:xfrm>
            <a:off x="5790895" y="6957670"/>
            <a:ext cx="1507846" cy="191110"/>
          </a:xfrm>
          <a:prstGeom prst="rect">
            <a:avLst/>
          </a:prstGeom>
          <a:noFill/>
          <a:ln/>
        </p:spPr>
        <p:txBody>
          <a:bodyPr wrap="square" lIns="0" tIns="0" rIns="0" bIns="0" rtlCol="0" anchor="ctr"/>
          <a:lstStyle/>
          <a:p>
            <a:pPr marL="0" indent="0" algn="l">
              <a:buNone/>
            </a:pPr>
            <a:r>
              <a:rPr lang="en-US" sz="1000" b="1" dirty="0">
                <a:solidFill>
                  <a:srgbClr val="374151"/>
                </a:solidFill>
                <a:latin typeface="ui-sans-serif" pitchFamily="34" charset="0"/>
                <a:ea typeface="ui-sans-serif" pitchFamily="34" charset="-122"/>
                <a:cs typeface="ui-sans-serif" pitchFamily="34" charset="-120"/>
              </a:rPr>
              <a:t>Save Time (Faster)</a:t>
            </a:r>
            <a:endParaRPr lang="en-US" sz="1000" dirty="0"/>
          </a:p>
        </p:txBody>
      </p:sp>
      <p:sp>
        <p:nvSpPr>
          <p:cNvPr id="50" name="Text 28"/>
          <p:cNvSpPr txBox="1"/>
          <p:nvPr/>
        </p:nvSpPr>
        <p:spPr>
          <a:xfrm>
            <a:off x="7362749" y="6805879"/>
            <a:ext cx="10954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ui-sans-serif" pitchFamily="34" charset="0"/>
                <a:ea typeface="ui-sans-serif" pitchFamily="34" charset="-122"/>
                <a:cs typeface="ui-sans-serif" pitchFamily="34" charset="-120"/>
              </a:rPr>
              <a:t>Proof</a:t>
            </a:r>
            <a:endParaRPr lang="en-US" sz="900" dirty="0"/>
          </a:p>
        </p:txBody>
      </p:sp>
      <p:sp>
        <p:nvSpPr>
          <p:cNvPr id="51" name="Text 29"/>
          <p:cNvSpPr txBox="1"/>
          <p:nvPr/>
        </p:nvSpPr>
        <p:spPr>
          <a:xfrm>
            <a:off x="7362749" y="6957670"/>
            <a:ext cx="1198778" cy="191110"/>
          </a:xfrm>
          <a:prstGeom prst="rect">
            <a:avLst/>
          </a:prstGeom>
          <a:noFill/>
          <a:ln/>
        </p:spPr>
        <p:txBody>
          <a:bodyPr wrap="square" lIns="0" tIns="0" rIns="0" bIns="0" rtlCol="0" anchor="ctr"/>
          <a:lstStyle/>
          <a:p>
            <a:pPr marL="0" indent="0" algn="l">
              <a:buNone/>
            </a:pPr>
            <a:r>
              <a:rPr lang="en-US" sz="1000" b="1" dirty="0">
                <a:solidFill>
                  <a:srgbClr val="374151"/>
                </a:solidFill>
                <a:latin typeface="ui-sans-serif" pitchFamily="34" charset="0"/>
                <a:ea typeface="ui-sans-serif" pitchFamily="34" charset="-122"/>
                <a:cs typeface="ui-sans-serif" pitchFamily="34" charset="-120"/>
              </a:rPr>
              <a:t>Real-time Data</a:t>
            </a:r>
            <a:endParaRPr lang="en-US" sz="1000" dirty="0"/>
          </a:p>
        </p:txBody>
      </p:sp>
      <p:sp>
        <p:nvSpPr>
          <p:cNvPr id="52" name="Text 30"/>
          <p:cNvSpPr txBox="1"/>
          <p:nvPr/>
        </p:nvSpPr>
        <p:spPr>
          <a:xfrm>
            <a:off x="685800" y="2038198"/>
            <a:ext cx="4191610" cy="1239012"/>
          </a:xfrm>
          <a:prstGeom prst="rect">
            <a:avLst/>
          </a:prstGeom>
          <a:noFill/>
          <a:ln/>
        </p:spPr>
        <p:txBody>
          <a:bodyPr wrap="square" lIns="0" tIns="0" rIns="0" bIns="0" rtlCol="0" anchor="t"/>
          <a:lstStyle/>
          <a:p>
            <a:pPr marL="0" indent="0" algn="l">
              <a:buNone/>
            </a:pPr>
            <a:r>
              <a:rPr lang="en-US" sz="1200" dirty="0">
                <a:solidFill>
                  <a:srgbClr val="EFF6FF"/>
                </a:solidFill>
                <a:latin typeface="Open Sans" pitchFamily="34" charset="0"/>
                <a:ea typeface="Open Sans" pitchFamily="34" charset="-122"/>
                <a:cs typeface="Open Sans" pitchFamily="34" charset="-120"/>
              </a:rPr>
              <a:t>The full mix of benefits on which a brand is positioned. It is a clear statement that explains how your product solves customers' problems or improves their situation, delivers specific benefits, and tells the ideal customer why they should buy from you and not from the competition.</a:t>
            </a:r>
            <a:endParaRPr lang="en-US" sz="1200" dirty="0"/>
          </a:p>
        </p:txBody>
      </p:sp>
      <p:pic>
        <p:nvPicPr>
          <p:cNvPr id="53" name="Image 20" descr="preencoded.png"/>
          <p:cNvPicPr>
            <a:picLocks noChangeAspect="1"/>
          </p:cNvPicPr>
          <p:nvPr/>
        </p:nvPicPr>
        <p:blipFill>
          <a:blip r:embed="rId20"/>
          <a:srcRect l="-200" r="-200"/>
          <a:stretch/>
        </p:blipFill>
        <p:spPr>
          <a:xfrm>
            <a:off x="0" y="0"/>
            <a:ext cx="12191695" cy="758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pic>
        <p:nvPicPr>
          <p:cNvPr id="3" name="Image 1" descr="preencoded.png"/>
          <p:cNvPicPr>
            <a:picLocks noChangeAspect="1"/>
          </p:cNvPicPr>
          <p:nvPr/>
        </p:nvPicPr>
        <p:blipFill>
          <a:blip r:embed="rId4"/>
          <a:stretch>
            <a:fillRect/>
          </a:stretch>
        </p:blipFill>
        <p:spPr>
          <a:xfrm>
            <a:off x="457200" y="381305"/>
            <a:ext cx="1524305" cy="228600"/>
          </a:xfrm>
          <a:prstGeom prst="rect">
            <a:avLst/>
          </a:prstGeom>
        </p:spPr>
      </p:pic>
      <p:sp>
        <p:nvSpPr>
          <p:cNvPr id="4" name="Text 0"/>
          <p:cNvSpPr/>
          <p:nvPr/>
        </p:nvSpPr>
        <p:spPr>
          <a:xfrm>
            <a:off x="457200" y="381305"/>
            <a:ext cx="1524305"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Core Mechanism</a:t>
            </a:r>
            <a:endParaRPr lang="en-US" sz="900" dirty="0"/>
          </a:p>
        </p:txBody>
      </p:sp>
      <p:sp>
        <p:nvSpPr>
          <p:cNvPr id="5" name="Text 1"/>
          <p:cNvSpPr txBox="1"/>
          <p:nvPr/>
        </p:nvSpPr>
        <p:spPr>
          <a:xfrm>
            <a:off x="457200" y="685800"/>
            <a:ext cx="6781190"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 Exchange: The </a:t>
            </a:r>
            <a:r>
              <a:rPr lang="en-US" sz="2700" b="1" dirty="0">
                <a:solidFill>
                  <a:srgbClr val="1D4ED8"/>
                </a:solidFill>
                <a:latin typeface="Montserrat" pitchFamily="34" charset="0"/>
                <a:ea typeface="Montserrat" pitchFamily="34" charset="-122"/>
                <a:cs typeface="Montserrat" pitchFamily="34" charset="-120"/>
              </a:rPr>
              <a:t>Core of Marketing</a:t>
            </a:r>
            <a:endParaRPr lang="en-US" sz="2700" dirty="0"/>
          </a:p>
        </p:txBody>
      </p:sp>
      <p:pic>
        <p:nvPicPr>
          <p:cNvPr id="6" name="Image 2" descr="preencoded.png"/>
          <p:cNvPicPr>
            <a:picLocks noChangeAspect="1"/>
          </p:cNvPicPr>
          <p:nvPr/>
        </p:nvPicPr>
        <p:blipFill>
          <a:blip r:embed="rId5"/>
          <a:srcRect/>
          <a:stretch/>
        </p:blipFill>
        <p:spPr>
          <a:xfrm>
            <a:off x="10165385" y="905256"/>
            <a:ext cx="152705" cy="152705"/>
          </a:xfrm>
          <a:prstGeom prst="rect">
            <a:avLst/>
          </a:prstGeom>
        </p:spPr>
      </p:pic>
      <p:sp>
        <p:nvSpPr>
          <p:cNvPr id="7" name="Text 2"/>
          <p:cNvSpPr txBox="1"/>
          <p:nvPr/>
        </p:nvSpPr>
        <p:spPr>
          <a:xfrm>
            <a:off x="10138867" y="847649"/>
            <a:ext cx="1598371" cy="267005"/>
          </a:xfrm>
          <a:prstGeom prst="rect">
            <a:avLst/>
          </a:prstGeom>
          <a:noFill/>
          <a:ln/>
        </p:spPr>
        <p:txBody>
          <a:bodyPr wrap="square" lIns="0" tIns="0" rIns="0" bIns="0" rtlCol="0" anchor="ctr"/>
          <a:lstStyle/>
          <a:p>
            <a:pPr marL="0" indent="0" algn="r">
              <a:buNone/>
            </a:pPr>
            <a:r>
              <a:rPr lang="en-US" sz="1300" i="1" dirty="0">
                <a:solidFill>
                  <a:srgbClr val="6B7280"/>
                </a:solidFill>
                <a:latin typeface="Open Sans" pitchFamily="34" charset="0"/>
                <a:ea typeface="Open Sans" pitchFamily="34" charset="-122"/>
                <a:cs typeface="Open Sans" pitchFamily="34" charset="-120"/>
              </a:rPr>
              <a:t>"Value for Value"</a:t>
            </a:r>
            <a:endParaRPr lang="en-US" sz="1300" dirty="0"/>
          </a:p>
        </p:txBody>
      </p:sp>
      <p:pic>
        <p:nvPicPr>
          <p:cNvPr id="8" name="Image 3" descr="preencoded.png"/>
          <p:cNvPicPr>
            <a:picLocks noChangeAspect="1"/>
          </p:cNvPicPr>
          <p:nvPr/>
        </p:nvPicPr>
        <p:blipFill>
          <a:blip r:embed="rId6"/>
          <a:srcRect t="-27" b="-27"/>
          <a:stretch/>
        </p:blipFill>
        <p:spPr>
          <a:xfrm>
            <a:off x="2969057" y="5762549"/>
            <a:ext cx="6252667" cy="790956"/>
          </a:xfrm>
          <a:prstGeom prst="rect">
            <a:avLst/>
          </a:prstGeom>
        </p:spPr>
      </p:pic>
      <p:sp>
        <p:nvSpPr>
          <p:cNvPr id="9" name="Shape 3"/>
          <p:cNvSpPr/>
          <p:nvPr/>
        </p:nvSpPr>
        <p:spPr>
          <a:xfrm>
            <a:off x="3274466" y="5915254"/>
            <a:ext cx="514807" cy="485546"/>
          </a:xfrm>
          <a:prstGeom prst="roundRect">
            <a:avLst>
              <a:gd name="adj" fmla="val 188324"/>
            </a:avLst>
          </a:prstGeom>
          <a:solidFill>
            <a:srgbClr val="1E40AF"/>
          </a:solidFill>
          <a:ln w="12700">
            <a:solidFill>
              <a:srgbClr val="FFFFFF">
                <a:alpha val="0"/>
              </a:srgbClr>
            </a:solidFill>
            <a:prstDash val="solid"/>
          </a:ln>
        </p:spPr>
        <p:txBody>
          <a:bodyPr/>
          <a:lstStyle/>
          <a:p>
            <a:endParaRPr lang="en-US"/>
          </a:p>
        </p:txBody>
      </p:sp>
      <p:sp>
        <p:nvSpPr>
          <p:cNvPr id="10" name="Text 4"/>
          <p:cNvSpPr txBox="1"/>
          <p:nvPr/>
        </p:nvSpPr>
        <p:spPr>
          <a:xfrm>
            <a:off x="3979469" y="5928970"/>
            <a:ext cx="5058461" cy="152705"/>
          </a:xfrm>
          <a:prstGeom prst="rect">
            <a:avLst/>
          </a:prstGeom>
          <a:noFill/>
          <a:ln/>
        </p:spPr>
        <p:txBody>
          <a:bodyPr wrap="square" lIns="0" tIns="0" rIns="0" bIns="0" rtlCol="0" anchor="ctr"/>
          <a:lstStyle/>
          <a:p>
            <a:pPr marL="0" indent="0" algn="l">
              <a:buNone/>
            </a:pPr>
            <a:r>
              <a:rPr lang="en-US" sz="900" b="1" kern="0" spc="90" dirty="0">
                <a:solidFill>
                  <a:srgbClr val="93C5FD"/>
                </a:solidFill>
                <a:latin typeface="Montserrat" pitchFamily="34" charset="0"/>
                <a:ea typeface="Montserrat" pitchFamily="34" charset="-122"/>
                <a:cs typeface="Montserrat" pitchFamily="34" charset="-120"/>
              </a:rPr>
              <a:t>The Golden Rule of Exchange</a:t>
            </a:r>
            <a:endParaRPr lang="en-US" sz="900" dirty="0"/>
          </a:p>
        </p:txBody>
      </p:sp>
      <p:sp>
        <p:nvSpPr>
          <p:cNvPr id="11" name="Text 5"/>
          <p:cNvSpPr txBox="1"/>
          <p:nvPr/>
        </p:nvSpPr>
        <p:spPr>
          <a:xfrm>
            <a:off x="3979469" y="6120079"/>
            <a:ext cx="5629961" cy="267005"/>
          </a:xfrm>
          <a:prstGeom prst="rect">
            <a:avLst/>
          </a:prstGeom>
          <a:noFill/>
          <a:ln/>
        </p:spPr>
        <p:txBody>
          <a:bodyPr wrap="square" lIns="0" tIns="0" rIns="0" bIns="0" rtlCol="0" anchor="ctr"/>
          <a:lstStyle/>
          <a:p>
            <a:pPr marL="0" indent="0" algn="l">
              <a:buNone/>
            </a:pPr>
            <a:r>
              <a:rPr lang="en-US" sz="1300" b="1" dirty="0">
                <a:solidFill>
                  <a:srgbClr val="FFFFFF"/>
                </a:solidFill>
                <a:latin typeface="Open Sans" pitchFamily="34" charset="0"/>
                <a:ea typeface="Open Sans" pitchFamily="34" charset="-122"/>
                <a:cs typeface="Open Sans" pitchFamily="34" charset="-120"/>
              </a:rPr>
              <a:t> Exchange only happens when </a:t>
            </a:r>
            <a:r>
              <a:rPr lang="en-US" sz="1300" b="1" dirty="0">
                <a:solidFill>
                  <a:srgbClr val="FBBF24"/>
                </a:solidFill>
                <a:latin typeface="Open Sans" pitchFamily="34" charset="0"/>
                <a:ea typeface="Open Sans" pitchFamily="34" charset="-122"/>
                <a:cs typeface="Open Sans" pitchFamily="34" charset="-120"/>
              </a:rPr>
              <a:t>Perceived Value</a:t>
            </a:r>
            <a:r>
              <a:rPr lang="en-US" sz="1300" b="1" dirty="0">
                <a:solidFill>
                  <a:srgbClr val="FFFFFF"/>
                </a:solidFill>
                <a:latin typeface="Open Sans" pitchFamily="34" charset="0"/>
                <a:ea typeface="Open Sans" pitchFamily="34" charset="-122"/>
                <a:cs typeface="Open Sans" pitchFamily="34" charset="-120"/>
              </a:rPr>
              <a:t> ≥ </a:t>
            </a:r>
            <a:r>
              <a:rPr lang="en-US" sz="1300" b="1" dirty="0">
                <a:solidFill>
                  <a:srgbClr val="FCA5A5"/>
                </a:solidFill>
                <a:latin typeface="Open Sans" pitchFamily="34" charset="0"/>
                <a:ea typeface="Open Sans" pitchFamily="34" charset="-122"/>
                <a:cs typeface="Open Sans" pitchFamily="34" charset="-120"/>
              </a:rPr>
              <a:t>Total Cost</a:t>
            </a:r>
            <a:r>
              <a:rPr lang="en-US" sz="1300" b="1" dirty="0">
                <a:solidFill>
                  <a:srgbClr val="FFFFFF"/>
                </a:solidFill>
                <a:latin typeface="Open Sans" pitchFamily="34" charset="0"/>
                <a:ea typeface="Open Sans" pitchFamily="34" charset="-122"/>
                <a:cs typeface="Open Sans" pitchFamily="34" charset="-120"/>
              </a:rPr>
              <a:t>. </a:t>
            </a:r>
            <a:endParaRPr lang="en-US" sz="1300" dirty="0"/>
          </a:p>
        </p:txBody>
      </p:sp>
      <p:pic>
        <p:nvPicPr>
          <p:cNvPr id="12" name="Image 4" descr="preencoded.png"/>
          <p:cNvPicPr>
            <a:picLocks noChangeAspect="1"/>
          </p:cNvPicPr>
          <p:nvPr/>
        </p:nvPicPr>
        <p:blipFill>
          <a:blip r:embed="rId7"/>
          <a:srcRect l="-80" r="-80"/>
          <a:stretch/>
        </p:blipFill>
        <p:spPr>
          <a:xfrm>
            <a:off x="3388766" y="6029554"/>
            <a:ext cx="286207" cy="228600"/>
          </a:xfrm>
          <a:prstGeom prst="rect">
            <a:avLst/>
          </a:prstGeom>
        </p:spPr>
      </p:pic>
      <p:pic>
        <p:nvPicPr>
          <p:cNvPr id="13" name="Image 5" descr="preencoded.png"/>
          <p:cNvPicPr>
            <a:picLocks noChangeAspect="1"/>
          </p:cNvPicPr>
          <p:nvPr/>
        </p:nvPicPr>
        <p:blipFill>
          <a:blip r:embed="rId8"/>
          <a:srcRect/>
          <a:stretch/>
        </p:blipFill>
        <p:spPr>
          <a:xfrm>
            <a:off x="457200" y="1837944"/>
            <a:ext cx="2819095" cy="3047695"/>
          </a:xfrm>
          <a:prstGeom prst="rect">
            <a:avLst/>
          </a:prstGeom>
        </p:spPr>
      </p:pic>
      <p:sp>
        <p:nvSpPr>
          <p:cNvPr id="14" name="Shape 6"/>
          <p:cNvSpPr/>
          <p:nvPr/>
        </p:nvSpPr>
        <p:spPr>
          <a:xfrm>
            <a:off x="1485900" y="2467051"/>
            <a:ext cx="761695" cy="761695"/>
          </a:xfrm>
          <a:prstGeom prst="ellipse">
            <a:avLst/>
          </a:prstGeom>
          <a:solidFill>
            <a:srgbClr val="DBEAFE"/>
          </a:solidFill>
          <a:ln w="12700">
            <a:solidFill>
              <a:srgbClr val="FFFFFF">
                <a:alpha val="0"/>
              </a:srgbClr>
            </a:solidFill>
            <a:prstDash val="solid"/>
          </a:ln>
        </p:spPr>
        <p:txBody>
          <a:bodyPr/>
          <a:lstStyle/>
          <a:p>
            <a:endParaRPr lang="en-US"/>
          </a:p>
        </p:txBody>
      </p:sp>
      <p:pic>
        <p:nvPicPr>
          <p:cNvPr id="15" name="Image 6" descr="preencoded.png"/>
          <p:cNvPicPr>
            <a:picLocks noChangeAspect="1"/>
          </p:cNvPicPr>
          <p:nvPr/>
        </p:nvPicPr>
        <p:blipFill>
          <a:blip r:embed="rId9"/>
          <a:srcRect l="-607" r="-607"/>
          <a:stretch/>
        </p:blipFill>
        <p:spPr>
          <a:xfrm>
            <a:off x="1671523" y="2676449"/>
            <a:ext cx="390449" cy="342900"/>
          </a:xfrm>
          <a:prstGeom prst="rect">
            <a:avLst/>
          </a:prstGeom>
        </p:spPr>
      </p:pic>
      <p:sp>
        <p:nvSpPr>
          <p:cNvPr id="16" name="Text 7"/>
          <p:cNvSpPr txBox="1"/>
          <p:nvPr/>
        </p:nvSpPr>
        <p:spPr>
          <a:xfrm>
            <a:off x="1324966" y="3381451"/>
            <a:ext cx="1177747"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Montserrat" pitchFamily="34" charset="0"/>
                <a:ea typeface="Montserrat" pitchFamily="34" charset="-122"/>
                <a:cs typeface="Montserrat" pitchFamily="34" charset="-120"/>
              </a:rPr>
              <a:t>Marketer</a:t>
            </a:r>
            <a:endParaRPr lang="en-US" sz="1800" dirty="0"/>
          </a:p>
        </p:txBody>
      </p:sp>
      <p:sp>
        <p:nvSpPr>
          <p:cNvPr id="17" name="Text 8"/>
          <p:cNvSpPr txBox="1"/>
          <p:nvPr/>
        </p:nvSpPr>
        <p:spPr>
          <a:xfrm>
            <a:off x="1188720" y="3762756"/>
            <a:ext cx="1360627" cy="191110"/>
          </a:xfrm>
          <a:prstGeom prst="rect">
            <a:avLst/>
          </a:prstGeom>
          <a:noFill/>
          <a:ln/>
        </p:spPr>
        <p:txBody>
          <a:bodyPr wrap="square" lIns="0" tIns="0" rIns="0" bIns="0" rtlCol="0" anchor="ctr"/>
          <a:lstStyle/>
          <a:p>
            <a:pPr marL="0" indent="0" algn="ctr">
              <a:buNone/>
            </a:pPr>
            <a:r>
              <a:rPr lang="en-US" sz="1000" dirty="0">
                <a:solidFill>
                  <a:srgbClr val="6B7280"/>
                </a:solidFill>
                <a:latin typeface="Open Sans" pitchFamily="34" charset="0"/>
                <a:ea typeface="Open Sans" pitchFamily="34" charset="-122"/>
                <a:cs typeface="Open Sans" pitchFamily="34" charset="-120"/>
              </a:rPr>
              <a:t>Creates &amp; Delivers</a:t>
            </a:r>
            <a:endParaRPr lang="en-US" sz="1000" dirty="0"/>
          </a:p>
        </p:txBody>
      </p:sp>
      <p:sp>
        <p:nvSpPr>
          <p:cNvPr id="18" name="Text 9"/>
          <p:cNvSpPr txBox="1"/>
          <p:nvPr/>
        </p:nvSpPr>
        <p:spPr>
          <a:xfrm>
            <a:off x="715975" y="4105656"/>
            <a:ext cx="2377440" cy="152705"/>
          </a:xfrm>
          <a:prstGeom prst="rect">
            <a:avLst/>
          </a:prstGeom>
          <a:noFill/>
          <a:ln/>
        </p:spPr>
        <p:txBody>
          <a:bodyPr wrap="square" lIns="0" tIns="0" rIns="0" bIns="0" rtlCol="0" anchor="ctr"/>
          <a:lstStyle/>
          <a:p>
            <a:pPr marL="0" indent="0" algn="ctr">
              <a:buNone/>
            </a:pPr>
            <a:r>
              <a:rPr lang="en-US" sz="900" b="1" dirty="0">
                <a:solidFill>
                  <a:srgbClr val="2563EB"/>
                </a:solidFill>
                <a:latin typeface="ui-sans-serif" pitchFamily="34" charset="0"/>
                <a:ea typeface="ui-sans-serif" pitchFamily="34" charset="-122"/>
                <a:cs typeface="ui-sans-serif" pitchFamily="34" charset="-120"/>
              </a:rPr>
              <a:t>Provides Value</a:t>
            </a:r>
            <a:endParaRPr lang="en-US" sz="900" dirty="0"/>
          </a:p>
        </p:txBody>
      </p:sp>
      <p:pic>
        <p:nvPicPr>
          <p:cNvPr id="19" name="Image 7" descr="preencoded.png"/>
          <p:cNvPicPr>
            <a:picLocks noChangeAspect="1"/>
          </p:cNvPicPr>
          <p:nvPr/>
        </p:nvPicPr>
        <p:blipFill>
          <a:blip r:embed="rId10"/>
          <a:srcRect t="-22" b="-22"/>
          <a:stretch/>
        </p:blipFill>
        <p:spPr>
          <a:xfrm>
            <a:off x="3733495" y="2447849"/>
            <a:ext cx="4724705" cy="609905"/>
          </a:xfrm>
          <a:prstGeom prst="rect">
            <a:avLst/>
          </a:prstGeom>
        </p:spPr>
      </p:pic>
      <p:pic>
        <p:nvPicPr>
          <p:cNvPr id="20" name="Image 8" descr="preencoded.png"/>
          <p:cNvPicPr>
            <a:picLocks noChangeAspect="1"/>
          </p:cNvPicPr>
          <p:nvPr/>
        </p:nvPicPr>
        <p:blipFill>
          <a:blip r:embed="rId11"/>
          <a:srcRect/>
          <a:stretch/>
        </p:blipFill>
        <p:spPr>
          <a:xfrm>
            <a:off x="3629254" y="2710282"/>
            <a:ext cx="114300" cy="114300"/>
          </a:xfrm>
          <a:prstGeom prst="rect">
            <a:avLst/>
          </a:prstGeom>
        </p:spPr>
      </p:pic>
      <p:pic>
        <p:nvPicPr>
          <p:cNvPr id="21" name="Image 9" descr="preencoded.png"/>
          <p:cNvPicPr>
            <a:picLocks noChangeAspect="1"/>
          </p:cNvPicPr>
          <p:nvPr/>
        </p:nvPicPr>
        <p:blipFill>
          <a:blip r:embed="rId12"/>
          <a:srcRect t="-80" b="-80"/>
          <a:stretch/>
        </p:blipFill>
        <p:spPr>
          <a:xfrm>
            <a:off x="8419795" y="2624328"/>
            <a:ext cx="142646" cy="228600"/>
          </a:xfrm>
          <a:prstGeom prst="rect">
            <a:avLst/>
          </a:prstGeom>
        </p:spPr>
      </p:pic>
      <p:sp>
        <p:nvSpPr>
          <p:cNvPr id="22" name="Text 10"/>
          <p:cNvSpPr txBox="1"/>
          <p:nvPr/>
        </p:nvSpPr>
        <p:spPr>
          <a:xfrm>
            <a:off x="5371186" y="2542946"/>
            <a:ext cx="1534363" cy="152705"/>
          </a:xfrm>
          <a:prstGeom prst="rect">
            <a:avLst/>
          </a:prstGeom>
          <a:noFill/>
          <a:ln/>
        </p:spPr>
        <p:txBody>
          <a:bodyPr wrap="square" lIns="0" tIns="0" rIns="0" bIns="0" rtlCol="0" anchor="ctr"/>
          <a:lstStyle/>
          <a:p>
            <a:pPr marL="0" indent="0" algn="l">
              <a:buNone/>
            </a:pPr>
            <a:r>
              <a:rPr lang="en-US" sz="900" b="1" kern="0" spc="90" dirty="0">
                <a:solidFill>
                  <a:srgbClr val="60A5FA"/>
                </a:solidFill>
                <a:latin typeface="ui-sans-serif" pitchFamily="34" charset="0"/>
                <a:ea typeface="ui-sans-serif" pitchFamily="34" charset="-122"/>
                <a:cs typeface="ui-sans-serif" pitchFamily="34" charset="-120"/>
              </a:rPr>
              <a:t>Customer Receives</a:t>
            </a:r>
            <a:endParaRPr lang="en-US" sz="900" dirty="0"/>
          </a:p>
        </p:txBody>
      </p:sp>
      <p:sp>
        <p:nvSpPr>
          <p:cNvPr id="23" name="Text 11"/>
          <p:cNvSpPr txBox="1"/>
          <p:nvPr/>
        </p:nvSpPr>
        <p:spPr>
          <a:xfrm>
            <a:off x="4604004" y="2734056"/>
            <a:ext cx="761695"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 Solutions</a:t>
            </a:r>
            <a:endParaRPr lang="en-US" sz="1200" dirty="0"/>
          </a:p>
        </p:txBody>
      </p:sp>
      <p:pic>
        <p:nvPicPr>
          <p:cNvPr id="24" name="Image 10" descr="preencoded.png"/>
          <p:cNvPicPr>
            <a:picLocks noChangeAspect="1"/>
          </p:cNvPicPr>
          <p:nvPr/>
        </p:nvPicPr>
        <p:blipFill>
          <a:blip r:embed="rId13"/>
          <a:srcRect t="-180" b="-180"/>
          <a:stretch/>
        </p:blipFill>
        <p:spPr>
          <a:xfrm>
            <a:off x="4336999" y="2771546"/>
            <a:ext cx="190195" cy="152705"/>
          </a:xfrm>
          <a:prstGeom prst="rect">
            <a:avLst/>
          </a:prstGeom>
        </p:spPr>
      </p:pic>
      <p:sp>
        <p:nvSpPr>
          <p:cNvPr id="25" name="Text 12"/>
          <p:cNvSpPr txBox="1"/>
          <p:nvPr/>
        </p:nvSpPr>
        <p:spPr>
          <a:xfrm>
            <a:off x="5762549" y="2734056"/>
            <a:ext cx="961949"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 Experiences</a:t>
            </a:r>
            <a:endParaRPr lang="en-US" sz="1200" dirty="0"/>
          </a:p>
        </p:txBody>
      </p:sp>
      <p:pic>
        <p:nvPicPr>
          <p:cNvPr id="26" name="Image 11" descr="preencoded.png"/>
          <p:cNvPicPr>
            <a:picLocks noChangeAspect="1"/>
          </p:cNvPicPr>
          <p:nvPr/>
        </p:nvPicPr>
        <p:blipFill>
          <a:blip r:embed="rId14"/>
          <a:srcRect l="-33" r="-33"/>
          <a:stretch/>
        </p:blipFill>
        <p:spPr>
          <a:xfrm>
            <a:off x="5514746" y="2771546"/>
            <a:ext cx="171907" cy="152705"/>
          </a:xfrm>
          <a:prstGeom prst="rect">
            <a:avLst/>
          </a:prstGeom>
        </p:spPr>
      </p:pic>
      <p:sp>
        <p:nvSpPr>
          <p:cNvPr id="27" name="Text 13"/>
          <p:cNvSpPr txBox="1"/>
          <p:nvPr/>
        </p:nvSpPr>
        <p:spPr>
          <a:xfrm>
            <a:off x="7102145" y="2734056"/>
            <a:ext cx="838505"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 Outcomes</a:t>
            </a:r>
            <a:endParaRPr lang="en-US" sz="1200" dirty="0"/>
          </a:p>
        </p:txBody>
      </p:sp>
      <p:pic>
        <p:nvPicPr>
          <p:cNvPr id="28" name="Image 12" descr="preencoded.png"/>
          <p:cNvPicPr>
            <a:picLocks noChangeAspect="1"/>
          </p:cNvPicPr>
          <p:nvPr/>
        </p:nvPicPr>
        <p:blipFill>
          <a:blip r:embed="rId15"/>
          <a:srcRect/>
          <a:stretch/>
        </p:blipFill>
        <p:spPr>
          <a:xfrm>
            <a:off x="6873545" y="2771546"/>
            <a:ext cx="152705" cy="152705"/>
          </a:xfrm>
          <a:prstGeom prst="rect">
            <a:avLst/>
          </a:prstGeom>
        </p:spPr>
      </p:pic>
      <p:pic>
        <p:nvPicPr>
          <p:cNvPr id="29" name="Image 13" descr="preencoded.png"/>
          <p:cNvPicPr>
            <a:picLocks noChangeAspect="1"/>
          </p:cNvPicPr>
          <p:nvPr/>
        </p:nvPicPr>
        <p:blipFill>
          <a:blip r:embed="rId16"/>
          <a:srcRect t="-22" b="-22"/>
          <a:stretch/>
        </p:blipFill>
        <p:spPr>
          <a:xfrm>
            <a:off x="3733495" y="3666744"/>
            <a:ext cx="4724705" cy="609905"/>
          </a:xfrm>
          <a:prstGeom prst="rect">
            <a:avLst/>
          </a:prstGeom>
        </p:spPr>
      </p:pic>
      <p:pic>
        <p:nvPicPr>
          <p:cNvPr id="30" name="Image 14" descr="preencoded.png"/>
          <p:cNvPicPr>
            <a:picLocks noChangeAspect="1"/>
          </p:cNvPicPr>
          <p:nvPr/>
        </p:nvPicPr>
        <p:blipFill>
          <a:blip r:embed="rId17"/>
          <a:srcRect/>
          <a:stretch/>
        </p:blipFill>
        <p:spPr>
          <a:xfrm>
            <a:off x="8449056" y="3929177"/>
            <a:ext cx="114300" cy="114300"/>
          </a:xfrm>
          <a:prstGeom prst="rect">
            <a:avLst/>
          </a:prstGeom>
        </p:spPr>
      </p:pic>
      <p:pic>
        <p:nvPicPr>
          <p:cNvPr id="31" name="Image 15" descr="preencoded.png"/>
          <p:cNvPicPr>
            <a:picLocks noChangeAspect="1"/>
          </p:cNvPicPr>
          <p:nvPr/>
        </p:nvPicPr>
        <p:blipFill>
          <a:blip r:embed="rId18"/>
          <a:srcRect t="-80" b="-80"/>
          <a:stretch/>
        </p:blipFill>
        <p:spPr>
          <a:xfrm>
            <a:off x="3629254" y="3843223"/>
            <a:ext cx="142646" cy="228600"/>
          </a:xfrm>
          <a:prstGeom prst="rect">
            <a:avLst/>
          </a:prstGeom>
        </p:spPr>
      </p:pic>
      <p:sp>
        <p:nvSpPr>
          <p:cNvPr id="32" name="Text 14"/>
          <p:cNvSpPr txBox="1"/>
          <p:nvPr/>
        </p:nvSpPr>
        <p:spPr>
          <a:xfrm>
            <a:off x="5495544" y="3762756"/>
            <a:ext cx="1286561" cy="152705"/>
          </a:xfrm>
          <a:prstGeom prst="rect">
            <a:avLst/>
          </a:prstGeom>
          <a:noFill/>
          <a:ln/>
        </p:spPr>
        <p:txBody>
          <a:bodyPr wrap="square" lIns="0" tIns="0" rIns="0" bIns="0" rtlCol="0" anchor="ctr"/>
          <a:lstStyle/>
          <a:p>
            <a:pPr marL="0" indent="0" algn="l">
              <a:buNone/>
            </a:pPr>
            <a:r>
              <a:rPr lang="en-US" sz="900" b="1" kern="0" spc="90" dirty="0">
                <a:solidFill>
                  <a:srgbClr val="F87171"/>
                </a:solidFill>
                <a:latin typeface="ui-sans-serif" pitchFamily="34" charset="0"/>
                <a:ea typeface="ui-sans-serif" pitchFamily="34" charset="-122"/>
                <a:cs typeface="ui-sans-serif" pitchFamily="34" charset="-120"/>
              </a:rPr>
              <a:t>Customer Gives</a:t>
            </a:r>
            <a:endParaRPr lang="en-US" sz="900" dirty="0"/>
          </a:p>
        </p:txBody>
      </p:sp>
      <p:sp>
        <p:nvSpPr>
          <p:cNvPr id="33" name="Text 15"/>
          <p:cNvSpPr txBox="1"/>
          <p:nvPr/>
        </p:nvSpPr>
        <p:spPr>
          <a:xfrm>
            <a:off x="5167274" y="3952951"/>
            <a:ext cx="581558"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 Money</a:t>
            </a:r>
            <a:endParaRPr lang="en-US" sz="1200" dirty="0"/>
          </a:p>
        </p:txBody>
      </p:sp>
      <p:pic>
        <p:nvPicPr>
          <p:cNvPr id="34" name="Image 16" descr="preencoded.png"/>
          <p:cNvPicPr>
            <a:picLocks noChangeAspect="1"/>
          </p:cNvPicPr>
          <p:nvPr/>
        </p:nvPicPr>
        <p:blipFill>
          <a:blip r:embed="rId19"/>
          <a:srcRect l="-33" r="-33"/>
          <a:stretch/>
        </p:blipFill>
        <p:spPr>
          <a:xfrm>
            <a:off x="4919472" y="3991356"/>
            <a:ext cx="171907" cy="152705"/>
          </a:xfrm>
          <a:prstGeom prst="rect">
            <a:avLst/>
          </a:prstGeom>
        </p:spPr>
      </p:pic>
      <p:sp>
        <p:nvSpPr>
          <p:cNvPr id="35" name="Text 16"/>
          <p:cNvSpPr txBox="1"/>
          <p:nvPr/>
        </p:nvSpPr>
        <p:spPr>
          <a:xfrm>
            <a:off x="6123737" y="3952951"/>
            <a:ext cx="438912"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 Time</a:t>
            </a:r>
            <a:endParaRPr lang="en-US" sz="1200" dirty="0"/>
          </a:p>
        </p:txBody>
      </p:sp>
      <p:pic>
        <p:nvPicPr>
          <p:cNvPr id="36" name="Image 17" descr="preencoded.png"/>
          <p:cNvPicPr>
            <a:picLocks noChangeAspect="1"/>
          </p:cNvPicPr>
          <p:nvPr/>
        </p:nvPicPr>
        <p:blipFill>
          <a:blip r:embed="rId20"/>
          <a:srcRect/>
          <a:stretch/>
        </p:blipFill>
        <p:spPr>
          <a:xfrm>
            <a:off x="5895137" y="3991356"/>
            <a:ext cx="152705" cy="152705"/>
          </a:xfrm>
          <a:prstGeom prst="rect">
            <a:avLst/>
          </a:prstGeom>
        </p:spPr>
      </p:pic>
      <p:sp>
        <p:nvSpPr>
          <p:cNvPr id="37" name="Text 17"/>
          <p:cNvSpPr txBox="1"/>
          <p:nvPr/>
        </p:nvSpPr>
        <p:spPr>
          <a:xfrm>
            <a:off x="6923837" y="3952951"/>
            <a:ext cx="428854"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 Data</a:t>
            </a:r>
            <a:endParaRPr lang="en-US" sz="1200" dirty="0"/>
          </a:p>
        </p:txBody>
      </p:sp>
      <p:pic>
        <p:nvPicPr>
          <p:cNvPr id="38" name="Image 18" descr="preencoded.png"/>
          <p:cNvPicPr>
            <a:picLocks noChangeAspect="1"/>
          </p:cNvPicPr>
          <p:nvPr/>
        </p:nvPicPr>
        <p:blipFill>
          <a:blip r:embed="rId21"/>
          <a:srcRect t="-43" b="-43"/>
          <a:stretch/>
        </p:blipFill>
        <p:spPr>
          <a:xfrm>
            <a:off x="6714439" y="3991356"/>
            <a:ext cx="133502" cy="152705"/>
          </a:xfrm>
          <a:prstGeom prst="rect">
            <a:avLst/>
          </a:prstGeom>
        </p:spPr>
      </p:pic>
      <p:pic>
        <p:nvPicPr>
          <p:cNvPr id="39" name="Image 19" descr="preencoded.png"/>
          <p:cNvPicPr>
            <a:picLocks noChangeAspect="1"/>
          </p:cNvPicPr>
          <p:nvPr/>
        </p:nvPicPr>
        <p:blipFill>
          <a:blip r:embed="rId22"/>
          <a:srcRect/>
          <a:stretch/>
        </p:blipFill>
        <p:spPr>
          <a:xfrm>
            <a:off x="8915400" y="1837944"/>
            <a:ext cx="2819095" cy="3047695"/>
          </a:xfrm>
          <a:prstGeom prst="rect">
            <a:avLst/>
          </a:prstGeom>
        </p:spPr>
      </p:pic>
      <p:sp>
        <p:nvSpPr>
          <p:cNvPr id="40" name="Shape 18"/>
          <p:cNvSpPr/>
          <p:nvPr/>
        </p:nvSpPr>
        <p:spPr>
          <a:xfrm>
            <a:off x="9944100" y="2467051"/>
            <a:ext cx="761695" cy="761695"/>
          </a:xfrm>
          <a:prstGeom prst="ellipse">
            <a:avLst/>
          </a:prstGeom>
          <a:solidFill>
            <a:srgbClr val="F3F4F6"/>
          </a:solidFill>
          <a:ln w="12700">
            <a:solidFill>
              <a:srgbClr val="FFFFFF">
                <a:alpha val="0"/>
              </a:srgbClr>
            </a:solidFill>
            <a:prstDash val="solid"/>
          </a:ln>
        </p:spPr>
        <p:txBody>
          <a:bodyPr/>
          <a:lstStyle/>
          <a:p>
            <a:endParaRPr lang="en-US"/>
          </a:p>
        </p:txBody>
      </p:sp>
      <p:pic>
        <p:nvPicPr>
          <p:cNvPr id="41" name="Image 20" descr="preencoded.png"/>
          <p:cNvPicPr>
            <a:picLocks noChangeAspect="1"/>
          </p:cNvPicPr>
          <p:nvPr/>
        </p:nvPicPr>
        <p:blipFill>
          <a:blip r:embed="rId23"/>
          <a:srcRect l="-743" r="-743"/>
          <a:stretch/>
        </p:blipFill>
        <p:spPr>
          <a:xfrm>
            <a:off x="10172700" y="2676449"/>
            <a:ext cx="304495" cy="342900"/>
          </a:xfrm>
          <a:prstGeom prst="rect">
            <a:avLst/>
          </a:prstGeom>
        </p:spPr>
      </p:pic>
      <p:sp>
        <p:nvSpPr>
          <p:cNvPr id="42" name="Text 19"/>
          <p:cNvSpPr txBox="1"/>
          <p:nvPr/>
        </p:nvSpPr>
        <p:spPr>
          <a:xfrm>
            <a:off x="9740189" y="3381451"/>
            <a:ext cx="1248156"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Montserrat" pitchFamily="34" charset="0"/>
                <a:ea typeface="Montserrat" pitchFamily="34" charset="-122"/>
                <a:cs typeface="Montserrat" pitchFamily="34" charset="-120"/>
              </a:rPr>
              <a:t>Customer</a:t>
            </a:r>
            <a:endParaRPr lang="en-US" sz="1800" dirty="0"/>
          </a:p>
        </p:txBody>
      </p:sp>
      <p:sp>
        <p:nvSpPr>
          <p:cNvPr id="43" name="Text 20"/>
          <p:cNvSpPr txBox="1"/>
          <p:nvPr/>
        </p:nvSpPr>
        <p:spPr>
          <a:xfrm>
            <a:off x="9749333" y="3762756"/>
            <a:ext cx="1156716" cy="191110"/>
          </a:xfrm>
          <a:prstGeom prst="rect">
            <a:avLst/>
          </a:prstGeom>
          <a:noFill/>
          <a:ln/>
        </p:spPr>
        <p:txBody>
          <a:bodyPr wrap="square" lIns="0" tIns="0" rIns="0" bIns="0" rtlCol="0" anchor="ctr"/>
          <a:lstStyle/>
          <a:p>
            <a:pPr marL="0" indent="0" algn="ctr">
              <a:buNone/>
            </a:pPr>
            <a:r>
              <a:rPr lang="en-US" sz="1000" dirty="0">
                <a:solidFill>
                  <a:srgbClr val="6B7280"/>
                </a:solidFill>
                <a:latin typeface="Open Sans" pitchFamily="34" charset="0"/>
                <a:ea typeface="Open Sans" pitchFamily="34" charset="-122"/>
                <a:cs typeface="Open Sans" pitchFamily="34" charset="-120"/>
              </a:rPr>
              <a:t>Seeks Solutions</a:t>
            </a:r>
            <a:endParaRPr lang="en-US" sz="1000" dirty="0"/>
          </a:p>
        </p:txBody>
      </p:sp>
      <p:sp>
        <p:nvSpPr>
          <p:cNvPr id="44" name="Text 21"/>
          <p:cNvSpPr txBox="1"/>
          <p:nvPr/>
        </p:nvSpPr>
        <p:spPr>
          <a:xfrm>
            <a:off x="9174175" y="4105656"/>
            <a:ext cx="2377440" cy="152705"/>
          </a:xfrm>
          <a:prstGeom prst="rect">
            <a:avLst/>
          </a:prstGeom>
          <a:noFill/>
          <a:ln/>
        </p:spPr>
        <p:txBody>
          <a:bodyPr wrap="square" lIns="0" tIns="0" rIns="0" bIns="0" rtlCol="0" anchor="ctr"/>
          <a:lstStyle/>
          <a:p>
            <a:pPr marL="0" indent="0" algn="ctr">
              <a:buNone/>
            </a:pPr>
            <a:r>
              <a:rPr lang="en-US" sz="900" b="1" dirty="0">
                <a:solidFill>
                  <a:srgbClr val="EF4444"/>
                </a:solidFill>
                <a:latin typeface="ui-sans-serif" pitchFamily="34" charset="0"/>
                <a:ea typeface="ui-sans-serif" pitchFamily="34" charset="-122"/>
                <a:cs typeface="ui-sans-serif" pitchFamily="34" charset="-120"/>
              </a:rPr>
              <a:t>Pays Costs</a:t>
            </a:r>
            <a:endParaRPr lang="en-US" sz="900" dirty="0"/>
          </a:p>
        </p:txBody>
      </p:sp>
      <p:pic>
        <p:nvPicPr>
          <p:cNvPr id="45" name="Image 21" descr="preencoded.png"/>
          <p:cNvPicPr>
            <a:picLocks noChangeAspect="1"/>
          </p:cNvPicPr>
          <p:nvPr/>
        </p:nvPicPr>
        <p:blipFill>
          <a:blip r:embed="rId24"/>
          <a:srcRect/>
          <a:stretch/>
        </p:blipFill>
        <p:spPr>
          <a:xfrm>
            <a:off x="5486400" y="2752344"/>
            <a:ext cx="1218895" cy="1218895"/>
          </a:xfrm>
          <a:prstGeom prst="rect">
            <a:avLst/>
          </a:prstGeom>
        </p:spPr>
      </p:pic>
      <p:pic>
        <p:nvPicPr>
          <p:cNvPr id="46" name="Image 22" descr="preencoded.png"/>
          <p:cNvPicPr>
            <a:picLocks noChangeAspect="1"/>
          </p:cNvPicPr>
          <p:nvPr/>
        </p:nvPicPr>
        <p:blipFill>
          <a:blip r:embed="rId25"/>
          <a:srcRect l="-27" r="-27"/>
          <a:stretch/>
        </p:blipFill>
        <p:spPr>
          <a:xfrm>
            <a:off x="5881421" y="3076956"/>
            <a:ext cx="428854" cy="342900"/>
          </a:xfrm>
          <a:prstGeom prst="rect">
            <a:avLst/>
          </a:prstGeom>
        </p:spPr>
      </p:pic>
      <p:sp>
        <p:nvSpPr>
          <p:cNvPr id="47" name="Text 22"/>
          <p:cNvSpPr txBox="1"/>
          <p:nvPr/>
        </p:nvSpPr>
        <p:spPr>
          <a:xfrm>
            <a:off x="5586984" y="3457346"/>
            <a:ext cx="1095451"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Montserrat" pitchFamily="34" charset="0"/>
                <a:ea typeface="Montserrat" pitchFamily="34" charset="-122"/>
                <a:cs typeface="Montserrat" pitchFamily="34" charset="-120"/>
              </a:rPr>
              <a:t>TRANSACTION</a:t>
            </a:r>
            <a:endParaRPr lang="en-US" sz="1000" dirty="0"/>
          </a:p>
        </p:txBody>
      </p:sp>
      <p:pic>
        <p:nvPicPr>
          <p:cNvPr id="48" name="Image 23" descr="preencoded.png"/>
          <p:cNvPicPr>
            <a:picLocks noChangeAspect="1"/>
          </p:cNvPicPr>
          <p:nvPr/>
        </p:nvPicPr>
        <p:blipFill>
          <a:blip r:embed="rId26"/>
          <a:srcRect l="-200" r="-200"/>
          <a:stretch/>
        </p:blipFill>
        <p:spPr>
          <a:xfrm>
            <a:off x="0" y="0"/>
            <a:ext cx="12191695" cy="758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en-US"/>
          </a:p>
        </p:txBody>
      </p:sp>
      <p:sp>
        <p:nvSpPr>
          <p:cNvPr id="3" name="Text 1"/>
          <p:cNvSpPr txBox="1"/>
          <p:nvPr/>
        </p:nvSpPr>
        <p:spPr>
          <a:xfrm>
            <a:off x="9789566" y="6553505"/>
            <a:ext cx="2030882" cy="152705"/>
          </a:xfrm>
          <a:prstGeom prst="rect">
            <a:avLst/>
          </a:prstGeom>
          <a:noFill/>
          <a:ln/>
        </p:spPr>
        <p:txBody>
          <a:bodyPr wrap="square" lIns="0" tIns="0" rIns="0" bIns="0" rtlCol="0" anchor="ctr"/>
          <a:lstStyle/>
          <a:p>
            <a:pPr marL="0" indent="0" algn="l">
              <a:buNone/>
            </a:pPr>
            <a:r>
              <a:rPr lang="en-US" sz="900" b="1" kern="0" spc="90" dirty="0">
                <a:solidFill>
                  <a:srgbClr val="D1D5DB"/>
                </a:solidFill>
                <a:latin typeface="Montserrat" pitchFamily="34" charset="0"/>
                <a:ea typeface="Montserrat" pitchFamily="34" charset="-122"/>
                <a:cs typeface="Montserrat" pitchFamily="34" charset="-120"/>
              </a:rPr>
              <a:t>Principles of Marketing</a:t>
            </a:r>
            <a:endParaRPr lang="en-US" sz="900" dirty="0"/>
          </a:p>
        </p:txBody>
      </p:sp>
      <p:pic>
        <p:nvPicPr>
          <p:cNvPr id="4" name="Image 0" descr="preencoded.png"/>
          <p:cNvPicPr>
            <a:picLocks noChangeAspect="1"/>
          </p:cNvPicPr>
          <p:nvPr/>
        </p:nvPicPr>
        <p:blipFill>
          <a:blip r:embed="rId3"/>
          <a:stretch>
            <a:fillRect/>
          </a:stretch>
        </p:blipFill>
        <p:spPr>
          <a:xfrm>
            <a:off x="457200" y="381305"/>
            <a:ext cx="1591056" cy="228600"/>
          </a:xfrm>
          <a:prstGeom prst="rect">
            <a:avLst/>
          </a:prstGeom>
        </p:spPr>
      </p:pic>
      <p:sp>
        <p:nvSpPr>
          <p:cNvPr id="5" name="Text 2"/>
          <p:cNvSpPr/>
          <p:nvPr/>
        </p:nvSpPr>
        <p:spPr>
          <a:xfrm>
            <a:off x="457200" y="381305"/>
            <a:ext cx="1591056"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Module Summary</a:t>
            </a:r>
            <a:endParaRPr lang="en-US" sz="900" dirty="0"/>
          </a:p>
        </p:txBody>
      </p:sp>
      <p:sp>
        <p:nvSpPr>
          <p:cNvPr id="6" name="Text 3"/>
          <p:cNvSpPr txBox="1"/>
          <p:nvPr/>
        </p:nvSpPr>
        <p:spPr>
          <a:xfrm>
            <a:off x="457200" y="685800"/>
            <a:ext cx="2981858"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 Key </a:t>
            </a:r>
            <a:r>
              <a:rPr lang="en-US" sz="2700" b="1" dirty="0">
                <a:solidFill>
                  <a:srgbClr val="1D4ED8"/>
                </a:solidFill>
                <a:latin typeface="Montserrat" pitchFamily="34" charset="0"/>
                <a:ea typeface="Montserrat" pitchFamily="34" charset="-122"/>
                <a:cs typeface="Montserrat" pitchFamily="34" charset="-120"/>
              </a:rPr>
              <a:t>Takeaways</a:t>
            </a:r>
            <a:endParaRPr lang="en-US" sz="2700" dirty="0"/>
          </a:p>
        </p:txBody>
      </p:sp>
      <p:pic>
        <p:nvPicPr>
          <p:cNvPr id="7" name="Image 1" descr="preencoded.png"/>
          <p:cNvPicPr>
            <a:picLocks noChangeAspect="1"/>
          </p:cNvPicPr>
          <p:nvPr/>
        </p:nvPicPr>
        <p:blipFill>
          <a:blip r:embed="rId4"/>
          <a:srcRect t="-100" b="-100"/>
          <a:stretch/>
        </p:blipFill>
        <p:spPr>
          <a:xfrm>
            <a:off x="9454896" y="905256"/>
            <a:ext cx="114300" cy="152705"/>
          </a:xfrm>
          <a:prstGeom prst="rect">
            <a:avLst/>
          </a:prstGeom>
        </p:spPr>
      </p:pic>
      <p:sp>
        <p:nvSpPr>
          <p:cNvPr id="8" name="Text 4"/>
          <p:cNvSpPr txBox="1"/>
          <p:nvPr/>
        </p:nvSpPr>
        <p:spPr>
          <a:xfrm>
            <a:off x="9247327" y="847649"/>
            <a:ext cx="2494483" cy="267005"/>
          </a:xfrm>
          <a:prstGeom prst="rect">
            <a:avLst/>
          </a:prstGeom>
          <a:noFill/>
          <a:ln/>
        </p:spPr>
        <p:txBody>
          <a:bodyPr wrap="square" lIns="0" tIns="0" rIns="0" bIns="0" rtlCol="0" anchor="ctr"/>
          <a:lstStyle/>
          <a:p>
            <a:pPr marL="0" indent="0" algn="r">
              <a:buNone/>
            </a:pPr>
            <a:r>
              <a:rPr lang="en-US" sz="1300" i="1" dirty="0">
                <a:solidFill>
                  <a:srgbClr val="6B7280"/>
                </a:solidFill>
                <a:latin typeface="Open Sans" pitchFamily="34" charset="0"/>
                <a:ea typeface="Open Sans" pitchFamily="34" charset="-122"/>
                <a:cs typeface="Open Sans" pitchFamily="34" charset="-120"/>
              </a:rPr>
              <a:t>"Five things to remember"</a:t>
            </a:r>
            <a:endParaRPr lang="en-US" sz="1300" dirty="0"/>
          </a:p>
        </p:txBody>
      </p:sp>
      <p:pic>
        <p:nvPicPr>
          <p:cNvPr id="9" name="Image 2" descr="preencoded.png"/>
          <p:cNvPicPr>
            <a:picLocks noChangeAspect="1"/>
          </p:cNvPicPr>
          <p:nvPr/>
        </p:nvPicPr>
        <p:blipFill>
          <a:blip r:embed="rId5"/>
          <a:srcRect t="-11" b="-11"/>
          <a:stretch/>
        </p:blipFill>
        <p:spPr>
          <a:xfrm>
            <a:off x="457200" y="1343254"/>
            <a:ext cx="3606394" cy="2438705"/>
          </a:xfrm>
          <a:prstGeom prst="rect">
            <a:avLst/>
          </a:prstGeom>
        </p:spPr>
      </p:pic>
      <p:sp>
        <p:nvSpPr>
          <p:cNvPr id="10" name="Shape 5"/>
          <p:cNvSpPr/>
          <p:nvPr/>
        </p:nvSpPr>
        <p:spPr>
          <a:xfrm>
            <a:off x="685800" y="1628546"/>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11" name="Image 3" descr="preencoded.png"/>
          <p:cNvPicPr>
            <a:picLocks noChangeAspect="1"/>
          </p:cNvPicPr>
          <p:nvPr/>
        </p:nvPicPr>
        <p:blipFill>
          <a:blip r:embed="rId6"/>
          <a:srcRect/>
          <a:stretch/>
        </p:blipFill>
        <p:spPr>
          <a:xfrm>
            <a:off x="795528" y="1762049"/>
            <a:ext cx="237744" cy="190195"/>
          </a:xfrm>
          <a:prstGeom prst="rect">
            <a:avLst/>
          </a:prstGeom>
        </p:spPr>
      </p:pic>
      <p:sp>
        <p:nvSpPr>
          <p:cNvPr id="12" name="Text 6"/>
          <p:cNvSpPr txBox="1"/>
          <p:nvPr/>
        </p:nvSpPr>
        <p:spPr>
          <a:xfrm>
            <a:off x="685800" y="2238451"/>
            <a:ext cx="32671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Marketing is a System</a:t>
            </a:r>
            <a:endParaRPr lang="en-US" sz="1300" dirty="0"/>
          </a:p>
        </p:txBody>
      </p:sp>
      <p:sp>
        <p:nvSpPr>
          <p:cNvPr id="13" name="Text 7"/>
          <p:cNvSpPr txBox="1"/>
          <p:nvPr/>
        </p:nvSpPr>
        <p:spPr>
          <a:xfrm>
            <a:off x="685800" y="2581351"/>
            <a:ext cx="3229661" cy="972007"/>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It is not just "ads." It is a coordinated set of decisions (product, price, place, promotion) designed to create value.</a:t>
            </a:r>
            <a:endParaRPr lang="en-US" sz="1000" dirty="0"/>
          </a:p>
        </p:txBody>
      </p:sp>
      <p:pic>
        <p:nvPicPr>
          <p:cNvPr id="14" name="Image 4" descr="preencoded.png"/>
          <p:cNvPicPr>
            <a:picLocks noChangeAspect="1"/>
          </p:cNvPicPr>
          <p:nvPr/>
        </p:nvPicPr>
        <p:blipFill>
          <a:blip r:embed="rId7"/>
          <a:srcRect t="-13" b="-13"/>
          <a:stretch/>
        </p:blipFill>
        <p:spPr>
          <a:xfrm>
            <a:off x="4292194" y="1343254"/>
            <a:ext cx="3606394" cy="2438705"/>
          </a:xfrm>
          <a:prstGeom prst="rect">
            <a:avLst/>
          </a:prstGeom>
        </p:spPr>
      </p:pic>
      <p:sp>
        <p:nvSpPr>
          <p:cNvPr id="15" name="Shape 8"/>
          <p:cNvSpPr/>
          <p:nvPr/>
        </p:nvSpPr>
        <p:spPr>
          <a:xfrm>
            <a:off x="4520794" y="1628546"/>
            <a:ext cx="457200" cy="457200"/>
          </a:xfrm>
          <a:prstGeom prst="ellipse">
            <a:avLst/>
          </a:prstGeom>
          <a:solidFill>
            <a:srgbClr val="E0E7FF"/>
          </a:solidFill>
          <a:ln w="12700">
            <a:solidFill>
              <a:srgbClr val="FFFFFF">
                <a:alpha val="0"/>
              </a:srgbClr>
            </a:solidFill>
            <a:prstDash val="solid"/>
          </a:ln>
        </p:spPr>
        <p:txBody>
          <a:bodyPr/>
          <a:lstStyle/>
          <a:p>
            <a:endParaRPr lang="en-US"/>
          </a:p>
        </p:txBody>
      </p:sp>
      <p:pic>
        <p:nvPicPr>
          <p:cNvPr id="16" name="Image 5" descr="preencoded.png"/>
          <p:cNvPicPr>
            <a:picLocks noChangeAspect="1"/>
          </p:cNvPicPr>
          <p:nvPr/>
        </p:nvPicPr>
        <p:blipFill>
          <a:blip r:embed="rId8"/>
          <a:srcRect/>
          <a:stretch/>
        </p:blipFill>
        <p:spPr>
          <a:xfrm>
            <a:off x="4654296" y="1762049"/>
            <a:ext cx="190195" cy="190195"/>
          </a:xfrm>
          <a:prstGeom prst="rect">
            <a:avLst/>
          </a:prstGeom>
        </p:spPr>
      </p:pic>
      <p:sp>
        <p:nvSpPr>
          <p:cNvPr id="17" name="Text 9"/>
          <p:cNvSpPr txBox="1"/>
          <p:nvPr/>
        </p:nvSpPr>
        <p:spPr>
          <a:xfrm>
            <a:off x="4520794" y="2238451"/>
            <a:ext cx="32671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Customer Orientation</a:t>
            </a:r>
            <a:endParaRPr lang="en-US" sz="1300" dirty="0"/>
          </a:p>
        </p:txBody>
      </p:sp>
      <p:sp>
        <p:nvSpPr>
          <p:cNvPr id="18" name="Text 10"/>
          <p:cNvSpPr txBox="1"/>
          <p:nvPr/>
        </p:nvSpPr>
        <p:spPr>
          <a:xfrm>
            <a:off x="4520794" y="2581351"/>
            <a:ext cx="3229661" cy="972007"/>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Success depends on deeply understanding target customers and delivering superior value better than competitors do.</a:t>
            </a:r>
            <a:endParaRPr lang="en-US" sz="1000" dirty="0"/>
          </a:p>
        </p:txBody>
      </p:sp>
      <p:pic>
        <p:nvPicPr>
          <p:cNvPr id="19" name="Image 6" descr="preencoded.png"/>
          <p:cNvPicPr>
            <a:picLocks noChangeAspect="1"/>
          </p:cNvPicPr>
          <p:nvPr/>
        </p:nvPicPr>
        <p:blipFill>
          <a:blip r:embed="rId9"/>
          <a:srcRect t="-13" b="-13"/>
          <a:stretch/>
        </p:blipFill>
        <p:spPr>
          <a:xfrm>
            <a:off x="8128102" y="1343254"/>
            <a:ext cx="3606394" cy="2438705"/>
          </a:xfrm>
          <a:prstGeom prst="rect">
            <a:avLst/>
          </a:prstGeom>
        </p:spPr>
      </p:pic>
      <p:sp>
        <p:nvSpPr>
          <p:cNvPr id="20" name="Shape 11"/>
          <p:cNvSpPr/>
          <p:nvPr/>
        </p:nvSpPr>
        <p:spPr>
          <a:xfrm>
            <a:off x="8356702" y="1628546"/>
            <a:ext cx="457200" cy="457200"/>
          </a:xfrm>
          <a:prstGeom prst="ellipse">
            <a:avLst/>
          </a:prstGeom>
          <a:solidFill>
            <a:srgbClr val="EDE9FE"/>
          </a:solidFill>
          <a:ln w="12700">
            <a:solidFill>
              <a:srgbClr val="FFFFFF">
                <a:alpha val="0"/>
              </a:srgbClr>
            </a:solidFill>
            <a:prstDash val="solid"/>
          </a:ln>
        </p:spPr>
        <p:txBody>
          <a:bodyPr/>
          <a:lstStyle/>
          <a:p>
            <a:endParaRPr lang="en-US"/>
          </a:p>
        </p:txBody>
      </p:sp>
      <p:pic>
        <p:nvPicPr>
          <p:cNvPr id="21" name="Image 7" descr="preencoded.png"/>
          <p:cNvPicPr>
            <a:picLocks noChangeAspect="1"/>
          </p:cNvPicPr>
          <p:nvPr/>
        </p:nvPicPr>
        <p:blipFill>
          <a:blip r:embed="rId10"/>
          <a:srcRect l="-1282" r="-1282"/>
          <a:stretch/>
        </p:blipFill>
        <p:spPr>
          <a:xfrm>
            <a:off x="8475574" y="1762049"/>
            <a:ext cx="219456" cy="190195"/>
          </a:xfrm>
          <a:prstGeom prst="rect">
            <a:avLst/>
          </a:prstGeom>
        </p:spPr>
      </p:pic>
      <p:sp>
        <p:nvSpPr>
          <p:cNvPr id="22" name="Text 12"/>
          <p:cNvSpPr txBox="1"/>
          <p:nvPr/>
        </p:nvSpPr>
        <p:spPr>
          <a:xfrm>
            <a:off x="8356702" y="2238451"/>
            <a:ext cx="32671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Needs, Wants, Demand</a:t>
            </a:r>
            <a:endParaRPr lang="en-US" sz="1300" dirty="0"/>
          </a:p>
        </p:txBody>
      </p:sp>
      <p:sp>
        <p:nvSpPr>
          <p:cNvPr id="23" name="Text 13"/>
          <p:cNvSpPr txBox="1"/>
          <p:nvPr/>
        </p:nvSpPr>
        <p:spPr>
          <a:xfrm>
            <a:off x="8356702" y="2581351"/>
            <a:ext cx="3229661" cy="972007"/>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Needs are basic requirements; Wants are learned preferences; Demand is a want backed by the ability to pay.</a:t>
            </a:r>
            <a:endParaRPr lang="en-US" sz="1000" dirty="0"/>
          </a:p>
        </p:txBody>
      </p:sp>
      <p:pic>
        <p:nvPicPr>
          <p:cNvPr id="24" name="Image 8" descr="preencoded.png"/>
          <p:cNvPicPr>
            <a:picLocks noChangeAspect="1"/>
          </p:cNvPicPr>
          <p:nvPr/>
        </p:nvPicPr>
        <p:blipFill>
          <a:blip r:embed="rId11"/>
          <a:srcRect t="-6" b="-6"/>
          <a:stretch/>
        </p:blipFill>
        <p:spPr>
          <a:xfrm>
            <a:off x="2222906" y="4009644"/>
            <a:ext cx="3759098" cy="2438705"/>
          </a:xfrm>
          <a:prstGeom prst="rect">
            <a:avLst/>
          </a:prstGeom>
        </p:spPr>
      </p:pic>
      <p:pic>
        <p:nvPicPr>
          <p:cNvPr id="25" name="Image 9" descr="preencoded.png"/>
          <p:cNvPicPr>
            <a:picLocks noChangeAspect="1"/>
          </p:cNvPicPr>
          <p:nvPr/>
        </p:nvPicPr>
        <p:blipFill>
          <a:blip r:embed="rId12"/>
          <a:srcRect/>
          <a:stretch/>
        </p:blipFill>
        <p:spPr>
          <a:xfrm>
            <a:off x="2560320" y="4429354"/>
            <a:ext cx="237744" cy="190195"/>
          </a:xfrm>
          <a:prstGeom prst="rect">
            <a:avLst/>
          </a:prstGeom>
        </p:spPr>
      </p:pic>
      <p:sp>
        <p:nvSpPr>
          <p:cNvPr id="26" name="Text 14"/>
          <p:cNvSpPr txBox="1"/>
          <p:nvPr/>
        </p:nvSpPr>
        <p:spPr>
          <a:xfrm>
            <a:off x="2451506" y="4905756"/>
            <a:ext cx="3419856"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Value Equation</a:t>
            </a:r>
            <a:endParaRPr lang="en-US" sz="1300" dirty="0"/>
          </a:p>
        </p:txBody>
      </p:sp>
      <p:sp>
        <p:nvSpPr>
          <p:cNvPr id="27" name="Text 15"/>
          <p:cNvSpPr txBox="1"/>
          <p:nvPr/>
        </p:nvSpPr>
        <p:spPr>
          <a:xfrm>
            <a:off x="2451506" y="5248656"/>
            <a:ext cx="3381451" cy="972007"/>
          </a:xfrm>
          <a:prstGeom prst="rect">
            <a:avLst/>
          </a:prstGeom>
          <a:noFill/>
          <a:ln/>
        </p:spPr>
        <p:txBody>
          <a:bodyPr wrap="square" lIns="0" tIns="0" rIns="0" bIns="0" rtlCol="0" anchor="t"/>
          <a:lstStyle/>
          <a:p>
            <a:pPr marL="0" indent="0" algn="l">
              <a:buNone/>
            </a:pPr>
            <a:r>
              <a:rPr lang="en-US" sz="1000" b="1" dirty="0">
                <a:solidFill>
                  <a:srgbClr val="4B5563"/>
                </a:solidFill>
                <a:latin typeface="Open Sans" pitchFamily="34" charset="0"/>
                <a:ea typeface="Open Sans" pitchFamily="34" charset="-122"/>
                <a:cs typeface="Open Sans" pitchFamily="34" charset="-120"/>
              </a:rPr>
              <a:t>Value = Benefits − Costs</a:t>
            </a:r>
            <a:r>
              <a:rPr lang="en-US" sz="1000" dirty="0">
                <a:solidFill>
                  <a:srgbClr val="4B5563"/>
                </a:solidFill>
                <a:latin typeface="Open Sans" pitchFamily="34" charset="0"/>
                <a:ea typeface="Open Sans" pitchFamily="34" charset="-122"/>
                <a:cs typeface="Open Sans" pitchFamily="34" charset="-120"/>
              </a:rPr>
              <a:t>.</a:t>
            </a:r>
            <a:endParaRPr lang="en-US" sz="1000" dirty="0"/>
          </a:p>
          <a:p>
            <a:pPr marL="0" indent="0" algn="l">
              <a:buNone/>
            </a:pPr>
            <a:r>
              <a:rPr lang="en-US" sz="1000" dirty="0">
                <a:solidFill>
                  <a:srgbClr val="4B5563"/>
                </a:solidFill>
                <a:latin typeface="Open Sans" pitchFamily="34" charset="0"/>
                <a:ea typeface="Open Sans" pitchFamily="34" charset="-122"/>
                <a:cs typeface="Open Sans" pitchFamily="34" charset="-120"/>
              </a:rPr>
              <a:t> Customers weigh functional and emotional benefits against money, time, and effort costs. </a:t>
            </a:r>
            <a:endParaRPr lang="en-US" sz="1000" dirty="0"/>
          </a:p>
        </p:txBody>
      </p:sp>
      <p:pic>
        <p:nvPicPr>
          <p:cNvPr id="28" name="Image 10" descr="preencoded.png"/>
          <p:cNvPicPr>
            <a:picLocks noChangeAspect="1"/>
          </p:cNvPicPr>
          <p:nvPr/>
        </p:nvPicPr>
        <p:blipFill>
          <a:blip r:embed="rId11"/>
          <a:srcRect t="-6" b="-6"/>
          <a:stretch/>
        </p:blipFill>
        <p:spPr>
          <a:xfrm>
            <a:off x="6210605" y="4009644"/>
            <a:ext cx="3759098" cy="2438705"/>
          </a:xfrm>
          <a:prstGeom prst="rect">
            <a:avLst/>
          </a:prstGeom>
        </p:spPr>
      </p:pic>
      <p:pic>
        <p:nvPicPr>
          <p:cNvPr id="29" name="Image 11" descr="preencoded.png"/>
          <p:cNvPicPr>
            <a:picLocks noChangeAspect="1"/>
          </p:cNvPicPr>
          <p:nvPr/>
        </p:nvPicPr>
        <p:blipFill>
          <a:blip r:embed="rId13"/>
          <a:srcRect/>
          <a:stretch/>
        </p:blipFill>
        <p:spPr>
          <a:xfrm>
            <a:off x="6548018" y="4429354"/>
            <a:ext cx="237744" cy="190195"/>
          </a:xfrm>
          <a:prstGeom prst="rect">
            <a:avLst/>
          </a:prstGeom>
        </p:spPr>
      </p:pic>
      <p:sp>
        <p:nvSpPr>
          <p:cNvPr id="30" name="Text 16"/>
          <p:cNvSpPr txBox="1"/>
          <p:nvPr/>
        </p:nvSpPr>
        <p:spPr>
          <a:xfrm>
            <a:off x="6439205" y="4905756"/>
            <a:ext cx="3419856"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The Exchange Rule</a:t>
            </a:r>
            <a:endParaRPr lang="en-US" sz="1300" dirty="0"/>
          </a:p>
        </p:txBody>
      </p:sp>
      <p:sp>
        <p:nvSpPr>
          <p:cNvPr id="31" name="Text 17"/>
          <p:cNvSpPr txBox="1"/>
          <p:nvPr/>
        </p:nvSpPr>
        <p:spPr>
          <a:xfrm>
            <a:off x="6439205" y="5248656"/>
            <a:ext cx="3381451" cy="972007"/>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Exchange is the core mechanism of marketing. It only happens when the customer believes the trade-off is worth it.</a:t>
            </a:r>
            <a:endParaRPr lang="en-US" sz="1000" dirty="0"/>
          </a:p>
        </p:txBody>
      </p:sp>
      <p:pic>
        <p:nvPicPr>
          <p:cNvPr id="32" name="Image 12"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10234879" y="6553505"/>
            <a:ext cx="1581912" cy="152705"/>
          </a:xfrm>
          <a:prstGeom prst="rect">
            <a:avLst/>
          </a:prstGeom>
          <a:noFill/>
          <a:ln/>
        </p:spPr>
        <p:txBody>
          <a:bodyPr wrap="square" lIns="0" tIns="0" rIns="0" bIns="0" rtlCol="0" anchor="ctr"/>
          <a:lstStyle/>
          <a:p>
            <a:pPr marL="0" indent="0" algn="l">
              <a:buNone/>
            </a:pPr>
            <a:r>
              <a:rPr lang="en-US" sz="900" b="1" kern="0" spc="90" dirty="0">
                <a:solidFill>
                  <a:srgbClr val="D1D5DB"/>
                </a:solidFill>
                <a:latin typeface="Montserrat" pitchFamily="34" charset="0"/>
                <a:ea typeface="Montserrat" pitchFamily="34" charset="-122"/>
                <a:cs typeface="Montserrat" pitchFamily="34" charset="-120"/>
              </a:rPr>
              <a:t>Module 1 Complete</a:t>
            </a:r>
            <a:endParaRPr lang="en-US" sz="900" dirty="0"/>
          </a:p>
        </p:txBody>
      </p:sp>
      <p:pic>
        <p:nvPicPr>
          <p:cNvPr id="4" name="Image 1" descr="preencoded.png"/>
          <p:cNvPicPr>
            <a:picLocks noChangeAspect="1"/>
          </p:cNvPicPr>
          <p:nvPr/>
        </p:nvPicPr>
        <p:blipFill>
          <a:blip r:embed="rId4"/>
          <a:stretch>
            <a:fillRect/>
          </a:stretch>
        </p:blipFill>
        <p:spPr>
          <a:xfrm>
            <a:off x="457200" y="381305"/>
            <a:ext cx="1714500" cy="228600"/>
          </a:xfrm>
          <a:prstGeom prst="rect">
            <a:avLst/>
          </a:prstGeom>
        </p:spPr>
      </p:pic>
      <p:sp>
        <p:nvSpPr>
          <p:cNvPr id="5" name="Text 1"/>
          <p:cNvSpPr/>
          <p:nvPr/>
        </p:nvSpPr>
        <p:spPr>
          <a:xfrm>
            <a:off x="457200" y="381305"/>
            <a:ext cx="1714500"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Competency Check</a:t>
            </a:r>
            <a:endParaRPr lang="en-US" sz="900" dirty="0"/>
          </a:p>
        </p:txBody>
      </p:sp>
      <p:sp>
        <p:nvSpPr>
          <p:cNvPr id="6" name="Text 2"/>
          <p:cNvSpPr txBox="1"/>
          <p:nvPr/>
        </p:nvSpPr>
        <p:spPr>
          <a:xfrm>
            <a:off x="457200" y="685800"/>
            <a:ext cx="3592678"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 Quiz </a:t>
            </a:r>
            <a:r>
              <a:rPr lang="en-US" sz="2700" b="1" dirty="0">
                <a:solidFill>
                  <a:srgbClr val="1D4ED8"/>
                </a:solidFill>
                <a:latin typeface="Montserrat" pitchFamily="34" charset="0"/>
                <a:ea typeface="Montserrat" pitchFamily="34" charset="-122"/>
                <a:cs typeface="Montserrat" pitchFamily="34" charset="-120"/>
              </a:rPr>
              <a:t>Preparation</a:t>
            </a:r>
            <a:endParaRPr lang="en-US" sz="2700" dirty="0"/>
          </a:p>
        </p:txBody>
      </p:sp>
      <p:pic>
        <p:nvPicPr>
          <p:cNvPr id="7" name="Image 2" descr="preencoded.png"/>
          <p:cNvPicPr>
            <a:picLocks noChangeAspect="1"/>
          </p:cNvPicPr>
          <p:nvPr/>
        </p:nvPicPr>
        <p:blipFill>
          <a:blip r:embed="rId5"/>
          <a:srcRect/>
          <a:stretch/>
        </p:blipFill>
        <p:spPr>
          <a:xfrm>
            <a:off x="9503359" y="905256"/>
            <a:ext cx="152705" cy="152705"/>
          </a:xfrm>
          <a:prstGeom prst="rect">
            <a:avLst/>
          </a:prstGeom>
        </p:spPr>
      </p:pic>
      <p:sp>
        <p:nvSpPr>
          <p:cNvPr id="8" name="Text 3"/>
          <p:cNvSpPr txBox="1"/>
          <p:nvPr/>
        </p:nvSpPr>
        <p:spPr>
          <a:xfrm>
            <a:off x="9350654" y="847649"/>
            <a:ext cx="2392070" cy="267005"/>
          </a:xfrm>
          <a:prstGeom prst="rect">
            <a:avLst/>
          </a:prstGeom>
          <a:noFill/>
          <a:ln/>
        </p:spPr>
        <p:txBody>
          <a:bodyPr wrap="square" lIns="0" tIns="0" rIns="0" bIns="0" rtlCol="0" anchor="ctr"/>
          <a:lstStyle/>
          <a:p>
            <a:pPr marL="0" indent="0" algn="r">
              <a:buNone/>
            </a:pPr>
            <a:r>
              <a:rPr lang="en-US" sz="1300" i="1" dirty="0">
                <a:solidFill>
                  <a:srgbClr val="6B7280"/>
                </a:solidFill>
                <a:latin typeface="Open Sans" pitchFamily="34" charset="0"/>
                <a:ea typeface="Open Sans" pitchFamily="34" charset="-122"/>
                <a:cs typeface="Open Sans" pitchFamily="34" charset="-120"/>
              </a:rPr>
              <a:t>"You should be able to..."</a:t>
            </a:r>
            <a:endParaRPr lang="en-US" sz="1300" dirty="0"/>
          </a:p>
        </p:txBody>
      </p:sp>
      <p:pic>
        <p:nvPicPr>
          <p:cNvPr id="9" name="Image 3" descr="preencoded.png"/>
          <p:cNvPicPr>
            <a:picLocks noChangeAspect="1"/>
          </p:cNvPicPr>
          <p:nvPr/>
        </p:nvPicPr>
        <p:blipFill>
          <a:blip r:embed="rId6"/>
          <a:srcRect t="-2" b="-2"/>
          <a:stretch/>
        </p:blipFill>
        <p:spPr>
          <a:xfrm>
            <a:off x="457200" y="1343254"/>
            <a:ext cx="5486400" cy="1119226"/>
          </a:xfrm>
          <a:prstGeom prst="rect">
            <a:avLst/>
          </a:prstGeom>
        </p:spPr>
      </p:pic>
      <p:sp>
        <p:nvSpPr>
          <p:cNvPr id="10" name="Shape 4"/>
          <p:cNvSpPr/>
          <p:nvPr/>
        </p:nvSpPr>
        <p:spPr>
          <a:xfrm>
            <a:off x="694944" y="1548994"/>
            <a:ext cx="381305" cy="381305"/>
          </a:xfrm>
          <a:prstGeom prst="ellipse">
            <a:avLst/>
          </a:prstGeom>
          <a:solidFill>
            <a:srgbClr val="DBEAFE"/>
          </a:solidFill>
          <a:ln w="12700">
            <a:solidFill>
              <a:srgbClr val="FFFFFF">
                <a:alpha val="0"/>
              </a:srgbClr>
            </a:solidFill>
            <a:prstDash val="solid"/>
          </a:ln>
        </p:spPr>
        <p:txBody>
          <a:bodyPr/>
          <a:lstStyle/>
          <a:p>
            <a:endParaRPr lang="en-US"/>
          </a:p>
        </p:txBody>
      </p:sp>
      <p:pic>
        <p:nvPicPr>
          <p:cNvPr id="11" name="Image 4" descr="preencoded.png"/>
          <p:cNvPicPr>
            <a:picLocks noChangeAspect="1"/>
          </p:cNvPicPr>
          <p:nvPr/>
        </p:nvPicPr>
        <p:blipFill>
          <a:blip r:embed="rId7"/>
          <a:srcRect l="-760" r="-760"/>
          <a:stretch/>
        </p:blipFill>
        <p:spPr>
          <a:xfrm>
            <a:off x="809244" y="1653235"/>
            <a:ext cx="152705" cy="171907"/>
          </a:xfrm>
          <a:prstGeom prst="rect">
            <a:avLst/>
          </a:prstGeom>
        </p:spPr>
      </p:pic>
      <p:sp>
        <p:nvSpPr>
          <p:cNvPr id="12" name="Text 5"/>
          <p:cNvSpPr txBox="1"/>
          <p:nvPr/>
        </p:nvSpPr>
        <p:spPr>
          <a:xfrm>
            <a:off x="1228954" y="1533449"/>
            <a:ext cx="46387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Define Marketing</a:t>
            </a:r>
            <a:endParaRPr lang="en-US" sz="1300" dirty="0"/>
          </a:p>
        </p:txBody>
      </p:sp>
      <p:sp>
        <p:nvSpPr>
          <p:cNvPr id="13" name="Text 6"/>
          <p:cNvSpPr txBox="1"/>
          <p:nvPr/>
        </p:nvSpPr>
        <p:spPr>
          <a:xfrm>
            <a:off x="1228954" y="1837944"/>
            <a:ext cx="46012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Define marketing beyond "advertising" as a full system of decisions (product, price, place, promotion) that creates value.</a:t>
            </a:r>
            <a:endParaRPr lang="en-US" sz="1000" dirty="0"/>
          </a:p>
        </p:txBody>
      </p:sp>
      <p:pic>
        <p:nvPicPr>
          <p:cNvPr id="14" name="Image 5" descr="preencoded.png"/>
          <p:cNvPicPr>
            <a:picLocks noChangeAspect="1"/>
          </p:cNvPicPr>
          <p:nvPr/>
        </p:nvPicPr>
        <p:blipFill>
          <a:blip r:embed="rId6"/>
          <a:srcRect t="-2" b="-2"/>
          <a:stretch/>
        </p:blipFill>
        <p:spPr>
          <a:xfrm>
            <a:off x="457200" y="2652674"/>
            <a:ext cx="5486400" cy="1119226"/>
          </a:xfrm>
          <a:prstGeom prst="rect">
            <a:avLst/>
          </a:prstGeom>
        </p:spPr>
      </p:pic>
      <p:sp>
        <p:nvSpPr>
          <p:cNvPr id="15" name="Shape 7"/>
          <p:cNvSpPr/>
          <p:nvPr/>
        </p:nvSpPr>
        <p:spPr>
          <a:xfrm>
            <a:off x="694944" y="2858414"/>
            <a:ext cx="381305" cy="381305"/>
          </a:xfrm>
          <a:prstGeom prst="ellipse">
            <a:avLst/>
          </a:prstGeom>
          <a:solidFill>
            <a:srgbClr val="DBEAFE"/>
          </a:solidFill>
          <a:ln w="12700">
            <a:solidFill>
              <a:srgbClr val="FFFFFF">
                <a:alpha val="0"/>
              </a:srgbClr>
            </a:solidFill>
            <a:prstDash val="solid"/>
          </a:ln>
        </p:spPr>
        <p:txBody>
          <a:bodyPr/>
          <a:lstStyle/>
          <a:p>
            <a:endParaRPr lang="en-US"/>
          </a:p>
        </p:txBody>
      </p:sp>
      <p:pic>
        <p:nvPicPr>
          <p:cNvPr id="16" name="Image 6" descr="preencoded.png"/>
          <p:cNvPicPr>
            <a:picLocks noChangeAspect="1"/>
          </p:cNvPicPr>
          <p:nvPr/>
        </p:nvPicPr>
        <p:blipFill>
          <a:blip r:embed="rId7"/>
          <a:srcRect l="-760" r="-760"/>
          <a:stretch/>
        </p:blipFill>
        <p:spPr>
          <a:xfrm>
            <a:off x="809244" y="2963570"/>
            <a:ext cx="152705" cy="171907"/>
          </a:xfrm>
          <a:prstGeom prst="rect">
            <a:avLst/>
          </a:prstGeom>
        </p:spPr>
      </p:pic>
      <p:sp>
        <p:nvSpPr>
          <p:cNvPr id="17" name="Text 8"/>
          <p:cNvSpPr txBox="1"/>
          <p:nvPr/>
        </p:nvSpPr>
        <p:spPr>
          <a:xfrm>
            <a:off x="1228954" y="2842870"/>
            <a:ext cx="46387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Distinguish Key Concepts</a:t>
            </a:r>
            <a:endParaRPr lang="en-US" sz="1300" dirty="0"/>
          </a:p>
        </p:txBody>
      </p:sp>
      <p:sp>
        <p:nvSpPr>
          <p:cNvPr id="18" name="Text 9"/>
          <p:cNvSpPr txBox="1"/>
          <p:nvPr/>
        </p:nvSpPr>
        <p:spPr>
          <a:xfrm>
            <a:off x="1228954" y="3148279"/>
            <a:ext cx="46012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 Explain the difference between </a:t>
            </a:r>
            <a:r>
              <a:rPr lang="en-US" sz="1000" b="1" dirty="0">
                <a:solidFill>
                  <a:srgbClr val="4B5563"/>
                </a:solidFill>
                <a:latin typeface="Open Sans" pitchFamily="34" charset="0"/>
                <a:ea typeface="Open Sans" pitchFamily="34" charset="-122"/>
                <a:cs typeface="Open Sans" pitchFamily="34" charset="-120"/>
              </a:rPr>
              <a:t>Marketing</a:t>
            </a:r>
            <a:r>
              <a:rPr lang="en-US" sz="1000" dirty="0">
                <a:solidFill>
                  <a:srgbClr val="4B5563"/>
                </a:solidFill>
                <a:latin typeface="Open Sans" pitchFamily="34" charset="0"/>
                <a:ea typeface="Open Sans" pitchFamily="34" charset="-122"/>
                <a:cs typeface="Open Sans" pitchFamily="34" charset="-120"/>
              </a:rPr>
              <a:t> (the plan), </a:t>
            </a:r>
            <a:r>
              <a:rPr lang="en-US" sz="1000" b="1" dirty="0">
                <a:solidFill>
                  <a:srgbClr val="4B5563"/>
                </a:solidFill>
                <a:latin typeface="Open Sans" pitchFamily="34" charset="0"/>
                <a:ea typeface="Open Sans" pitchFamily="34" charset="-122"/>
                <a:cs typeface="Open Sans" pitchFamily="34" charset="-120"/>
              </a:rPr>
              <a:t>Advertising</a:t>
            </a:r>
            <a:r>
              <a:rPr lang="en-US" sz="1000" dirty="0">
                <a:solidFill>
                  <a:srgbClr val="4B5563"/>
                </a:solidFill>
                <a:latin typeface="Open Sans" pitchFamily="34" charset="0"/>
                <a:ea typeface="Open Sans" pitchFamily="34" charset="-122"/>
                <a:cs typeface="Open Sans" pitchFamily="34" charset="-120"/>
              </a:rPr>
              <a:t> (the communication), and </a:t>
            </a:r>
            <a:r>
              <a:rPr lang="en-US" sz="1000" b="1" dirty="0">
                <a:solidFill>
                  <a:srgbClr val="4B5563"/>
                </a:solidFill>
                <a:latin typeface="Open Sans" pitchFamily="34" charset="0"/>
                <a:ea typeface="Open Sans" pitchFamily="34" charset="-122"/>
                <a:cs typeface="Open Sans" pitchFamily="34" charset="-120"/>
              </a:rPr>
              <a:t>Selling</a:t>
            </a:r>
            <a:r>
              <a:rPr lang="en-US" sz="1000" dirty="0">
                <a:solidFill>
                  <a:srgbClr val="4B5563"/>
                </a:solidFill>
                <a:latin typeface="Open Sans" pitchFamily="34" charset="0"/>
                <a:ea typeface="Open Sans" pitchFamily="34" charset="-122"/>
                <a:cs typeface="Open Sans" pitchFamily="34" charset="-120"/>
              </a:rPr>
              <a:t> (the close). </a:t>
            </a:r>
            <a:endParaRPr lang="en-US" sz="1000" dirty="0"/>
          </a:p>
        </p:txBody>
      </p:sp>
      <p:pic>
        <p:nvPicPr>
          <p:cNvPr id="19" name="Image 7" descr="preencoded.png"/>
          <p:cNvPicPr>
            <a:picLocks noChangeAspect="1"/>
          </p:cNvPicPr>
          <p:nvPr/>
        </p:nvPicPr>
        <p:blipFill>
          <a:blip r:embed="rId6"/>
          <a:srcRect t="-2" b="-2"/>
          <a:stretch/>
        </p:blipFill>
        <p:spPr>
          <a:xfrm>
            <a:off x="457200" y="3962095"/>
            <a:ext cx="5486400" cy="1119226"/>
          </a:xfrm>
          <a:prstGeom prst="rect">
            <a:avLst/>
          </a:prstGeom>
        </p:spPr>
      </p:pic>
      <p:sp>
        <p:nvSpPr>
          <p:cNvPr id="20" name="Shape 10"/>
          <p:cNvSpPr/>
          <p:nvPr/>
        </p:nvSpPr>
        <p:spPr>
          <a:xfrm>
            <a:off x="694944" y="4167835"/>
            <a:ext cx="381305" cy="381305"/>
          </a:xfrm>
          <a:prstGeom prst="ellipse">
            <a:avLst/>
          </a:prstGeom>
          <a:solidFill>
            <a:srgbClr val="DBEAFE"/>
          </a:solidFill>
          <a:ln w="12700">
            <a:solidFill>
              <a:srgbClr val="FFFFFF">
                <a:alpha val="0"/>
              </a:srgbClr>
            </a:solidFill>
            <a:prstDash val="solid"/>
          </a:ln>
        </p:spPr>
        <p:txBody>
          <a:bodyPr/>
          <a:lstStyle/>
          <a:p>
            <a:endParaRPr lang="en-US"/>
          </a:p>
        </p:txBody>
      </p:sp>
      <p:pic>
        <p:nvPicPr>
          <p:cNvPr id="21" name="Image 8" descr="preencoded.png"/>
          <p:cNvPicPr>
            <a:picLocks noChangeAspect="1"/>
          </p:cNvPicPr>
          <p:nvPr/>
        </p:nvPicPr>
        <p:blipFill>
          <a:blip r:embed="rId7"/>
          <a:srcRect l="-760" r="-760"/>
          <a:stretch/>
        </p:blipFill>
        <p:spPr>
          <a:xfrm>
            <a:off x="809244" y="4272991"/>
            <a:ext cx="152705" cy="171907"/>
          </a:xfrm>
          <a:prstGeom prst="rect">
            <a:avLst/>
          </a:prstGeom>
        </p:spPr>
      </p:pic>
      <p:sp>
        <p:nvSpPr>
          <p:cNvPr id="22" name="Text 11"/>
          <p:cNvSpPr txBox="1"/>
          <p:nvPr/>
        </p:nvSpPr>
        <p:spPr>
          <a:xfrm>
            <a:off x="1228954" y="4153205"/>
            <a:ext cx="46387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Need → Want → Demand</a:t>
            </a:r>
            <a:endParaRPr lang="en-US" sz="1300" dirty="0"/>
          </a:p>
        </p:txBody>
      </p:sp>
      <p:sp>
        <p:nvSpPr>
          <p:cNvPr id="23" name="Text 12"/>
          <p:cNvSpPr txBox="1"/>
          <p:nvPr/>
        </p:nvSpPr>
        <p:spPr>
          <a:xfrm>
            <a:off x="1228954" y="4457700"/>
            <a:ext cx="46012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 Provide an original example tracing a basic </a:t>
            </a:r>
            <a:r>
              <a:rPr lang="en-US" sz="1000" i="1" dirty="0">
                <a:solidFill>
                  <a:srgbClr val="4B5563"/>
                </a:solidFill>
                <a:latin typeface="Open Sans" pitchFamily="34" charset="0"/>
                <a:ea typeface="Open Sans" pitchFamily="34" charset="-122"/>
                <a:cs typeface="Open Sans" pitchFamily="34" charset="-120"/>
              </a:rPr>
              <a:t>Need</a:t>
            </a:r>
            <a:r>
              <a:rPr lang="en-US" sz="1000" dirty="0">
                <a:solidFill>
                  <a:srgbClr val="4B5563"/>
                </a:solidFill>
                <a:latin typeface="Open Sans" pitchFamily="34" charset="0"/>
                <a:ea typeface="Open Sans" pitchFamily="34" charset="-122"/>
                <a:cs typeface="Open Sans" pitchFamily="34" charset="-120"/>
              </a:rPr>
              <a:t>, how it becomes a specific </a:t>
            </a:r>
            <a:r>
              <a:rPr lang="en-US" sz="1000" i="1" dirty="0">
                <a:solidFill>
                  <a:srgbClr val="4B5563"/>
                </a:solidFill>
                <a:latin typeface="Open Sans" pitchFamily="34" charset="0"/>
                <a:ea typeface="Open Sans" pitchFamily="34" charset="-122"/>
                <a:cs typeface="Open Sans" pitchFamily="34" charset="-120"/>
              </a:rPr>
              <a:t>Want</a:t>
            </a:r>
            <a:r>
              <a:rPr lang="en-US" sz="1000" dirty="0">
                <a:solidFill>
                  <a:srgbClr val="4B5563"/>
                </a:solidFill>
                <a:latin typeface="Open Sans" pitchFamily="34" charset="0"/>
                <a:ea typeface="Open Sans" pitchFamily="34" charset="-122"/>
                <a:cs typeface="Open Sans" pitchFamily="34" charset="-120"/>
              </a:rPr>
              <a:t>, and when it becomes </a:t>
            </a:r>
            <a:r>
              <a:rPr lang="en-US" sz="1000" i="1" dirty="0">
                <a:solidFill>
                  <a:srgbClr val="4B5563"/>
                </a:solidFill>
                <a:latin typeface="Open Sans" pitchFamily="34" charset="0"/>
                <a:ea typeface="Open Sans" pitchFamily="34" charset="-122"/>
                <a:cs typeface="Open Sans" pitchFamily="34" charset="-120"/>
              </a:rPr>
              <a:t>Demand</a:t>
            </a:r>
            <a:r>
              <a:rPr lang="en-US" sz="1000" dirty="0">
                <a:solidFill>
                  <a:srgbClr val="4B5563"/>
                </a:solidFill>
                <a:latin typeface="Open Sans" pitchFamily="34" charset="0"/>
                <a:ea typeface="Open Sans" pitchFamily="34" charset="-122"/>
                <a:cs typeface="Open Sans" pitchFamily="34" charset="-120"/>
              </a:rPr>
              <a:t> (backed by buying power). </a:t>
            </a:r>
            <a:endParaRPr lang="en-US" sz="1000" dirty="0"/>
          </a:p>
        </p:txBody>
      </p:sp>
      <p:pic>
        <p:nvPicPr>
          <p:cNvPr id="24" name="Image 9" descr="preencoded.png"/>
          <p:cNvPicPr>
            <a:picLocks noChangeAspect="1"/>
          </p:cNvPicPr>
          <p:nvPr/>
        </p:nvPicPr>
        <p:blipFill>
          <a:blip r:embed="rId6"/>
          <a:srcRect t="-2" b="-2"/>
          <a:stretch/>
        </p:blipFill>
        <p:spPr>
          <a:xfrm>
            <a:off x="6248095" y="1343254"/>
            <a:ext cx="5486400" cy="1119226"/>
          </a:xfrm>
          <a:prstGeom prst="rect">
            <a:avLst/>
          </a:prstGeom>
        </p:spPr>
      </p:pic>
      <p:sp>
        <p:nvSpPr>
          <p:cNvPr id="25" name="Shape 13"/>
          <p:cNvSpPr/>
          <p:nvPr/>
        </p:nvSpPr>
        <p:spPr>
          <a:xfrm>
            <a:off x="6486754" y="1548994"/>
            <a:ext cx="381305" cy="381305"/>
          </a:xfrm>
          <a:prstGeom prst="ellipse">
            <a:avLst/>
          </a:prstGeom>
          <a:solidFill>
            <a:srgbClr val="DBEAFE"/>
          </a:solidFill>
          <a:ln w="12700">
            <a:solidFill>
              <a:srgbClr val="FFFFFF">
                <a:alpha val="0"/>
              </a:srgbClr>
            </a:solidFill>
            <a:prstDash val="solid"/>
          </a:ln>
        </p:spPr>
        <p:txBody>
          <a:bodyPr/>
          <a:lstStyle/>
          <a:p>
            <a:endParaRPr lang="en-US"/>
          </a:p>
        </p:txBody>
      </p:sp>
      <p:pic>
        <p:nvPicPr>
          <p:cNvPr id="26" name="Image 10" descr="preencoded.png"/>
          <p:cNvPicPr>
            <a:picLocks noChangeAspect="1"/>
          </p:cNvPicPr>
          <p:nvPr/>
        </p:nvPicPr>
        <p:blipFill>
          <a:blip r:embed="rId7"/>
          <a:srcRect l="-760" r="-760"/>
          <a:stretch/>
        </p:blipFill>
        <p:spPr>
          <a:xfrm>
            <a:off x="6601054" y="1653235"/>
            <a:ext cx="152705" cy="171907"/>
          </a:xfrm>
          <a:prstGeom prst="rect">
            <a:avLst/>
          </a:prstGeom>
        </p:spPr>
      </p:pic>
      <p:sp>
        <p:nvSpPr>
          <p:cNvPr id="27" name="Text 14"/>
          <p:cNvSpPr txBox="1"/>
          <p:nvPr/>
        </p:nvSpPr>
        <p:spPr>
          <a:xfrm>
            <a:off x="7019849" y="1533449"/>
            <a:ext cx="46387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Explain the Value Equation</a:t>
            </a:r>
            <a:endParaRPr lang="en-US" sz="1300" dirty="0"/>
          </a:p>
        </p:txBody>
      </p:sp>
      <p:sp>
        <p:nvSpPr>
          <p:cNvPr id="28" name="Text 15"/>
          <p:cNvSpPr txBox="1"/>
          <p:nvPr/>
        </p:nvSpPr>
        <p:spPr>
          <a:xfrm>
            <a:off x="7019849" y="1837944"/>
            <a:ext cx="46012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 Describe </a:t>
            </a:r>
            <a:r>
              <a:rPr lang="en-US" sz="1000" b="1" dirty="0">
                <a:solidFill>
                  <a:srgbClr val="4B5563"/>
                </a:solidFill>
                <a:latin typeface="Open Sans" pitchFamily="34" charset="0"/>
                <a:ea typeface="Open Sans" pitchFamily="34" charset="-122"/>
                <a:cs typeface="Open Sans" pitchFamily="34" charset="-120"/>
              </a:rPr>
              <a:t>Value = Benefits − Costs</a:t>
            </a:r>
            <a:r>
              <a:rPr lang="en-US" sz="1000" dirty="0">
                <a:solidFill>
                  <a:srgbClr val="4B5563"/>
                </a:solidFill>
                <a:latin typeface="Open Sans" pitchFamily="34" charset="0"/>
                <a:ea typeface="Open Sans" pitchFamily="34" charset="-122"/>
                <a:cs typeface="Open Sans" pitchFamily="34" charset="-120"/>
              </a:rPr>
              <a:t> using examples of functional/emotional benefits and non-monetary costs (time, effort). </a:t>
            </a:r>
            <a:endParaRPr lang="en-US" sz="1000" dirty="0"/>
          </a:p>
        </p:txBody>
      </p:sp>
      <p:pic>
        <p:nvPicPr>
          <p:cNvPr id="29" name="Image 11" descr="preencoded.png"/>
          <p:cNvPicPr>
            <a:picLocks noChangeAspect="1"/>
          </p:cNvPicPr>
          <p:nvPr/>
        </p:nvPicPr>
        <p:blipFill>
          <a:blip r:embed="rId6"/>
          <a:srcRect t="-2" b="-2"/>
          <a:stretch/>
        </p:blipFill>
        <p:spPr>
          <a:xfrm>
            <a:off x="6248095" y="2652674"/>
            <a:ext cx="5486400" cy="1119226"/>
          </a:xfrm>
          <a:prstGeom prst="rect">
            <a:avLst/>
          </a:prstGeom>
        </p:spPr>
      </p:pic>
      <p:sp>
        <p:nvSpPr>
          <p:cNvPr id="30" name="Shape 16"/>
          <p:cNvSpPr/>
          <p:nvPr/>
        </p:nvSpPr>
        <p:spPr>
          <a:xfrm>
            <a:off x="6486754" y="2858414"/>
            <a:ext cx="381305" cy="381305"/>
          </a:xfrm>
          <a:prstGeom prst="ellipse">
            <a:avLst/>
          </a:prstGeom>
          <a:solidFill>
            <a:srgbClr val="DBEAFE"/>
          </a:solidFill>
          <a:ln w="12700">
            <a:solidFill>
              <a:srgbClr val="FFFFFF">
                <a:alpha val="0"/>
              </a:srgbClr>
            </a:solidFill>
            <a:prstDash val="solid"/>
          </a:ln>
        </p:spPr>
        <p:txBody>
          <a:bodyPr/>
          <a:lstStyle/>
          <a:p>
            <a:endParaRPr lang="en-US"/>
          </a:p>
        </p:txBody>
      </p:sp>
      <p:pic>
        <p:nvPicPr>
          <p:cNvPr id="31" name="Image 12" descr="preencoded.png"/>
          <p:cNvPicPr>
            <a:picLocks noChangeAspect="1"/>
          </p:cNvPicPr>
          <p:nvPr/>
        </p:nvPicPr>
        <p:blipFill>
          <a:blip r:embed="rId7"/>
          <a:srcRect l="-760" r="-760"/>
          <a:stretch/>
        </p:blipFill>
        <p:spPr>
          <a:xfrm>
            <a:off x="6601054" y="2963570"/>
            <a:ext cx="152705" cy="171907"/>
          </a:xfrm>
          <a:prstGeom prst="rect">
            <a:avLst/>
          </a:prstGeom>
        </p:spPr>
      </p:pic>
      <p:sp>
        <p:nvSpPr>
          <p:cNvPr id="32" name="Text 17"/>
          <p:cNvSpPr txBox="1"/>
          <p:nvPr/>
        </p:nvSpPr>
        <p:spPr>
          <a:xfrm>
            <a:off x="7019849" y="2842870"/>
            <a:ext cx="46387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Write a Value Proposition</a:t>
            </a:r>
            <a:endParaRPr lang="en-US" sz="1300" dirty="0"/>
          </a:p>
        </p:txBody>
      </p:sp>
      <p:sp>
        <p:nvSpPr>
          <p:cNvPr id="33" name="Text 18"/>
          <p:cNvSpPr txBox="1"/>
          <p:nvPr/>
        </p:nvSpPr>
        <p:spPr>
          <a:xfrm>
            <a:off x="7019849" y="3148279"/>
            <a:ext cx="46012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 Draft a statement using the framework: </a:t>
            </a:r>
            <a:r>
              <a:rPr lang="en-US" sz="1000" i="1" dirty="0">
                <a:solidFill>
                  <a:srgbClr val="4B5563"/>
                </a:solidFill>
                <a:latin typeface="Open Sans" pitchFamily="34" charset="0"/>
                <a:ea typeface="Open Sans" pitchFamily="34" charset="-122"/>
                <a:cs typeface="Open Sans" pitchFamily="34" charset="-120"/>
              </a:rPr>
              <a:t>"For [target], [product] provides [benefit] because [reason to believe]."</a:t>
            </a:r>
            <a:endParaRPr lang="en-US" sz="1000" dirty="0"/>
          </a:p>
        </p:txBody>
      </p:sp>
      <p:sp>
        <p:nvSpPr>
          <p:cNvPr id="34" name="Shape 19"/>
          <p:cNvSpPr/>
          <p:nvPr/>
        </p:nvSpPr>
        <p:spPr>
          <a:xfrm>
            <a:off x="6248095" y="3962095"/>
            <a:ext cx="5486400" cy="2438705"/>
          </a:xfrm>
          <a:prstGeom prst="roundRect">
            <a:avLst>
              <a:gd name="adj" fmla="val 1758"/>
            </a:avLst>
          </a:prstGeom>
          <a:solidFill>
            <a:srgbClr val="EFF6FF"/>
          </a:solidFill>
          <a:ln w="25400">
            <a:solidFill>
              <a:srgbClr val="93C5FD"/>
            </a:solidFill>
            <a:prstDash val="solid"/>
          </a:ln>
        </p:spPr>
        <p:txBody>
          <a:bodyPr/>
          <a:lstStyle/>
          <a:p>
            <a:endParaRPr lang="en-US"/>
          </a:p>
        </p:txBody>
      </p:sp>
      <p:pic>
        <p:nvPicPr>
          <p:cNvPr id="35" name="Image 13" descr="preencoded.png"/>
          <p:cNvPicPr>
            <a:picLocks noChangeAspect="1"/>
          </p:cNvPicPr>
          <p:nvPr/>
        </p:nvPicPr>
        <p:blipFill>
          <a:blip r:embed="rId8"/>
          <a:srcRect/>
          <a:stretch/>
        </p:blipFill>
        <p:spPr>
          <a:xfrm>
            <a:off x="8762695" y="4552798"/>
            <a:ext cx="457200" cy="457200"/>
          </a:xfrm>
          <a:prstGeom prst="rect">
            <a:avLst/>
          </a:prstGeom>
        </p:spPr>
      </p:pic>
      <p:pic>
        <p:nvPicPr>
          <p:cNvPr id="36" name="Image 14" descr="preencoded.png"/>
          <p:cNvPicPr>
            <a:picLocks noChangeAspect="1"/>
          </p:cNvPicPr>
          <p:nvPr/>
        </p:nvPicPr>
        <p:blipFill>
          <a:blip r:embed="rId9"/>
          <a:srcRect/>
          <a:stretch/>
        </p:blipFill>
        <p:spPr>
          <a:xfrm>
            <a:off x="8919972" y="4686300"/>
            <a:ext cx="142646" cy="190195"/>
          </a:xfrm>
          <a:prstGeom prst="rect">
            <a:avLst/>
          </a:prstGeom>
        </p:spPr>
      </p:pic>
      <p:sp>
        <p:nvSpPr>
          <p:cNvPr id="37" name="Text 20"/>
          <p:cNvSpPr txBox="1"/>
          <p:nvPr/>
        </p:nvSpPr>
        <p:spPr>
          <a:xfrm>
            <a:off x="6439205" y="5124298"/>
            <a:ext cx="5106010" cy="228600"/>
          </a:xfrm>
          <a:prstGeom prst="rect">
            <a:avLst/>
          </a:prstGeom>
          <a:noFill/>
          <a:ln/>
        </p:spPr>
        <p:txBody>
          <a:bodyPr wrap="square" lIns="0" tIns="0" rIns="0" bIns="0" rtlCol="0" anchor="ctr"/>
          <a:lstStyle/>
          <a:p>
            <a:pPr marL="0" indent="0" algn="ctr">
              <a:buNone/>
            </a:pPr>
            <a:r>
              <a:rPr lang="en-US" sz="1200" b="1" dirty="0">
                <a:solidFill>
                  <a:srgbClr val="1E3A8A"/>
                </a:solidFill>
                <a:latin typeface="Montserrat" pitchFamily="34" charset="0"/>
                <a:ea typeface="Montserrat" pitchFamily="34" charset="-122"/>
                <a:cs typeface="Montserrat" pitchFamily="34" charset="-120"/>
              </a:rPr>
              <a:t>Study Tip</a:t>
            </a:r>
            <a:endParaRPr lang="en-US" sz="1200" dirty="0"/>
          </a:p>
        </p:txBody>
      </p:sp>
      <p:sp>
        <p:nvSpPr>
          <p:cNvPr id="38" name="Text 21"/>
          <p:cNvSpPr txBox="1"/>
          <p:nvPr/>
        </p:nvSpPr>
        <p:spPr>
          <a:xfrm>
            <a:off x="6458407" y="5429707"/>
            <a:ext cx="5067605" cy="381305"/>
          </a:xfrm>
          <a:prstGeom prst="rect">
            <a:avLst/>
          </a:prstGeom>
          <a:noFill/>
          <a:ln/>
        </p:spPr>
        <p:txBody>
          <a:bodyPr wrap="square" lIns="0" tIns="0" rIns="0" bIns="0" rtlCol="0" anchor="t"/>
          <a:lstStyle/>
          <a:p>
            <a:pPr marL="0" indent="0" algn="ctr">
              <a:buNone/>
            </a:pPr>
            <a:r>
              <a:rPr lang="en-US" sz="1000" dirty="0">
                <a:solidFill>
                  <a:srgbClr val="1E40AF"/>
                </a:solidFill>
                <a:latin typeface="Open Sans" pitchFamily="34" charset="0"/>
                <a:ea typeface="Open Sans" pitchFamily="34" charset="-122"/>
                <a:cs typeface="Open Sans" pitchFamily="34" charset="-120"/>
              </a:rPr>
              <a:t> Focus on the "why." Why does a customer choose Product A over Product B? It's always about the </a:t>
            </a:r>
            <a:r>
              <a:rPr lang="en-US" sz="1000" b="1" dirty="0">
                <a:solidFill>
                  <a:srgbClr val="1E40AF"/>
                </a:solidFill>
                <a:latin typeface="Open Sans" pitchFamily="34" charset="0"/>
                <a:ea typeface="Open Sans" pitchFamily="34" charset="-122"/>
                <a:cs typeface="Open Sans" pitchFamily="34" charset="-120"/>
              </a:rPr>
              <a:t>Value Equation</a:t>
            </a:r>
            <a:r>
              <a:rPr lang="en-US" sz="1000" dirty="0">
                <a:solidFill>
                  <a:srgbClr val="1E40AF"/>
                </a:solidFill>
                <a:latin typeface="Open Sans" pitchFamily="34" charset="0"/>
                <a:ea typeface="Open Sans" pitchFamily="34" charset="-122"/>
                <a:cs typeface="Open Sans" pitchFamily="34" charset="-120"/>
              </a:rPr>
              <a:t>. </a:t>
            </a:r>
            <a:endParaRPr lang="en-US" sz="1000" dirty="0"/>
          </a:p>
        </p:txBody>
      </p:sp>
      <p:pic>
        <p:nvPicPr>
          <p:cNvPr id="39" name="Image 15" descr="preencoded.png"/>
          <p:cNvPicPr>
            <a:picLocks noChangeAspect="1"/>
          </p:cNvPicPr>
          <p:nvPr/>
        </p:nvPicPr>
        <p:blipFill>
          <a:blip r:embed="rId10"/>
          <a:srcRect l="-200" r="-200"/>
          <a:stretch/>
        </p:blipFill>
        <p:spPr>
          <a:xfrm>
            <a:off x="0" y="0"/>
            <a:ext cx="12191695" cy="758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en-US"/>
          </a:p>
        </p:txBody>
      </p:sp>
      <p:sp>
        <p:nvSpPr>
          <p:cNvPr id="3" name="Text 1"/>
          <p:cNvSpPr txBox="1"/>
          <p:nvPr/>
        </p:nvSpPr>
        <p:spPr>
          <a:xfrm>
            <a:off x="1371600" y="457200"/>
            <a:ext cx="905256" cy="191110"/>
          </a:xfrm>
          <a:prstGeom prst="rect">
            <a:avLst/>
          </a:prstGeom>
          <a:noFill/>
          <a:ln/>
        </p:spPr>
        <p:txBody>
          <a:bodyPr wrap="square" lIns="0" tIns="0" rIns="0" bIns="0" rtlCol="0" anchor="ctr"/>
          <a:lstStyle/>
          <a:p>
            <a:pPr marL="0" indent="0" algn="l">
              <a:buNone/>
            </a:pPr>
            <a:r>
              <a:rPr lang="en-US" sz="1000" b="1" kern="0" spc="105" dirty="0">
                <a:solidFill>
                  <a:srgbClr val="2563EB"/>
                </a:solidFill>
                <a:latin typeface="Montserrat" pitchFamily="34" charset="0"/>
                <a:ea typeface="Montserrat" pitchFamily="34" charset="-122"/>
                <a:cs typeface="Montserrat" pitchFamily="34" charset="-120"/>
              </a:rPr>
              <a:t>Module 1</a:t>
            </a:r>
            <a:endParaRPr lang="en-US" sz="1000" dirty="0"/>
          </a:p>
        </p:txBody>
      </p:sp>
      <p:pic>
        <p:nvPicPr>
          <p:cNvPr id="4" name="Image 0" descr="preencoded.png"/>
          <p:cNvPicPr>
            <a:picLocks noChangeAspect="1"/>
          </p:cNvPicPr>
          <p:nvPr/>
        </p:nvPicPr>
        <p:blipFill>
          <a:blip r:embed="rId3"/>
          <a:srcRect l="-2083" r="-2083"/>
          <a:stretch/>
        </p:blipFill>
        <p:spPr>
          <a:xfrm>
            <a:off x="2307946" y="547726"/>
            <a:ext cx="9426550" cy="9144"/>
          </a:xfrm>
          <a:prstGeom prst="rect">
            <a:avLst/>
          </a:prstGeom>
        </p:spPr>
      </p:pic>
      <p:sp>
        <p:nvSpPr>
          <p:cNvPr id="5" name="Text 2"/>
          <p:cNvSpPr txBox="1"/>
          <p:nvPr/>
        </p:nvSpPr>
        <p:spPr>
          <a:xfrm>
            <a:off x="1371600" y="724205"/>
            <a:ext cx="10534802" cy="1143000"/>
          </a:xfrm>
          <a:prstGeom prst="rect">
            <a:avLst/>
          </a:prstGeom>
          <a:noFill/>
          <a:ln/>
        </p:spPr>
        <p:txBody>
          <a:bodyPr wrap="square" lIns="0" tIns="0" rIns="0" bIns="0" rtlCol="0" anchor="t"/>
          <a:lstStyle/>
          <a:p>
            <a:pPr marL="0" indent="0" algn="l">
              <a:buNone/>
            </a:pPr>
            <a:r>
              <a:rPr lang="en-US" sz="3600" b="1" dirty="0">
                <a:solidFill>
                  <a:srgbClr val="111827"/>
                </a:solidFill>
                <a:latin typeface="Montserrat" pitchFamily="34" charset="0"/>
                <a:ea typeface="Montserrat" pitchFamily="34" charset="-122"/>
                <a:cs typeface="Montserrat" pitchFamily="34" charset="-120"/>
              </a:rPr>
              <a:t> Module Overview: </a:t>
            </a:r>
            <a:endParaRPr lang="en-US" sz="3600" dirty="0"/>
          </a:p>
          <a:p>
            <a:pPr marL="0" indent="0" algn="l">
              <a:buNone/>
            </a:pPr>
            <a:r>
              <a:rPr lang="en-US" sz="3600" b="1" dirty="0">
                <a:solidFill>
                  <a:srgbClr val="1E40AF"/>
                </a:solidFill>
                <a:latin typeface="Montserrat" pitchFamily="34" charset="0"/>
                <a:ea typeface="Montserrat" pitchFamily="34" charset="-122"/>
                <a:cs typeface="Montserrat" pitchFamily="34" charset="-120"/>
              </a:rPr>
              <a:t>A Customer-Focused System</a:t>
            </a:r>
            <a:endParaRPr lang="en-US" sz="3600" dirty="0"/>
          </a:p>
        </p:txBody>
      </p:sp>
      <p:pic>
        <p:nvPicPr>
          <p:cNvPr id="6" name="Image 1" descr="preencoded.png"/>
          <p:cNvPicPr>
            <a:picLocks noChangeAspect="1"/>
          </p:cNvPicPr>
          <p:nvPr/>
        </p:nvPicPr>
        <p:blipFill>
          <a:blip r:embed="rId4"/>
          <a:srcRect l="-7" r="-7"/>
          <a:stretch/>
        </p:blipFill>
        <p:spPr>
          <a:xfrm>
            <a:off x="1371600" y="2247595"/>
            <a:ext cx="9753905" cy="1352398"/>
          </a:xfrm>
          <a:prstGeom prst="rect">
            <a:avLst/>
          </a:prstGeom>
        </p:spPr>
      </p:pic>
      <p:sp>
        <p:nvSpPr>
          <p:cNvPr id="7" name="Text 3"/>
          <p:cNvSpPr txBox="1"/>
          <p:nvPr/>
        </p:nvSpPr>
        <p:spPr>
          <a:xfrm>
            <a:off x="1752905" y="2553005"/>
            <a:ext cx="9154058" cy="743407"/>
          </a:xfrm>
          <a:prstGeom prst="rect">
            <a:avLst/>
          </a:prstGeom>
          <a:noFill/>
          <a:ln/>
        </p:spPr>
        <p:txBody>
          <a:bodyPr wrap="square" lIns="0" tIns="0" rIns="0" bIns="0" rtlCol="0" anchor="t"/>
          <a:lstStyle/>
          <a:p>
            <a:pPr marL="0" indent="0" algn="l">
              <a:buNone/>
            </a:pPr>
            <a:r>
              <a:rPr lang="en-US" sz="1800" i="1" dirty="0">
                <a:solidFill>
                  <a:srgbClr val="374151"/>
                </a:solidFill>
                <a:latin typeface="Open Sans" pitchFamily="34" charset="0"/>
                <a:ea typeface="Open Sans" pitchFamily="34" charset="-122"/>
                <a:cs typeface="Open Sans" pitchFamily="34" charset="-120"/>
              </a:rPr>
              <a:t>"Marketing is not just ads. It’s a customer-focused system of decisions that creates, communicates, delivers, and exchanges value."</a:t>
            </a:r>
            <a:endParaRPr lang="en-US" sz="1800" dirty="0"/>
          </a:p>
        </p:txBody>
      </p:sp>
      <p:pic>
        <p:nvPicPr>
          <p:cNvPr id="8" name="Image 2" descr="preencoded.png"/>
          <p:cNvPicPr>
            <a:picLocks noChangeAspect="1"/>
          </p:cNvPicPr>
          <p:nvPr/>
        </p:nvPicPr>
        <p:blipFill>
          <a:blip r:embed="rId5"/>
          <a:srcRect l="-4" r="-4"/>
          <a:stretch/>
        </p:blipFill>
        <p:spPr>
          <a:xfrm>
            <a:off x="1371600" y="3981298"/>
            <a:ext cx="3251606" cy="2533802"/>
          </a:xfrm>
          <a:prstGeom prst="rect">
            <a:avLst/>
          </a:prstGeom>
        </p:spPr>
      </p:pic>
      <p:sp>
        <p:nvSpPr>
          <p:cNvPr id="9" name="Shape 4"/>
          <p:cNvSpPr/>
          <p:nvPr/>
        </p:nvSpPr>
        <p:spPr>
          <a:xfrm>
            <a:off x="1609344" y="4219956"/>
            <a:ext cx="533095" cy="533095"/>
          </a:xfrm>
          <a:prstGeom prst="roundRect">
            <a:avLst>
              <a:gd name="adj" fmla="val 24504"/>
            </a:avLst>
          </a:prstGeom>
          <a:solidFill>
            <a:srgbClr val="EFF6FF"/>
          </a:solidFill>
          <a:ln w="12700">
            <a:solidFill>
              <a:srgbClr val="FFFFFF">
                <a:alpha val="0"/>
              </a:srgbClr>
            </a:solidFill>
            <a:prstDash val="solid"/>
          </a:ln>
        </p:spPr>
        <p:txBody>
          <a:bodyPr/>
          <a:lstStyle/>
          <a:p>
            <a:endParaRPr lang="en-US"/>
          </a:p>
        </p:txBody>
      </p:sp>
      <p:pic>
        <p:nvPicPr>
          <p:cNvPr id="10" name="Image 3" descr="preencoded.png"/>
          <p:cNvPicPr>
            <a:picLocks noChangeAspect="1"/>
          </p:cNvPicPr>
          <p:nvPr/>
        </p:nvPicPr>
        <p:blipFill>
          <a:blip r:embed="rId6"/>
          <a:srcRect/>
          <a:stretch/>
        </p:blipFill>
        <p:spPr>
          <a:xfrm>
            <a:off x="1762049" y="4371746"/>
            <a:ext cx="228600" cy="228600"/>
          </a:xfrm>
          <a:prstGeom prst="rect">
            <a:avLst/>
          </a:prstGeom>
        </p:spPr>
      </p:pic>
      <p:sp>
        <p:nvSpPr>
          <p:cNvPr id="11" name="Text 5"/>
          <p:cNvSpPr txBox="1"/>
          <p:nvPr/>
        </p:nvSpPr>
        <p:spPr>
          <a:xfrm>
            <a:off x="1609344" y="4905756"/>
            <a:ext cx="2893162"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Montserrat" pitchFamily="34" charset="0"/>
                <a:ea typeface="Montserrat" pitchFamily="34" charset="-122"/>
                <a:cs typeface="Montserrat" pitchFamily="34" charset="-120"/>
              </a:rPr>
              <a:t>Goal</a:t>
            </a:r>
            <a:endParaRPr lang="en-US" sz="1500" dirty="0"/>
          </a:p>
        </p:txBody>
      </p:sp>
      <p:sp>
        <p:nvSpPr>
          <p:cNvPr id="12" name="Text 6"/>
          <p:cNvSpPr txBox="1"/>
          <p:nvPr/>
        </p:nvSpPr>
        <p:spPr>
          <a:xfrm>
            <a:off x="1609344" y="5286146"/>
            <a:ext cx="2857500" cy="99121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Understand what matters to customers and design offerings around it. It starts with the customer, not the product.</a:t>
            </a:r>
            <a:endParaRPr lang="en-US" sz="1200" dirty="0"/>
          </a:p>
        </p:txBody>
      </p:sp>
      <p:pic>
        <p:nvPicPr>
          <p:cNvPr id="13" name="Image 4" descr="preencoded.png"/>
          <p:cNvPicPr>
            <a:picLocks noChangeAspect="1"/>
          </p:cNvPicPr>
          <p:nvPr/>
        </p:nvPicPr>
        <p:blipFill>
          <a:blip r:embed="rId5"/>
          <a:srcRect l="-4" r="-4"/>
          <a:stretch/>
        </p:blipFill>
        <p:spPr>
          <a:xfrm>
            <a:off x="4927702" y="3981298"/>
            <a:ext cx="3251606" cy="2533802"/>
          </a:xfrm>
          <a:prstGeom prst="rect">
            <a:avLst/>
          </a:prstGeom>
        </p:spPr>
      </p:pic>
      <p:sp>
        <p:nvSpPr>
          <p:cNvPr id="14" name="Shape 7"/>
          <p:cNvSpPr/>
          <p:nvPr/>
        </p:nvSpPr>
        <p:spPr>
          <a:xfrm>
            <a:off x="5165446" y="4219956"/>
            <a:ext cx="533095" cy="533095"/>
          </a:xfrm>
          <a:prstGeom prst="roundRect">
            <a:avLst>
              <a:gd name="adj" fmla="val 24504"/>
            </a:avLst>
          </a:prstGeom>
          <a:solidFill>
            <a:srgbClr val="EFF6FF"/>
          </a:solidFill>
          <a:ln w="12700">
            <a:solidFill>
              <a:srgbClr val="FFFFFF">
                <a:alpha val="0"/>
              </a:srgbClr>
            </a:solidFill>
            <a:prstDash val="solid"/>
          </a:ln>
        </p:spPr>
        <p:txBody>
          <a:bodyPr/>
          <a:lstStyle/>
          <a:p>
            <a:endParaRPr lang="en-US"/>
          </a:p>
        </p:txBody>
      </p:sp>
      <p:pic>
        <p:nvPicPr>
          <p:cNvPr id="15" name="Image 5" descr="preencoded.png"/>
          <p:cNvPicPr>
            <a:picLocks noChangeAspect="1"/>
          </p:cNvPicPr>
          <p:nvPr/>
        </p:nvPicPr>
        <p:blipFill>
          <a:blip r:embed="rId7"/>
          <a:srcRect l="-80" r="-80"/>
          <a:stretch/>
        </p:blipFill>
        <p:spPr>
          <a:xfrm>
            <a:off x="5289804" y="4371746"/>
            <a:ext cx="286207" cy="228600"/>
          </a:xfrm>
          <a:prstGeom prst="rect">
            <a:avLst/>
          </a:prstGeom>
        </p:spPr>
      </p:pic>
      <p:sp>
        <p:nvSpPr>
          <p:cNvPr id="16" name="Text 8"/>
          <p:cNvSpPr txBox="1"/>
          <p:nvPr/>
        </p:nvSpPr>
        <p:spPr>
          <a:xfrm>
            <a:off x="5165446" y="4905756"/>
            <a:ext cx="2893162"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Montserrat" pitchFamily="34" charset="0"/>
                <a:ea typeface="Montserrat" pitchFamily="34" charset="-122"/>
                <a:cs typeface="Montserrat" pitchFamily="34" charset="-120"/>
              </a:rPr>
              <a:t>Focus</a:t>
            </a:r>
            <a:endParaRPr lang="en-US" sz="1500" dirty="0"/>
          </a:p>
        </p:txBody>
      </p:sp>
      <p:sp>
        <p:nvSpPr>
          <p:cNvPr id="17" name="Text 9"/>
          <p:cNvSpPr txBox="1"/>
          <p:nvPr/>
        </p:nvSpPr>
        <p:spPr>
          <a:xfrm>
            <a:off x="5165446" y="5286146"/>
            <a:ext cx="2857500" cy="743407"/>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Value creation. Balancing benefits against costs to create a proposition that earns loyalty over time.</a:t>
            </a:r>
            <a:endParaRPr lang="en-US" sz="1200" dirty="0"/>
          </a:p>
        </p:txBody>
      </p:sp>
      <p:pic>
        <p:nvPicPr>
          <p:cNvPr id="18" name="Image 6" descr="preencoded.png"/>
          <p:cNvPicPr>
            <a:picLocks noChangeAspect="1"/>
          </p:cNvPicPr>
          <p:nvPr/>
        </p:nvPicPr>
        <p:blipFill>
          <a:blip r:embed="rId8"/>
          <a:srcRect l="-2" r="-2"/>
          <a:stretch/>
        </p:blipFill>
        <p:spPr>
          <a:xfrm>
            <a:off x="8483803" y="3981298"/>
            <a:ext cx="3251606" cy="2533802"/>
          </a:xfrm>
          <a:prstGeom prst="rect">
            <a:avLst/>
          </a:prstGeom>
        </p:spPr>
      </p:pic>
      <p:sp>
        <p:nvSpPr>
          <p:cNvPr id="19" name="Shape 10"/>
          <p:cNvSpPr/>
          <p:nvPr/>
        </p:nvSpPr>
        <p:spPr>
          <a:xfrm>
            <a:off x="8721547" y="4219956"/>
            <a:ext cx="533095" cy="533095"/>
          </a:xfrm>
          <a:prstGeom prst="roundRect">
            <a:avLst>
              <a:gd name="adj" fmla="val 24504"/>
            </a:avLst>
          </a:prstGeom>
          <a:solidFill>
            <a:srgbClr val="EFF6FF"/>
          </a:solidFill>
          <a:ln w="12700">
            <a:solidFill>
              <a:srgbClr val="FFFFFF">
                <a:alpha val="0"/>
              </a:srgbClr>
            </a:solidFill>
            <a:prstDash val="solid"/>
          </a:ln>
        </p:spPr>
        <p:txBody>
          <a:bodyPr/>
          <a:lstStyle/>
          <a:p>
            <a:endParaRPr lang="en-US"/>
          </a:p>
        </p:txBody>
      </p:sp>
      <p:pic>
        <p:nvPicPr>
          <p:cNvPr id="20" name="Image 7" descr="preencoded.png"/>
          <p:cNvPicPr>
            <a:picLocks noChangeAspect="1"/>
          </p:cNvPicPr>
          <p:nvPr/>
        </p:nvPicPr>
        <p:blipFill>
          <a:blip r:embed="rId9"/>
          <a:srcRect l="-80" r="-80"/>
          <a:stretch/>
        </p:blipFill>
        <p:spPr>
          <a:xfrm>
            <a:off x="8845906" y="4371746"/>
            <a:ext cx="286207" cy="228600"/>
          </a:xfrm>
          <a:prstGeom prst="rect">
            <a:avLst/>
          </a:prstGeom>
        </p:spPr>
      </p:pic>
      <p:sp>
        <p:nvSpPr>
          <p:cNvPr id="21" name="Text 11"/>
          <p:cNvSpPr txBox="1"/>
          <p:nvPr/>
        </p:nvSpPr>
        <p:spPr>
          <a:xfrm>
            <a:off x="8721547" y="4905756"/>
            <a:ext cx="2893162"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Montserrat" pitchFamily="34" charset="0"/>
                <a:ea typeface="Montserrat" pitchFamily="34" charset="-122"/>
                <a:cs typeface="Montserrat" pitchFamily="34" charset="-120"/>
              </a:rPr>
              <a:t>Outcome</a:t>
            </a:r>
            <a:endParaRPr lang="en-US" sz="1500" dirty="0"/>
          </a:p>
        </p:txBody>
      </p:sp>
      <p:sp>
        <p:nvSpPr>
          <p:cNvPr id="22" name="Text 12"/>
          <p:cNvSpPr txBox="1"/>
          <p:nvPr/>
        </p:nvSpPr>
        <p:spPr>
          <a:xfrm>
            <a:off x="8721547" y="5286146"/>
            <a:ext cx="2857500" cy="743407"/>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Sustainable relationships and profitable exchanges. Marketing succeeds when both sides win.</a:t>
            </a:r>
            <a:endParaRPr lang="en-US" sz="1200" dirty="0"/>
          </a:p>
        </p:txBody>
      </p:sp>
      <p:pic>
        <p:nvPicPr>
          <p:cNvPr id="23" name="Image 8" descr="preencoded.png"/>
          <p:cNvPicPr>
            <a:picLocks noChangeAspect="1"/>
          </p:cNvPicPr>
          <p:nvPr/>
        </p:nvPicPr>
        <p:blipFill>
          <a:blip r:embed="rId10">
            <a:alphaModFix amt="5000"/>
          </a:blip>
          <a:srcRect t="-3" b="-3"/>
          <a:stretch/>
        </p:blipFill>
        <p:spPr>
          <a:xfrm>
            <a:off x="9334195" y="4572000"/>
            <a:ext cx="3571646" cy="2857500"/>
          </a:xfrm>
          <a:prstGeom prst="rect">
            <a:avLst/>
          </a:prstGeom>
        </p:spPr>
      </p:pic>
      <p:sp>
        <p:nvSpPr>
          <p:cNvPr id="24" name="Shape 13"/>
          <p:cNvSpPr/>
          <p:nvPr/>
        </p:nvSpPr>
        <p:spPr>
          <a:xfrm>
            <a:off x="0" y="0"/>
            <a:ext cx="914400" cy="6858000"/>
          </a:xfrm>
          <a:prstGeom prst="rect">
            <a:avLst/>
          </a:prstGeom>
          <a:solidFill>
            <a:srgbClr val="FFFFFF"/>
          </a:solidFill>
          <a:ln/>
        </p:spPr>
        <p:txBody>
          <a:bodyPr/>
          <a:lstStyle/>
          <a:p>
            <a:endParaRPr lang="en-US"/>
          </a:p>
        </p:txBody>
      </p:sp>
      <p:sp>
        <p:nvSpPr>
          <p:cNvPr id="25" name="Shape 14"/>
          <p:cNvSpPr/>
          <p:nvPr/>
        </p:nvSpPr>
        <p:spPr>
          <a:xfrm>
            <a:off x="905256" y="0"/>
            <a:ext cx="9144" cy="6858000"/>
          </a:xfrm>
          <a:prstGeom prst="rect">
            <a:avLst/>
          </a:prstGeom>
          <a:solidFill>
            <a:srgbClr val="E5E7EB"/>
          </a:solidFill>
          <a:ln w="12700">
            <a:solidFill>
              <a:srgbClr val="E5E7EB">
                <a:alpha val="0"/>
              </a:srgbClr>
            </a:solidFill>
            <a:prstDash val="solid"/>
          </a:ln>
        </p:spPr>
        <p:txBody>
          <a:bodyPr/>
          <a:lstStyle/>
          <a:p>
            <a:endParaRPr lang="en-US"/>
          </a:p>
        </p:txBody>
      </p:sp>
      <p:sp>
        <p:nvSpPr>
          <p:cNvPr id="26" name="Shape 15"/>
          <p:cNvSpPr/>
          <p:nvPr/>
        </p:nvSpPr>
        <p:spPr>
          <a:xfrm>
            <a:off x="224028" y="304495"/>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27" name="Image 9" descr="preencoded.png"/>
          <p:cNvPicPr>
            <a:picLocks noChangeAspect="1"/>
          </p:cNvPicPr>
          <p:nvPr/>
        </p:nvPicPr>
        <p:blipFill>
          <a:blip r:embed="rId11"/>
          <a:srcRect l="-1282" r="-1282"/>
          <a:stretch/>
        </p:blipFill>
        <p:spPr>
          <a:xfrm>
            <a:off x="342900" y="437998"/>
            <a:ext cx="219456" cy="190195"/>
          </a:xfrm>
          <a:prstGeom prst="rect">
            <a:avLst/>
          </a:prstGeom>
        </p:spPr>
      </p:pic>
      <p:pic>
        <p:nvPicPr>
          <p:cNvPr id="28" name="Image 10" descr="preencoded.png"/>
          <p:cNvPicPr>
            <a:picLocks noChangeAspect="1"/>
          </p:cNvPicPr>
          <p:nvPr/>
        </p:nvPicPr>
        <p:blipFill>
          <a:blip r:embed="rId12"/>
          <a:srcRect t="-2089" b="-2089"/>
          <a:stretch/>
        </p:blipFill>
        <p:spPr>
          <a:xfrm>
            <a:off x="448056" y="1067105"/>
            <a:ext cx="9144" cy="4953305"/>
          </a:xfrm>
          <a:prstGeom prst="rect">
            <a:avLst/>
          </a:prstGeom>
        </p:spPr>
      </p:pic>
      <p:pic>
        <p:nvPicPr>
          <p:cNvPr id="29" name="Image 11" descr="preencoded.png"/>
          <p:cNvPicPr>
            <a:picLocks noChangeAspect="1"/>
          </p:cNvPicPr>
          <p:nvPr/>
        </p:nvPicPr>
        <p:blipFill>
          <a:blip r:embed="rId13"/>
          <a:srcRect/>
          <a:stretch/>
        </p:blipFill>
        <p:spPr>
          <a:xfrm>
            <a:off x="395021" y="6396228"/>
            <a:ext cx="114300" cy="114300"/>
          </a:xfrm>
          <a:prstGeom prst="rect">
            <a:avLst/>
          </a:prstGeom>
        </p:spPr>
      </p:pic>
      <p:pic>
        <p:nvPicPr>
          <p:cNvPr id="30" name="Image 12"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914400" y="0"/>
            <a:ext cx="11277295" cy="6858000"/>
          </a:xfrm>
          <a:prstGeom prst="rect">
            <a:avLst/>
          </a:prstGeom>
        </p:spPr>
      </p:pic>
      <p:sp>
        <p:nvSpPr>
          <p:cNvPr id="4" name="Shape 1"/>
          <p:cNvSpPr/>
          <p:nvPr/>
        </p:nvSpPr>
        <p:spPr>
          <a:xfrm>
            <a:off x="1371600" y="1219810"/>
            <a:ext cx="10362895" cy="9144"/>
          </a:xfrm>
          <a:prstGeom prst="rect">
            <a:avLst/>
          </a:prstGeom>
          <a:solidFill>
            <a:srgbClr val="E5E7EB"/>
          </a:solidFill>
          <a:ln w="12700">
            <a:solidFill>
              <a:srgbClr val="E5E7EB">
                <a:alpha val="0"/>
              </a:srgbClr>
            </a:solidFill>
            <a:prstDash val="solid"/>
          </a:ln>
        </p:spPr>
        <p:txBody>
          <a:bodyPr/>
          <a:lstStyle/>
          <a:p>
            <a:endParaRPr lang="en-US"/>
          </a:p>
        </p:txBody>
      </p:sp>
      <p:sp>
        <p:nvSpPr>
          <p:cNvPr id="5" name="Text 2"/>
          <p:cNvSpPr txBox="1"/>
          <p:nvPr/>
        </p:nvSpPr>
        <p:spPr>
          <a:xfrm>
            <a:off x="1371600" y="457200"/>
            <a:ext cx="781812" cy="152705"/>
          </a:xfrm>
          <a:prstGeom prst="rect">
            <a:avLst/>
          </a:prstGeom>
          <a:noFill/>
          <a:ln/>
        </p:spPr>
        <p:txBody>
          <a:bodyPr wrap="square" lIns="0" tIns="0" rIns="0" bIns="0" rtlCol="0" anchor="ctr"/>
          <a:lstStyle/>
          <a:p>
            <a:pPr marL="0" indent="0" algn="l">
              <a:buNone/>
            </a:pPr>
            <a:r>
              <a:rPr lang="en-US" sz="900" b="1" kern="0" spc="90" dirty="0">
                <a:solidFill>
                  <a:srgbClr val="2563EB"/>
                </a:solidFill>
                <a:latin typeface="Montserrat" pitchFamily="34" charset="0"/>
                <a:ea typeface="Montserrat" pitchFamily="34" charset="-122"/>
                <a:cs typeface="Montserrat" pitchFamily="34" charset="-120"/>
              </a:rPr>
              <a:t>Module 1</a:t>
            </a:r>
            <a:endParaRPr lang="en-US" sz="900" dirty="0"/>
          </a:p>
        </p:txBody>
      </p:sp>
      <p:sp>
        <p:nvSpPr>
          <p:cNvPr id="6" name="Text 3"/>
          <p:cNvSpPr txBox="1"/>
          <p:nvPr/>
        </p:nvSpPr>
        <p:spPr>
          <a:xfrm>
            <a:off x="1371600" y="685800"/>
            <a:ext cx="4230014" cy="381305"/>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 Learning </a:t>
            </a:r>
            <a:r>
              <a:rPr lang="en-US" sz="2700" b="1" dirty="0">
                <a:solidFill>
                  <a:srgbClr val="1E40AF"/>
                </a:solidFill>
                <a:latin typeface="Montserrat" pitchFamily="34" charset="0"/>
                <a:ea typeface="Montserrat" pitchFamily="34" charset="-122"/>
                <a:cs typeface="Montserrat" pitchFamily="34" charset="-120"/>
              </a:rPr>
              <a:t>Objectives</a:t>
            </a:r>
            <a:endParaRPr lang="en-US" sz="2700" dirty="0"/>
          </a:p>
        </p:txBody>
      </p:sp>
      <p:sp>
        <p:nvSpPr>
          <p:cNvPr id="7" name="Text 4"/>
          <p:cNvSpPr txBox="1"/>
          <p:nvPr/>
        </p:nvSpPr>
        <p:spPr>
          <a:xfrm>
            <a:off x="8512150" y="800100"/>
            <a:ext cx="3827678" cy="228600"/>
          </a:xfrm>
          <a:prstGeom prst="rect">
            <a:avLst/>
          </a:prstGeom>
          <a:noFill/>
          <a:ln/>
        </p:spPr>
        <p:txBody>
          <a:bodyPr wrap="square" lIns="0" tIns="0" rIns="0" bIns="0" rtlCol="0" anchor="ctr"/>
          <a:lstStyle/>
          <a:p>
            <a:pPr marL="0" indent="0" algn="l">
              <a:buNone/>
            </a:pPr>
            <a:r>
              <a:rPr lang="en-US" sz="1200" i="1" dirty="0">
                <a:solidFill>
                  <a:srgbClr val="6B7280"/>
                </a:solidFill>
                <a:latin typeface="Open Sans" pitchFamily="34" charset="0"/>
                <a:ea typeface="Open Sans" pitchFamily="34" charset="-122"/>
                <a:cs typeface="Open Sans" pitchFamily="34" charset="-120"/>
              </a:rPr>
              <a:t>By the end of this module, you will be able to:</a:t>
            </a:r>
            <a:endParaRPr lang="en-US" sz="1200" dirty="0"/>
          </a:p>
        </p:txBody>
      </p:sp>
      <p:pic>
        <p:nvPicPr>
          <p:cNvPr id="8" name="Image 1" descr="preencoded.png"/>
          <p:cNvPicPr>
            <a:picLocks noChangeAspect="1"/>
          </p:cNvPicPr>
          <p:nvPr/>
        </p:nvPicPr>
        <p:blipFill>
          <a:blip r:embed="rId4"/>
          <a:srcRect t="-1" b="-1"/>
          <a:stretch/>
        </p:blipFill>
        <p:spPr>
          <a:xfrm>
            <a:off x="1371600" y="1662379"/>
            <a:ext cx="10362895" cy="800100"/>
          </a:xfrm>
          <a:prstGeom prst="rect">
            <a:avLst/>
          </a:prstGeom>
        </p:spPr>
      </p:pic>
      <p:sp>
        <p:nvSpPr>
          <p:cNvPr id="9" name="Shape 5"/>
          <p:cNvSpPr/>
          <p:nvPr/>
        </p:nvSpPr>
        <p:spPr>
          <a:xfrm>
            <a:off x="1561795" y="1833372"/>
            <a:ext cx="457200" cy="457200"/>
          </a:xfrm>
          <a:prstGeom prst="ellipse">
            <a:avLst/>
          </a:prstGeom>
          <a:solidFill>
            <a:srgbClr val="EFF6FF"/>
          </a:solidFill>
          <a:ln w="12700">
            <a:solidFill>
              <a:srgbClr val="FFFFFF">
                <a:alpha val="0"/>
              </a:srgbClr>
            </a:solidFill>
            <a:prstDash val="solid"/>
          </a:ln>
        </p:spPr>
        <p:txBody>
          <a:bodyPr/>
          <a:lstStyle/>
          <a:p>
            <a:endParaRPr lang="en-US"/>
          </a:p>
        </p:txBody>
      </p:sp>
      <p:sp>
        <p:nvSpPr>
          <p:cNvPr id="10" name="Text 6"/>
          <p:cNvSpPr txBox="1"/>
          <p:nvPr/>
        </p:nvSpPr>
        <p:spPr>
          <a:xfrm>
            <a:off x="1752905" y="1928470"/>
            <a:ext cx="152705" cy="267005"/>
          </a:xfrm>
          <a:prstGeom prst="rect">
            <a:avLst/>
          </a:prstGeom>
          <a:noFill/>
          <a:ln/>
        </p:spPr>
        <p:txBody>
          <a:bodyPr wrap="square" lIns="0" tIns="0" rIns="0" bIns="0" rtlCol="0" anchor="ctr"/>
          <a:lstStyle/>
          <a:p>
            <a:pPr marL="0" indent="0" algn="l">
              <a:buNone/>
            </a:pPr>
            <a:r>
              <a:rPr lang="en-US" sz="1500" b="1" dirty="0">
                <a:solidFill>
                  <a:srgbClr val="1E40AF"/>
                </a:solidFill>
                <a:latin typeface="Montserrat" pitchFamily="34" charset="0"/>
                <a:ea typeface="Montserrat" pitchFamily="34" charset="-122"/>
                <a:cs typeface="Montserrat" pitchFamily="34" charset="-120"/>
              </a:rPr>
              <a:t>1</a:t>
            </a:r>
            <a:endParaRPr lang="en-US" sz="1500" dirty="0"/>
          </a:p>
        </p:txBody>
      </p:sp>
      <p:sp>
        <p:nvSpPr>
          <p:cNvPr id="11" name="Text 7"/>
          <p:cNvSpPr txBox="1"/>
          <p:nvPr/>
        </p:nvSpPr>
        <p:spPr>
          <a:xfrm>
            <a:off x="2210105" y="1814170"/>
            <a:ext cx="9048902"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Define marketing beyond "advertising"</a:t>
            </a:r>
            <a:endParaRPr lang="en-US" sz="1300" dirty="0"/>
          </a:p>
        </p:txBody>
      </p:sp>
      <p:sp>
        <p:nvSpPr>
          <p:cNvPr id="12" name="Text 8"/>
          <p:cNvSpPr txBox="1"/>
          <p:nvPr/>
        </p:nvSpPr>
        <p:spPr>
          <a:xfrm>
            <a:off x="2210105" y="2119579"/>
            <a:ext cx="9048902"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Explain marketing as a full decision system (research, strategy, product, price) rather than just promotion.</a:t>
            </a:r>
            <a:endParaRPr lang="en-US" sz="1000" dirty="0"/>
          </a:p>
        </p:txBody>
      </p:sp>
      <p:pic>
        <p:nvPicPr>
          <p:cNvPr id="13" name="Image 2" descr="preencoded.png"/>
          <p:cNvPicPr>
            <a:picLocks noChangeAspect="1"/>
          </p:cNvPicPr>
          <p:nvPr/>
        </p:nvPicPr>
        <p:blipFill>
          <a:blip r:embed="rId5"/>
          <a:srcRect t="-1" b="-1"/>
          <a:stretch/>
        </p:blipFill>
        <p:spPr>
          <a:xfrm>
            <a:off x="1371600" y="2614270"/>
            <a:ext cx="10362895" cy="800100"/>
          </a:xfrm>
          <a:prstGeom prst="rect">
            <a:avLst/>
          </a:prstGeom>
        </p:spPr>
      </p:pic>
      <p:sp>
        <p:nvSpPr>
          <p:cNvPr id="14" name="Shape 9"/>
          <p:cNvSpPr/>
          <p:nvPr/>
        </p:nvSpPr>
        <p:spPr>
          <a:xfrm>
            <a:off x="1561795" y="2786177"/>
            <a:ext cx="457200" cy="457200"/>
          </a:xfrm>
          <a:prstGeom prst="ellipse">
            <a:avLst/>
          </a:prstGeom>
          <a:solidFill>
            <a:srgbClr val="EFF6FF"/>
          </a:solidFill>
          <a:ln w="12700">
            <a:solidFill>
              <a:srgbClr val="FFFFFF">
                <a:alpha val="0"/>
              </a:srgbClr>
            </a:solidFill>
            <a:prstDash val="solid"/>
          </a:ln>
        </p:spPr>
        <p:txBody>
          <a:bodyPr/>
          <a:lstStyle/>
          <a:p>
            <a:endParaRPr lang="en-US"/>
          </a:p>
        </p:txBody>
      </p:sp>
      <p:sp>
        <p:nvSpPr>
          <p:cNvPr id="15" name="Text 10"/>
          <p:cNvSpPr txBox="1"/>
          <p:nvPr/>
        </p:nvSpPr>
        <p:spPr>
          <a:xfrm>
            <a:off x="1734617" y="2881274"/>
            <a:ext cx="191110" cy="267005"/>
          </a:xfrm>
          <a:prstGeom prst="rect">
            <a:avLst/>
          </a:prstGeom>
          <a:noFill/>
          <a:ln/>
        </p:spPr>
        <p:txBody>
          <a:bodyPr wrap="square" lIns="0" tIns="0" rIns="0" bIns="0" rtlCol="0" anchor="ctr"/>
          <a:lstStyle/>
          <a:p>
            <a:pPr marL="0" indent="0" algn="l">
              <a:buNone/>
            </a:pPr>
            <a:r>
              <a:rPr lang="en-US" sz="1500" b="1" dirty="0">
                <a:solidFill>
                  <a:srgbClr val="1D4ED8"/>
                </a:solidFill>
                <a:latin typeface="Montserrat" pitchFamily="34" charset="0"/>
                <a:ea typeface="Montserrat" pitchFamily="34" charset="-122"/>
                <a:cs typeface="Montserrat" pitchFamily="34" charset="-120"/>
              </a:rPr>
              <a:t>2</a:t>
            </a:r>
            <a:endParaRPr lang="en-US" sz="1500" dirty="0"/>
          </a:p>
        </p:txBody>
      </p:sp>
      <p:sp>
        <p:nvSpPr>
          <p:cNvPr id="16" name="Text 11"/>
          <p:cNvSpPr txBox="1"/>
          <p:nvPr/>
        </p:nvSpPr>
        <p:spPr>
          <a:xfrm>
            <a:off x="2210105" y="2766974"/>
            <a:ext cx="9106510"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Explain Needs, Wants, and Demand</a:t>
            </a:r>
            <a:endParaRPr lang="en-US" sz="1300" dirty="0"/>
          </a:p>
        </p:txBody>
      </p:sp>
      <p:sp>
        <p:nvSpPr>
          <p:cNvPr id="17" name="Text 12"/>
          <p:cNvSpPr txBox="1"/>
          <p:nvPr/>
        </p:nvSpPr>
        <p:spPr>
          <a:xfrm>
            <a:off x="2210105" y="3071470"/>
            <a:ext cx="910651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Distinguish between basic human requirements, cultural preferences, and buying power.</a:t>
            </a:r>
            <a:endParaRPr lang="en-US" sz="1000" dirty="0"/>
          </a:p>
        </p:txBody>
      </p:sp>
      <p:pic>
        <p:nvPicPr>
          <p:cNvPr id="18" name="Image 3" descr="preencoded.png"/>
          <p:cNvPicPr>
            <a:picLocks noChangeAspect="1"/>
          </p:cNvPicPr>
          <p:nvPr/>
        </p:nvPicPr>
        <p:blipFill>
          <a:blip r:embed="rId6"/>
          <a:srcRect t="-1" b="-1"/>
          <a:stretch/>
        </p:blipFill>
        <p:spPr>
          <a:xfrm>
            <a:off x="1371600" y="3567074"/>
            <a:ext cx="10362895" cy="800100"/>
          </a:xfrm>
          <a:prstGeom prst="rect">
            <a:avLst/>
          </a:prstGeom>
        </p:spPr>
      </p:pic>
      <p:sp>
        <p:nvSpPr>
          <p:cNvPr id="19" name="Shape 13"/>
          <p:cNvSpPr/>
          <p:nvPr/>
        </p:nvSpPr>
        <p:spPr>
          <a:xfrm>
            <a:off x="1561795" y="3738982"/>
            <a:ext cx="457200" cy="457200"/>
          </a:xfrm>
          <a:prstGeom prst="ellipse">
            <a:avLst/>
          </a:prstGeom>
          <a:solidFill>
            <a:srgbClr val="EFF6FF"/>
          </a:solidFill>
          <a:ln w="12700">
            <a:solidFill>
              <a:srgbClr val="FFFFFF">
                <a:alpha val="0"/>
              </a:srgbClr>
            </a:solidFill>
            <a:prstDash val="solid"/>
          </a:ln>
        </p:spPr>
        <p:txBody>
          <a:bodyPr/>
          <a:lstStyle/>
          <a:p>
            <a:endParaRPr lang="en-US"/>
          </a:p>
        </p:txBody>
      </p:sp>
      <p:sp>
        <p:nvSpPr>
          <p:cNvPr id="20" name="Text 14"/>
          <p:cNvSpPr txBox="1"/>
          <p:nvPr/>
        </p:nvSpPr>
        <p:spPr>
          <a:xfrm>
            <a:off x="1734617" y="3834079"/>
            <a:ext cx="191110" cy="267005"/>
          </a:xfrm>
          <a:prstGeom prst="rect">
            <a:avLst/>
          </a:prstGeom>
          <a:noFill/>
          <a:ln/>
        </p:spPr>
        <p:txBody>
          <a:bodyPr wrap="square" lIns="0" tIns="0" rIns="0" bIns="0" rtlCol="0" anchor="ctr"/>
          <a:lstStyle/>
          <a:p>
            <a:pPr marL="0" indent="0" algn="l">
              <a:buNone/>
            </a:pPr>
            <a:r>
              <a:rPr lang="en-US" sz="1500" b="1" dirty="0">
                <a:solidFill>
                  <a:srgbClr val="2563EB"/>
                </a:solidFill>
                <a:latin typeface="Montserrat" pitchFamily="34" charset="0"/>
                <a:ea typeface="Montserrat" pitchFamily="34" charset="-122"/>
                <a:cs typeface="Montserrat" pitchFamily="34" charset="-120"/>
              </a:rPr>
              <a:t>3</a:t>
            </a:r>
            <a:endParaRPr lang="en-US" sz="1500" dirty="0"/>
          </a:p>
        </p:txBody>
      </p:sp>
      <p:sp>
        <p:nvSpPr>
          <p:cNvPr id="21" name="Text 15"/>
          <p:cNvSpPr txBox="1"/>
          <p:nvPr/>
        </p:nvSpPr>
        <p:spPr>
          <a:xfrm>
            <a:off x="2210105" y="3719779"/>
            <a:ext cx="9106510"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Identify Value Propositions</a:t>
            </a:r>
            <a:endParaRPr lang="en-US" sz="1300" dirty="0"/>
          </a:p>
        </p:txBody>
      </p:sp>
      <p:sp>
        <p:nvSpPr>
          <p:cNvPr id="22" name="Text 16"/>
          <p:cNvSpPr txBox="1"/>
          <p:nvPr/>
        </p:nvSpPr>
        <p:spPr>
          <a:xfrm>
            <a:off x="2210105" y="4024274"/>
            <a:ext cx="910651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Spot and evaluate value propositions in real-world examples (benefits vs. reasons to believe).</a:t>
            </a:r>
            <a:endParaRPr lang="en-US" sz="1000" dirty="0"/>
          </a:p>
        </p:txBody>
      </p:sp>
      <p:pic>
        <p:nvPicPr>
          <p:cNvPr id="23" name="Image 4" descr="preencoded.png"/>
          <p:cNvPicPr>
            <a:picLocks noChangeAspect="1"/>
          </p:cNvPicPr>
          <p:nvPr/>
        </p:nvPicPr>
        <p:blipFill>
          <a:blip r:embed="rId7"/>
          <a:srcRect t="-1" b="-1"/>
          <a:stretch/>
        </p:blipFill>
        <p:spPr>
          <a:xfrm>
            <a:off x="1371600" y="4519879"/>
            <a:ext cx="10362895" cy="800100"/>
          </a:xfrm>
          <a:prstGeom prst="rect">
            <a:avLst/>
          </a:prstGeom>
        </p:spPr>
      </p:pic>
      <p:sp>
        <p:nvSpPr>
          <p:cNvPr id="24" name="Shape 17"/>
          <p:cNvSpPr/>
          <p:nvPr/>
        </p:nvSpPr>
        <p:spPr>
          <a:xfrm>
            <a:off x="1561795" y="4690872"/>
            <a:ext cx="457200" cy="457200"/>
          </a:xfrm>
          <a:prstGeom prst="ellipse">
            <a:avLst/>
          </a:prstGeom>
          <a:solidFill>
            <a:srgbClr val="EFF6FF"/>
          </a:solidFill>
          <a:ln w="12700">
            <a:solidFill>
              <a:srgbClr val="FFFFFF">
                <a:alpha val="0"/>
              </a:srgbClr>
            </a:solidFill>
            <a:prstDash val="solid"/>
          </a:ln>
        </p:spPr>
        <p:txBody>
          <a:bodyPr/>
          <a:lstStyle/>
          <a:p>
            <a:endParaRPr lang="en-US"/>
          </a:p>
        </p:txBody>
      </p:sp>
      <p:sp>
        <p:nvSpPr>
          <p:cNvPr id="25" name="Text 18"/>
          <p:cNvSpPr txBox="1"/>
          <p:nvPr/>
        </p:nvSpPr>
        <p:spPr>
          <a:xfrm>
            <a:off x="1725473" y="4785970"/>
            <a:ext cx="210312" cy="267005"/>
          </a:xfrm>
          <a:prstGeom prst="rect">
            <a:avLst/>
          </a:prstGeom>
          <a:noFill/>
          <a:ln/>
        </p:spPr>
        <p:txBody>
          <a:bodyPr wrap="square" lIns="0" tIns="0" rIns="0" bIns="0" rtlCol="0" anchor="ctr"/>
          <a:lstStyle/>
          <a:p>
            <a:pPr marL="0" indent="0" algn="l">
              <a:buNone/>
            </a:pPr>
            <a:r>
              <a:rPr lang="en-US" sz="1500" b="1" dirty="0">
                <a:solidFill>
                  <a:srgbClr val="3B82F6"/>
                </a:solidFill>
                <a:latin typeface="Montserrat" pitchFamily="34" charset="0"/>
                <a:ea typeface="Montserrat" pitchFamily="34" charset="-122"/>
                <a:cs typeface="Montserrat" pitchFamily="34" charset="-120"/>
              </a:rPr>
              <a:t>4</a:t>
            </a:r>
            <a:endParaRPr lang="en-US" sz="1500" dirty="0"/>
          </a:p>
        </p:txBody>
      </p:sp>
      <p:sp>
        <p:nvSpPr>
          <p:cNvPr id="26" name="Text 19"/>
          <p:cNvSpPr txBox="1"/>
          <p:nvPr/>
        </p:nvSpPr>
        <p:spPr>
          <a:xfrm>
            <a:off x="2210105" y="4671670"/>
            <a:ext cx="9048902"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Describe the Marketing Concept</a:t>
            </a:r>
            <a:endParaRPr lang="en-US" sz="1300" dirty="0"/>
          </a:p>
        </p:txBody>
      </p:sp>
      <p:sp>
        <p:nvSpPr>
          <p:cNvPr id="27" name="Text 20"/>
          <p:cNvSpPr txBox="1"/>
          <p:nvPr/>
        </p:nvSpPr>
        <p:spPr>
          <a:xfrm>
            <a:off x="2210105" y="4977079"/>
            <a:ext cx="9048902"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Explain customer orientation: winning by understanding customers and delivering superior value.</a:t>
            </a:r>
            <a:endParaRPr lang="en-US" sz="1000" dirty="0"/>
          </a:p>
        </p:txBody>
      </p:sp>
      <p:pic>
        <p:nvPicPr>
          <p:cNvPr id="28" name="Image 5" descr="preencoded.png"/>
          <p:cNvPicPr>
            <a:picLocks noChangeAspect="1"/>
          </p:cNvPicPr>
          <p:nvPr/>
        </p:nvPicPr>
        <p:blipFill>
          <a:blip r:embed="rId8"/>
          <a:srcRect t="-1" b="-1"/>
          <a:stretch/>
        </p:blipFill>
        <p:spPr>
          <a:xfrm>
            <a:off x="1371600" y="5471770"/>
            <a:ext cx="10362895" cy="800100"/>
          </a:xfrm>
          <a:prstGeom prst="rect">
            <a:avLst/>
          </a:prstGeom>
        </p:spPr>
      </p:pic>
      <p:sp>
        <p:nvSpPr>
          <p:cNvPr id="29" name="Shape 21"/>
          <p:cNvSpPr/>
          <p:nvPr/>
        </p:nvSpPr>
        <p:spPr>
          <a:xfrm>
            <a:off x="1561795" y="5643677"/>
            <a:ext cx="457200" cy="457200"/>
          </a:xfrm>
          <a:prstGeom prst="ellipse">
            <a:avLst/>
          </a:prstGeom>
          <a:solidFill>
            <a:srgbClr val="EFF6FF"/>
          </a:solidFill>
          <a:ln w="12700">
            <a:solidFill>
              <a:srgbClr val="FFFFFF">
                <a:alpha val="0"/>
              </a:srgbClr>
            </a:solidFill>
            <a:prstDash val="solid"/>
          </a:ln>
        </p:spPr>
        <p:txBody>
          <a:bodyPr/>
          <a:lstStyle/>
          <a:p>
            <a:endParaRPr lang="en-US"/>
          </a:p>
        </p:txBody>
      </p:sp>
      <p:sp>
        <p:nvSpPr>
          <p:cNvPr id="30" name="Text 22"/>
          <p:cNvSpPr txBox="1"/>
          <p:nvPr/>
        </p:nvSpPr>
        <p:spPr>
          <a:xfrm>
            <a:off x="1733702" y="5738774"/>
            <a:ext cx="191110" cy="267005"/>
          </a:xfrm>
          <a:prstGeom prst="rect">
            <a:avLst/>
          </a:prstGeom>
          <a:noFill/>
          <a:ln/>
        </p:spPr>
        <p:txBody>
          <a:bodyPr wrap="square" lIns="0" tIns="0" rIns="0" bIns="0" rtlCol="0" anchor="ctr"/>
          <a:lstStyle/>
          <a:p>
            <a:pPr marL="0" indent="0" algn="l">
              <a:buNone/>
            </a:pPr>
            <a:r>
              <a:rPr lang="en-US" sz="1500" b="1" dirty="0">
                <a:solidFill>
                  <a:srgbClr val="60A5FA"/>
                </a:solidFill>
                <a:latin typeface="Montserrat" pitchFamily="34" charset="0"/>
                <a:ea typeface="Montserrat" pitchFamily="34" charset="-122"/>
                <a:cs typeface="Montserrat" pitchFamily="34" charset="-120"/>
              </a:rPr>
              <a:t>5</a:t>
            </a:r>
            <a:endParaRPr lang="en-US" sz="1500" dirty="0"/>
          </a:p>
        </p:txBody>
      </p:sp>
      <p:sp>
        <p:nvSpPr>
          <p:cNvPr id="31" name="Text 23"/>
          <p:cNvSpPr txBox="1"/>
          <p:nvPr/>
        </p:nvSpPr>
        <p:spPr>
          <a:xfrm>
            <a:off x="2210105" y="5624474"/>
            <a:ext cx="9078163"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Explain how exchange drives decisions</a:t>
            </a:r>
            <a:endParaRPr lang="en-US" sz="1300" dirty="0"/>
          </a:p>
        </p:txBody>
      </p:sp>
      <p:sp>
        <p:nvSpPr>
          <p:cNvPr id="32" name="Text 24"/>
          <p:cNvSpPr txBox="1"/>
          <p:nvPr/>
        </p:nvSpPr>
        <p:spPr>
          <a:xfrm>
            <a:off x="2210105" y="5928970"/>
            <a:ext cx="9078163"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Connect marketing to the act of giving something up (money, time, data) in return for value.</a:t>
            </a:r>
            <a:endParaRPr lang="en-US" sz="1000" dirty="0"/>
          </a:p>
        </p:txBody>
      </p:sp>
      <p:pic>
        <p:nvPicPr>
          <p:cNvPr id="33" name="Image 6" descr="preencoded.png"/>
          <p:cNvPicPr>
            <a:picLocks noChangeAspect="1"/>
          </p:cNvPicPr>
          <p:nvPr/>
        </p:nvPicPr>
        <p:blipFill>
          <a:blip r:embed="rId9"/>
          <a:srcRect l="-80" r="-80"/>
          <a:stretch/>
        </p:blipFill>
        <p:spPr>
          <a:xfrm>
            <a:off x="11296498" y="1933956"/>
            <a:ext cx="286207" cy="228600"/>
          </a:xfrm>
          <a:prstGeom prst="rect">
            <a:avLst/>
          </a:prstGeom>
        </p:spPr>
      </p:pic>
      <p:pic>
        <p:nvPicPr>
          <p:cNvPr id="34" name="Image 7" descr="preencoded.png"/>
          <p:cNvPicPr>
            <a:picLocks noChangeAspect="1"/>
          </p:cNvPicPr>
          <p:nvPr/>
        </p:nvPicPr>
        <p:blipFill>
          <a:blip r:embed="rId10"/>
          <a:srcRect/>
          <a:stretch/>
        </p:blipFill>
        <p:spPr>
          <a:xfrm>
            <a:off x="11354105" y="2885846"/>
            <a:ext cx="228600" cy="228600"/>
          </a:xfrm>
          <a:prstGeom prst="rect">
            <a:avLst/>
          </a:prstGeom>
        </p:spPr>
      </p:pic>
      <p:pic>
        <p:nvPicPr>
          <p:cNvPr id="35" name="Image 8" descr="preencoded.png"/>
          <p:cNvPicPr>
            <a:picLocks noChangeAspect="1"/>
          </p:cNvPicPr>
          <p:nvPr/>
        </p:nvPicPr>
        <p:blipFill>
          <a:blip r:embed="rId11"/>
          <a:srcRect/>
          <a:stretch/>
        </p:blipFill>
        <p:spPr>
          <a:xfrm>
            <a:off x="11354105" y="3838651"/>
            <a:ext cx="228600" cy="228600"/>
          </a:xfrm>
          <a:prstGeom prst="rect">
            <a:avLst/>
          </a:prstGeom>
        </p:spPr>
      </p:pic>
      <p:pic>
        <p:nvPicPr>
          <p:cNvPr id="36" name="Image 9" descr="preencoded.png"/>
          <p:cNvPicPr>
            <a:picLocks noChangeAspect="1"/>
          </p:cNvPicPr>
          <p:nvPr/>
        </p:nvPicPr>
        <p:blipFill>
          <a:blip r:embed="rId12"/>
          <a:srcRect l="-80" r="-80"/>
          <a:stretch/>
        </p:blipFill>
        <p:spPr>
          <a:xfrm>
            <a:off x="11296498" y="4791456"/>
            <a:ext cx="286207" cy="228600"/>
          </a:xfrm>
          <a:prstGeom prst="rect">
            <a:avLst/>
          </a:prstGeom>
        </p:spPr>
      </p:pic>
      <p:pic>
        <p:nvPicPr>
          <p:cNvPr id="37" name="Image 10" descr="preencoded.png"/>
          <p:cNvPicPr>
            <a:picLocks noChangeAspect="1"/>
          </p:cNvPicPr>
          <p:nvPr/>
        </p:nvPicPr>
        <p:blipFill>
          <a:blip r:embed="rId13"/>
          <a:srcRect t="-45" b="-45"/>
          <a:stretch/>
        </p:blipFill>
        <p:spPr>
          <a:xfrm>
            <a:off x="11324844" y="5743346"/>
            <a:ext cx="256946" cy="228600"/>
          </a:xfrm>
          <a:prstGeom prst="rect">
            <a:avLst/>
          </a:prstGeom>
        </p:spPr>
      </p:pic>
      <p:pic>
        <p:nvPicPr>
          <p:cNvPr id="38" name="Image 11" descr="preencoded.png"/>
          <p:cNvPicPr>
            <a:picLocks noChangeAspect="1"/>
          </p:cNvPicPr>
          <p:nvPr/>
        </p:nvPicPr>
        <p:blipFill>
          <a:blip r:embed="rId14">
            <a:alphaModFix amt="5000"/>
          </a:blip>
          <a:srcRect/>
          <a:stretch/>
        </p:blipFill>
        <p:spPr>
          <a:xfrm>
            <a:off x="9334195" y="4000500"/>
            <a:ext cx="2857500" cy="2857500"/>
          </a:xfrm>
          <a:prstGeom prst="rect">
            <a:avLst/>
          </a:prstGeom>
        </p:spPr>
      </p:pic>
      <p:sp>
        <p:nvSpPr>
          <p:cNvPr id="39" name="Shape 25"/>
          <p:cNvSpPr/>
          <p:nvPr/>
        </p:nvSpPr>
        <p:spPr>
          <a:xfrm>
            <a:off x="0" y="0"/>
            <a:ext cx="914400" cy="6858000"/>
          </a:xfrm>
          <a:prstGeom prst="rect">
            <a:avLst/>
          </a:prstGeom>
          <a:solidFill>
            <a:srgbClr val="FFFFFF"/>
          </a:solidFill>
          <a:ln/>
        </p:spPr>
        <p:txBody>
          <a:bodyPr/>
          <a:lstStyle/>
          <a:p>
            <a:endParaRPr lang="en-US"/>
          </a:p>
        </p:txBody>
      </p:sp>
      <p:sp>
        <p:nvSpPr>
          <p:cNvPr id="40" name="Shape 26"/>
          <p:cNvSpPr/>
          <p:nvPr/>
        </p:nvSpPr>
        <p:spPr>
          <a:xfrm>
            <a:off x="905256" y="0"/>
            <a:ext cx="9144" cy="6858000"/>
          </a:xfrm>
          <a:prstGeom prst="rect">
            <a:avLst/>
          </a:prstGeom>
          <a:solidFill>
            <a:srgbClr val="E5E7EB"/>
          </a:solidFill>
          <a:ln w="12700">
            <a:solidFill>
              <a:srgbClr val="E5E7EB">
                <a:alpha val="0"/>
              </a:srgbClr>
            </a:solidFill>
            <a:prstDash val="solid"/>
          </a:ln>
        </p:spPr>
        <p:txBody>
          <a:bodyPr/>
          <a:lstStyle/>
          <a:p>
            <a:endParaRPr lang="en-US"/>
          </a:p>
        </p:txBody>
      </p:sp>
      <p:sp>
        <p:nvSpPr>
          <p:cNvPr id="41" name="Shape 27"/>
          <p:cNvSpPr/>
          <p:nvPr/>
        </p:nvSpPr>
        <p:spPr>
          <a:xfrm>
            <a:off x="224028" y="457200"/>
            <a:ext cx="457200" cy="457200"/>
          </a:xfrm>
          <a:prstGeom prst="ellipse">
            <a:avLst/>
          </a:prstGeom>
          <a:solidFill>
            <a:srgbClr val="EFF6FF"/>
          </a:solidFill>
          <a:ln w="12700">
            <a:solidFill>
              <a:srgbClr val="FFFFFF">
                <a:alpha val="0"/>
              </a:srgbClr>
            </a:solidFill>
            <a:prstDash val="solid"/>
          </a:ln>
        </p:spPr>
        <p:txBody>
          <a:bodyPr/>
          <a:lstStyle/>
          <a:p>
            <a:endParaRPr lang="en-US"/>
          </a:p>
        </p:txBody>
      </p:sp>
      <p:pic>
        <p:nvPicPr>
          <p:cNvPr id="42" name="Image 12" descr="preencoded.png"/>
          <p:cNvPicPr>
            <a:picLocks noChangeAspect="1"/>
          </p:cNvPicPr>
          <p:nvPr/>
        </p:nvPicPr>
        <p:blipFill>
          <a:blip r:embed="rId15"/>
          <a:srcRect/>
          <a:stretch/>
        </p:blipFill>
        <p:spPr>
          <a:xfrm>
            <a:off x="357530" y="590702"/>
            <a:ext cx="190195" cy="190195"/>
          </a:xfrm>
          <a:prstGeom prst="rect">
            <a:avLst/>
          </a:prstGeom>
        </p:spPr>
      </p:pic>
      <p:pic>
        <p:nvPicPr>
          <p:cNvPr id="43" name="Image 13" descr="preencoded.png"/>
          <p:cNvPicPr>
            <a:picLocks noChangeAspect="1"/>
          </p:cNvPicPr>
          <p:nvPr/>
        </p:nvPicPr>
        <p:blipFill>
          <a:blip r:embed="rId16"/>
          <a:srcRect t="-2078" b="-2078"/>
          <a:stretch/>
        </p:blipFill>
        <p:spPr>
          <a:xfrm>
            <a:off x="448056" y="1218895"/>
            <a:ext cx="9144" cy="4876495"/>
          </a:xfrm>
          <a:prstGeom prst="rect">
            <a:avLst/>
          </a:prstGeom>
        </p:spPr>
      </p:pic>
      <p:sp>
        <p:nvSpPr>
          <p:cNvPr id="44" name="Text 28"/>
          <p:cNvSpPr txBox="1"/>
          <p:nvPr/>
        </p:nvSpPr>
        <p:spPr>
          <a:xfrm rot="16200000">
            <a:off x="36576" y="6400800"/>
            <a:ext cx="914400" cy="152705"/>
          </a:xfrm>
          <a:prstGeom prst="rect">
            <a:avLst/>
          </a:prstGeom>
          <a:noFill/>
          <a:ln/>
        </p:spPr>
        <p:txBody>
          <a:bodyPr wrap="square" lIns="0" tIns="0" rIns="0" bIns="0" rtlCol="0" anchor="ctr"/>
          <a:lstStyle/>
          <a:p>
            <a:pPr marL="0" indent="0" algn="l">
              <a:buNone/>
            </a:pPr>
            <a:r>
              <a:rPr lang="en-US" sz="900" kern="0" spc="90" dirty="0">
                <a:solidFill>
                  <a:srgbClr val="D1D5DB"/>
                </a:solidFill>
                <a:latin typeface="Montserrat" pitchFamily="34" charset="0"/>
                <a:ea typeface="Montserrat" pitchFamily="34" charset="-122"/>
                <a:cs typeface="Montserrat" pitchFamily="34" charset="-120"/>
              </a:rPr>
              <a:t>Objectives</a:t>
            </a:r>
            <a:endParaRPr lang="en-US" sz="900" dirty="0"/>
          </a:p>
        </p:txBody>
      </p:sp>
      <p:pic>
        <p:nvPicPr>
          <p:cNvPr id="45" name="Image 14" descr="preencoded.png"/>
          <p:cNvPicPr>
            <a:picLocks noChangeAspect="1"/>
          </p:cNvPicPr>
          <p:nvPr/>
        </p:nvPicPr>
        <p:blipFill>
          <a:blip r:embed="rId17"/>
          <a:srcRect l="-200" r="-200"/>
          <a:stretch/>
        </p:blipFill>
        <p:spPr>
          <a:xfrm>
            <a:off x="0" y="0"/>
            <a:ext cx="12191695" cy="75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en-US"/>
          </a:p>
        </p:txBody>
      </p:sp>
      <p:sp>
        <p:nvSpPr>
          <p:cNvPr id="3" name="Shape 1"/>
          <p:cNvSpPr/>
          <p:nvPr/>
        </p:nvSpPr>
        <p:spPr>
          <a:xfrm>
            <a:off x="7112203" y="0"/>
            <a:ext cx="5086807" cy="6858000"/>
          </a:xfrm>
          <a:prstGeom prst="rect">
            <a:avLst/>
          </a:prstGeom>
          <a:solidFill>
            <a:srgbClr val="E5E7EB"/>
          </a:solidFill>
          <a:ln w="12700">
            <a:solidFill>
              <a:srgbClr val="FFFFFF">
                <a:alpha val="0"/>
              </a:srgbClr>
            </a:solidFill>
            <a:prstDash val="solid"/>
          </a:ln>
        </p:spPr>
        <p:txBody>
          <a:bodyPr/>
          <a:lstStyle/>
          <a:p>
            <a:endParaRPr lang="en-US"/>
          </a:p>
        </p:txBody>
      </p:sp>
      <p:pic>
        <p:nvPicPr>
          <p:cNvPr id="28" name="Picture 27" descr="A person standing in front of a whiteboard with text&#10;&#10;AI-generated content may be incorrect.">
            <a:extLst>
              <a:ext uri="{FF2B5EF4-FFF2-40B4-BE49-F238E27FC236}">
                <a16:creationId xmlns:a16="http://schemas.microsoft.com/office/drawing/2014/main" id="{D9BBDFF8-256B-0C77-4051-6FE607E97AB1}"/>
              </a:ext>
            </a:extLst>
          </p:cNvPr>
          <p:cNvPicPr>
            <a:picLocks noChangeAspect="1"/>
          </p:cNvPicPr>
          <p:nvPr/>
        </p:nvPicPr>
        <p:blipFill>
          <a:blip r:embed="rId3"/>
          <a:srcRect t="10120"/>
          <a:stretch>
            <a:fillRect/>
          </a:stretch>
        </p:blipFill>
        <p:spPr>
          <a:xfrm>
            <a:off x="7106261" y="0"/>
            <a:ext cx="5086806" cy="6858000"/>
          </a:xfrm>
          <a:prstGeom prst="rect">
            <a:avLst/>
          </a:prstGeom>
        </p:spPr>
      </p:pic>
      <p:pic>
        <p:nvPicPr>
          <p:cNvPr id="6" name="Image 1" descr="preencoded.png"/>
          <p:cNvPicPr>
            <a:picLocks noChangeAspect="1"/>
          </p:cNvPicPr>
          <p:nvPr/>
        </p:nvPicPr>
        <p:blipFill>
          <a:blip r:embed="rId4"/>
          <a:srcRect t="-14" b="-14"/>
          <a:stretch/>
        </p:blipFill>
        <p:spPr>
          <a:xfrm>
            <a:off x="7416698" y="5317236"/>
            <a:ext cx="4470502" cy="1236269"/>
          </a:xfrm>
          <a:prstGeom prst="rect">
            <a:avLst/>
          </a:prstGeom>
        </p:spPr>
      </p:pic>
      <p:pic>
        <p:nvPicPr>
          <p:cNvPr id="7" name="Image 2" descr="preencoded.png"/>
          <p:cNvPicPr>
            <a:picLocks noChangeAspect="1"/>
          </p:cNvPicPr>
          <p:nvPr/>
        </p:nvPicPr>
        <p:blipFill>
          <a:blip r:embed="rId5"/>
          <a:srcRect/>
          <a:stretch/>
        </p:blipFill>
        <p:spPr>
          <a:xfrm>
            <a:off x="7683703" y="5605272"/>
            <a:ext cx="171907" cy="171907"/>
          </a:xfrm>
          <a:prstGeom prst="rect">
            <a:avLst/>
          </a:prstGeom>
        </p:spPr>
      </p:pic>
      <p:sp>
        <p:nvSpPr>
          <p:cNvPr id="8" name="Text 3"/>
          <p:cNvSpPr txBox="1"/>
          <p:nvPr/>
        </p:nvSpPr>
        <p:spPr>
          <a:xfrm>
            <a:off x="7968996" y="5545836"/>
            <a:ext cx="3810305" cy="191110"/>
          </a:xfrm>
          <a:prstGeom prst="rect">
            <a:avLst/>
          </a:prstGeom>
          <a:noFill/>
          <a:ln/>
        </p:spPr>
        <p:txBody>
          <a:bodyPr wrap="square" lIns="0" tIns="0" rIns="0" bIns="0" rtlCol="0" anchor="ctr"/>
          <a:lstStyle/>
          <a:p>
            <a:pPr marL="0" indent="0" algn="l">
              <a:buNone/>
            </a:pPr>
            <a:r>
              <a:rPr lang="en-US" sz="1000" b="1" dirty="0">
                <a:solidFill>
                  <a:srgbClr val="111827"/>
                </a:solidFill>
                <a:latin typeface="Montserrat" pitchFamily="34" charset="0"/>
                <a:ea typeface="Montserrat" pitchFamily="34" charset="-122"/>
                <a:cs typeface="Montserrat" pitchFamily="34" charset="-120"/>
              </a:rPr>
              <a:t>Visual Context</a:t>
            </a:r>
            <a:endParaRPr lang="en-US" sz="1000" dirty="0"/>
          </a:p>
        </p:txBody>
      </p:sp>
      <p:sp>
        <p:nvSpPr>
          <p:cNvPr id="9" name="Text 4"/>
          <p:cNvSpPr txBox="1"/>
          <p:nvPr/>
        </p:nvSpPr>
        <p:spPr>
          <a:xfrm>
            <a:off x="7968996" y="5774436"/>
            <a:ext cx="3771900" cy="553212"/>
          </a:xfrm>
          <a:prstGeom prst="rect">
            <a:avLst/>
          </a:prstGeom>
          <a:noFill/>
          <a:ln/>
        </p:spPr>
        <p:txBody>
          <a:bodyPr wrap="square" lIns="0" tIns="0" rIns="0" bIns="0" rtlCol="0" anchor="t"/>
          <a:lstStyle/>
          <a:p>
            <a:pPr marL="0" indent="0" algn="l">
              <a:buNone/>
            </a:pPr>
            <a:r>
              <a:rPr lang="en-US" sz="1000" b="1" dirty="0">
                <a:solidFill>
                  <a:srgbClr val="374151"/>
                </a:solidFill>
                <a:latin typeface="Open Sans" pitchFamily="34" charset="0"/>
                <a:ea typeface="Open Sans" pitchFamily="34" charset="-122"/>
                <a:cs typeface="Open Sans" pitchFamily="34" charset="-120"/>
              </a:rPr>
              <a:t>Advertising is just the "megaphone."</a:t>
            </a:r>
            <a:endParaRPr lang="en-US" sz="1000" dirty="0"/>
          </a:p>
          <a:p>
            <a:pPr marL="0" indent="0" algn="l">
              <a:buNone/>
            </a:pPr>
            <a:r>
              <a:rPr lang="en-US" sz="1000" dirty="0">
                <a:solidFill>
                  <a:srgbClr val="374151"/>
                </a:solidFill>
                <a:latin typeface="Open Sans" pitchFamily="34" charset="0"/>
                <a:ea typeface="Open Sans" pitchFamily="34" charset="-122"/>
                <a:cs typeface="Open Sans" pitchFamily="34" charset="-120"/>
              </a:rPr>
              <a:t> While billboards like this are visible, marketing is the unseen system that designed the value being delivered. </a:t>
            </a:r>
            <a:endParaRPr lang="en-US" sz="1000" dirty="0"/>
          </a:p>
        </p:txBody>
      </p:sp>
      <p:sp>
        <p:nvSpPr>
          <p:cNvPr id="10" name="Shape 5"/>
          <p:cNvSpPr/>
          <p:nvPr/>
        </p:nvSpPr>
        <p:spPr>
          <a:xfrm>
            <a:off x="0" y="0"/>
            <a:ext cx="7114946" cy="6858000"/>
          </a:xfrm>
          <a:prstGeom prst="rect">
            <a:avLst/>
          </a:prstGeom>
          <a:solidFill>
            <a:srgbClr val="FFFFFF"/>
          </a:solidFill>
          <a:ln w="12700">
            <a:solidFill>
              <a:srgbClr val="FFFFFF">
                <a:alpha val="0"/>
              </a:srgbClr>
            </a:solidFill>
            <a:prstDash val="solid"/>
          </a:ln>
        </p:spPr>
        <p:txBody>
          <a:bodyPr/>
          <a:lstStyle/>
          <a:p>
            <a:endParaRPr lang="en-US"/>
          </a:p>
        </p:txBody>
      </p:sp>
      <p:pic>
        <p:nvPicPr>
          <p:cNvPr id="11" name="Image 3" descr="preencoded.png"/>
          <p:cNvPicPr>
            <a:picLocks noChangeAspect="1"/>
          </p:cNvPicPr>
          <p:nvPr/>
        </p:nvPicPr>
        <p:blipFill>
          <a:blip r:embed="rId6"/>
          <a:srcRect l="-203" r="-203"/>
          <a:stretch/>
        </p:blipFill>
        <p:spPr>
          <a:xfrm>
            <a:off x="0" y="0"/>
            <a:ext cx="7112203" cy="75895"/>
          </a:xfrm>
          <a:prstGeom prst="rect">
            <a:avLst/>
          </a:prstGeom>
        </p:spPr>
      </p:pic>
      <p:pic>
        <p:nvPicPr>
          <p:cNvPr id="12" name="Image 4" descr="preencoded.png"/>
          <p:cNvPicPr>
            <a:picLocks noChangeAspect="1"/>
          </p:cNvPicPr>
          <p:nvPr/>
        </p:nvPicPr>
        <p:blipFill>
          <a:blip r:embed="rId7">
            <a:alphaModFix amt="5000"/>
          </a:blip>
          <a:srcRect l="-23" r="-23"/>
          <a:stretch/>
        </p:blipFill>
        <p:spPr>
          <a:xfrm>
            <a:off x="5206594" y="5257800"/>
            <a:ext cx="1524305" cy="1218895"/>
          </a:xfrm>
          <a:prstGeom prst="rect">
            <a:avLst/>
          </a:prstGeom>
        </p:spPr>
      </p:pic>
      <p:pic>
        <p:nvPicPr>
          <p:cNvPr id="13" name="Image 5" descr="preencoded.png"/>
          <p:cNvPicPr>
            <a:picLocks noChangeAspect="1"/>
          </p:cNvPicPr>
          <p:nvPr/>
        </p:nvPicPr>
        <p:blipFill>
          <a:blip r:embed="rId8"/>
          <a:stretch>
            <a:fillRect/>
          </a:stretch>
        </p:blipFill>
        <p:spPr>
          <a:xfrm>
            <a:off x="457200" y="973836"/>
            <a:ext cx="1314907" cy="228600"/>
          </a:xfrm>
          <a:prstGeom prst="rect">
            <a:avLst/>
          </a:prstGeom>
        </p:spPr>
      </p:pic>
      <p:sp>
        <p:nvSpPr>
          <p:cNvPr id="14" name="Text 6"/>
          <p:cNvSpPr/>
          <p:nvPr/>
        </p:nvSpPr>
        <p:spPr>
          <a:xfrm>
            <a:off x="457200" y="973836"/>
            <a:ext cx="1314907"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Core Concept</a:t>
            </a:r>
            <a:endParaRPr lang="en-US" sz="900" dirty="0"/>
          </a:p>
        </p:txBody>
      </p:sp>
      <p:sp>
        <p:nvSpPr>
          <p:cNvPr id="15" name="Text 7"/>
          <p:cNvSpPr txBox="1"/>
          <p:nvPr/>
        </p:nvSpPr>
        <p:spPr>
          <a:xfrm>
            <a:off x="457200" y="1316736"/>
            <a:ext cx="6372454" cy="1143000"/>
          </a:xfrm>
          <a:prstGeom prst="rect">
            <a:avLst/>
          </a:prstGeom>
          <a:noFill/>
          <a:ln/>
        </p:spPr>
        <p:txBody>
          <a:bodyPr wrap="square" lIns="0" tIns="0" rIns="0" bIns="0" rtlCol="0" anchor="t"/>
          <a:lstStyle/>
          <a:p>
            <a:pPr marL="0" indent="0" algn="l">
              <a:buNone/>
            </a:pPr>
            <a:r>
              <a:rPr lang="en-US" sz="3600" b="1" dirty="0">
                <a:solidFill>
                  <a:srgbClr val="111827"/>
                </a:solidFill>
                <a:latin typeface="Montserrat" pitchFamily="34" charset="0"/>
                <a:ea typeface="Montserrat" pitchFamily="34" charset="-122"/>
                <a:cs typeface="Montserrat" pitchFamily="34" charset="-120"/>
              </a:rPr>
              <a:t> What Is </a:t>
            </a:r>
            <a:endParaRPr lang="en-US" sz="3600" dirty="0"/>
          </a:p>
          <a:p>
            <a:pPr marL="0" indent="0" algn="l">
              <a:buNone/>
            </a:pPr>
            <a:r>
              <a:rPr lang="en-US" sz="3600" b="1" dirty="0">
                <a:solidFill>
                  <a:srgbClr val="1D4ED8"/>
                </a:solidFill>
                <a:latin typeface="Montserrat" pitchFamily="34" charset="0"/>
                <a:ea typeface="Montserrat" pitchFamily="34" charset="-122"/>
                <a:cs typeface="Montserrat" pitchFamily="34" charset="-120"/>
              </a:rPr>
              <a:t>Marketing?</a:t>
            </a:r>
            <a:endParaRPr lang="en-US" sz="3600" dirty="0"/>
          </a:p>
        </p:txBody>
      </p:sp>
      <p:pic>
        <p:nvPicPr>
          <p:cNvPr id="16" name="Image 6" descr="preencoded.png"/>
          <p:cNvPicPr>
            <a:picLocks noChangeAspect="1"/>
          </p:cNvPicPr>
          <p:nvPr/>
        </p:nvPicPr>
        <p:blipFill>
          <a:blip r:embed="rId9"/>
          <a:srcRect l="-10" r="-10"/>
          <a:stretch/>
        </p:blipFill>
        <p:spPr>
          <a:xfrm>
            <a:off x="457200" y="2764231"/>
            <a:ext cx="6197803" cy="1766621"/>
          </a:xfrm>
          <a:prstGeom prst="rect">
            <a:avLst/>
          </a:prstGeom>
        </p:spPr>
      </p:pic>
      <p:sp>
        <p:nvSpPr>
          <p:cNvPr id="17" name="Text 8"/>
          <p:cNvSpPr txBox="1"/>
          <p:nvPr/>
        </p:nvSpPr>
        <p:spPr>
          <a:xfrm>
            <a:off x="819302" y="3069641"/>
            <a:ext cx="5649163"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Montserrat" pitchFamily="34" charset="0"/>
                <a:ea typeface="Montserrat" pitchFamily="34" charset="-122"/>
                <a:cs typeface="Montserrat" pitchFamily="34" charset="-120"/>
              </a:rPr>
              <a:t>Official Definition</a:t>
            </a:r>
            <a:endParaRPr lang="en-US" sz="900" dirty="0"/>
          </a:p>
        </p:txBody>
      </p:sp>
      <p:sp>
        <p:nvSpPr>
          <p:cNvPr id="18" name="Text 9"/>
          <p:cNvSpPr txBox="1"/>
          <p:nvPr/>
        </p:nvSpPr>
        <p:spPr>
          <a:xfrm>
            <a:off x="819302" y="3298241"/>
            <a:ext cx="5610758" cy="933602"/>
          </a:xfrm>
          <a:prstGeom prst="rect">
            <a:avLst/>
          </a:prstGeom>
          <a:noFill/>
          <a:ln/>
        </p:spPr>
        <p:txBody>
          <a:bodyPr wrap="square" lIns="0" tIns="0" rIns="0" bIns="0" rtlCol="0" anchor="t"/>
          <a:lstStyle/>
          <a:p>
            <a:pPr marL="0" indent="0" algn="l">
              <a:buNone/>
            </a:pPr>
            <a:r>
              <a:rPr lang="en-US" sz="1500" dirty="0">
                <a:solidFill>
                  <a:srgbClr val="374151"/>
                </a:solidFill>
                <a:latin typeface="Open Sans" pitchFamily="34" charset="0"/>
                <a:ea typeface="Open Sans" pitchFamily="34" charset="-122"/>
                <a:cs typeface="Open Sans" pitchFamily="34" charset="-120"/>
              </a:rPr>
              <a:t> "The activity, set of institutions, and processes for </a:t>
            </a:r>
            <a:r>
              <a:rPr lang="en-US" sz="1500" b="1" dirty="0">
                <a:solidFill>
                  <a:srgbClr val="1D4ED8"/>
                </a:solidFill>
                <a:latin typeface="Open Sans" pitchFamily="34" charset="0"/>
                <a:ea typeface="Open Sans" pitchFamily="34" charset="-122"/>
                <a:cs typeface="Open Sans" pitchFamily="34" charset="-120"/>
              </a:rPr>
              <a:t>creating, communicating, delivering, and exchanging</a:t>
            </a:r>
            <a:r>
              <a:rPr lang="en-US" sz="1500" dirty="0">
                <a:solidFill>
                  <a:srgbClr val="374151"/>
                </a:solidFill>
                <a:latin typeface="Open Sans" pitchFamily="34" charset="0"/>
                <a:ea typeface="Open Sans" pitchFamily="34" charset="-122"/>
                <a:cs typeface="Open Sans" pitchFamily="34" charset="-120"/>
              </a:rPr>
              <a:t> offerings that have value for customers, partners, and society at large." </a:t>
            </a:r>
            <a:endParaRPr lang="en-US" sz="1500" dirty="0"/>
          </a:p>
        </p:txBody>
      </p:sp>
      <p:sp>
        <p:nvSpPr>
          <p:cNvPr id="19" name="Shape 10"/>
          <p:cNvSpPr/>
          <p:nvPr/>
        </p:nvSpPr>
        <p:spPr>
          <a:xfrm>
            <a:off x="400507" y="2612441"/>
            <a:ext cx="304495" cy="304495"/>
          </a:xfrm>
          <a:prstGeom prst="ellipse">
            <a:avLst/>
          </a:prstGeom>
          <a:solidFill>
            <a:srgbClr val="1D4ED8"/>
          </a:solidFill>
          <a:ln w="12700">
            <a:solidFill>
              <a:srgbClr val="FFFFFF">
                <a:alpha val="0"/>
              </a:srgbClr>
            </a:solidFill>
            <a:prstDash val="solid"/>
          </a:ln>
        </p:spPr>
        <p:txBody>
          <a:bodyPr/>
          <a:lstStyle/>
          <a:p>
            <a:endParaRPr lang="en-US"/>
          </a:p>
        </p:txBody>
      </p:sp>
      <p:pic>
        <p:nvPicPr>
          <p:cNvPr id="20" name="Image 7" descr="preencoded.png"/>
          <p:cNvPicPr>
            <a:picLocks noChangeAspect="1"/>
          </p:cNvPicPr>
          <p:nvPr/>
        </p:nvPicPr>
        <p:blipFill>
          <a:blip r:embed="rId10"/>
          <a:srcRect t="-1100" b="-1100"/>
          <a:stretch/>
        </p:blipFill>
        <p:spPr>
          <a:xfrm>
            <a:off x="495605" y="2698394"/>
            <a:ext cx="114300" cy="133502"/>
          </a:xfrm>
          <a:prstGeom prst="rect">
            <a:avLst/>
          </a:prstGeom>
        </p:spPr>
      </p:pic>
      <p:sp>
        <p:nvSpPr>
          <p:cNvPr id="21" name="Shape 11"/>
          <p:cNvSpPr/>
          <p:nvPr/>
        </p:nvSpPr>
        <p:spPr>
          <a:xfrm>
            <a:off x="457200" y="4836262"/>
            <a:ext cx="457200" cy="457200"/>
          </a:xfrm>
          <a:prstGeom prst="ellipse">
            <a:avLst/>
          </a:prstGeom>
          <a:solidFill>
            <a:srgbClr val="F3F4F6"/>
          </a:solidFill>
          <a:ln w="12700">
            <a:solidFill>
              <a:srgbClr val="FFFFFF">
                <a:alpha val="0"/>
              </a:srgbClr>
            </a:solidFill>
            <a:prstDash val="solid"/>
          </a:ln>
        </p:spPr>
        <p:txBody>
          <a:bodyPr/>
          <a:lstStyle/>
          <a:p>
            <a:endParaRPr lang="en-US"/>
          </a:p>
        </p:txBody>
      </p:sp>
      <p:pic>
        <p:nvPicPr>
          <p:cNvPr id="22" name="Image 8" descr="preencoded.png"/>
          <p:cNvPicPr>
            <a:picLocks noChangeAspect="1"/>
          </p:cNvPicPr>
          <p:nvPr/>
        </p:nvPicPr>
        <p:blipFill>
          <a:blip r:embed="rId11"/>
          <a:srcRect/>
          <a:stretch/>
        </p:blipFill>
        <p:spPr>
          <a:xfrm>
            <a:off x="614477" y="4969764"/>
            <a:ext cx="142646" cy="190195"/>
          </a:xfrm>
          <a:prstGeom prst="rect">
            <a:avLst/>
          </a:prstGeom>
        </p:spPr>
      </p:pic>
      <p:sp>
        <p:nvSpPr>
          <p:cNvPr id="23" name="Text 12"/>
          <p:cNvSpPr txBox="1"/>
          <p:nvPr/>
        </p:nvSpPr>
        <p:spPr>
          <a:xfrm>
            <a:off x="1067105" y="4836262"/>
            <a:ext cx="5705856"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Montserrat" pitchFamily="34" charset="0"/>
                <a:ea typeface="Montserrat" pitchFamily="34" charset="-122"/>
                <a:cs typeface="Montserrat" pitchFamily="34" charset="-120"/>
              </a:rPr>
              <a:t>It's More Than Advertising</a:t>
            </a:r>
            <a:endParaRPr lang="en-US" sz="1500" dirty="0"/>
          </a:p>
        </p:txBody>
      </p:sp>
      <p:sp>
        <p:nvSpPr>
          <p:cNvPr id="24" name="Text 13"/>
          <p:cNvSpPr txBox="1"/>
          <p:nvPr/>
        </p:nvSpPr>
        <p:spPr>
          <a:xfrm>
            <a:off x="1067105" y="5140757"/>
            <a:ext cx="5667451" cy="743407"/>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 A common myth is that marketing is just "making people want stuff." In reality, marketing is the </a:t>
            </a:r>
            <a:r>
              <a:rPr lang="en-US" sz="1200" b="1" dirty="0">
                <a:solidFill>
                  <a:srgbClr val="4B5563"/>
                </a:solidFill>
                <a:latin typeface="Open Sans" pitchFamily="34" charset="0"/>
                <a:ea typeface="Open Sans" pitchFamily="34" charset="-122"/>
                <a:cs typeface="Open Sans" pitchFamily="34" charset="-120"/>
              </a:rPr>
              <a:t>entire system</a:t>
            </a:r>
            <a:r>
              <a:rPr lang="en-US" sz="1200" dirty="0">
                <a:solidFill>
                  <a:srgbClr val="4B5563"/>
                </a:solidFill>
                <a:latin typeface="Open Sans" pitchFamily="34" charset="0"/>
                <a:ea typeface="Open Sans" pitchFamily="34" charset="-122"/>
                <a:cs typeface="Open Sans" pitchFamily="34" charset="-120"/>
              </a:rPr>
              <a:t> of decisions (product, price, place) that happens long before an ad is ever seen.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pic>
        <p:nvPicPr>
          <p:cNvPr id="3" name="Image 1" descr="preencoded.png"/>
          <p:cNvPicPr>
            <a:picLocks noChangeAspect="1"/>
          </p:cNvPicPr>
          <p:nvPr/>
        </p:nvPicPr>
        <p:blipFill>
          <a:blip r:embed="rId4">
            <a:alphaModFix amt="5000"/>
          </a:blip>
          <a:srcRect l="-13" r="-13"/>
          <a:stretch/>
        </p:blipFill>
        <p:spPr>
          <a:xfrm>
            <a:off x="10668305" y="5486400"/>
            <a:ext cx="1371600" cy="1218895"/>
          </a:xfrm>
          <a:prstGeom prst="rect">
            <a:avLst/>
          </a:prstGeom>
        </p:spPr>
      </p:pic>
      <p:pic>
        <p:nvPicPr>
          <p:cNvPr id="4" name="Image 2" descr="preencoded.png"/>
          <p:cNvPicPr>
            <a:picLocks noChangeAspect="1"/>
          </p:cNvPicPr>
          <p:nvPr/>
        </p:nvPicPr>
        <p:blipFill>
          <a:blip r:embed="rId5"/>
          <a:stretch>
            <a:fillRect/>
          </a:stretch>
        </p:blipFill>
        <p:spPr>
          <a:xfrm>
            <a:off x="457200" y="381305"/>
            <a:ext cx="1228954" cy="228600"/>
          </a:xfrm>
          <a:prstGeom prst="rect">
            <a:avLst/>
          </a:prstGeom>
        </p:spPr>
      </p:pic>
      <p:sp>
        <p:nvSpPr>
          <p:cNvPr id="5" name="Text 0"/>
          <p:cNvSpPr/>
          <p:nvPr/>
        </p:nvSpPr>
        <p:spPr>
          <a:xfrm>
            <a:off x="457200" y="381305"/>
            <a:ext cx="1228954"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Distinctions</a:t>
            </a:r>
            <a:endParaRPr lang="en-US" sz="900" dirty="0"/>
          </a:p>
        </p:txBody>
      </p:sp>
      <p:sp>
        <p:nvSpPr>
          <p:cNvPr id="6" name="Text 1"/>
          <p:cNvSpPr txBox="1"/>
          <p:nvPr/>
        </p:nvSpPr>
        <p:spPr>
          <a:xfrm>
            <a:off x="457200" y="685800"/>
            <a:ext cx="11468405"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Marketing vs. Advertising vs. Selling</a:t>
            </a:r>
            <a:endParaRPr lang="en-US" sz="2700" dirty="0"/>
          </a:p>
        </p:txBody>
      </p:sp>
      <p:sp>
        <p:nvSpPr>
          <p:cNvPr id="7" name="Text 2"/>
          <p:cNvSpPr txBox="1"/>
          <p:nvPr/>
        </p:nvSpPr>
        <p:spPr>
          <a:xfrm>
            <a:off x="457200" y="1190549"/>
            <a:ext cx="11392510" cy="267005"/>
          </a:xfrm>
          <a:prstGeom prst="rect">
            <a:avLst/>
          </a:prstGeom>
          <a:noFill/>
          <a:ln/>
        </p:spPr>
        <p:txBody>
          <a:bodyPr wrap="square" lIns="0" tIns="0" rIns="0" bIns="0" rtlCol="0" anchor="ctr"/>
          <a:lstStyle/>
          <a:p>
            <a:pPr marL="0" indent="0" algn="l">
              <a:buNone/>
            </a:pPr>
            <a:r>
              <a:rPr lang="en-US" sz="1500" dirty="0">
                <a:solidFill>
                  <a:srgbClr val="4B5563"/>
                </a:solidFill>
                <a:latin typeface="Open Sans" pitchFamily="34" charset="0"/>
                <a:ea typeface="Open Sans" pitchFamily="34" charset="-122"/>
                <a:cs typeface="Open Sans" pitchFamily="34" charset="-120"/>
              </a:rPr>
              <a:t>Understanding the distinct roles within the value creation system.</a:t>
            </a:r>
            <a:endParaRPr lang="en-US" sz="1500" dirty="0"/>
          </a:p>
        </p:txBody>
      </p:sp>
      <p:pic>
        <p:nvPicPr>
          <p:cNvPr id="8" name="Image 3" descr="preencoded.png"/>
          <p:cNvPicPr>
            <a:picLocks noChangeAspect="1"/>
          </p:cNvPicPr>
          <p:nvPr/>
        </p:nvPicPr>
        <p:blipFill>
          <a:blip r:embed="rId6"/>
          <a:srcRect t="-2" b="-2"/>
          <a:stretch/>
        </p:blipFill>
        <p:spPr>
          <a:xfrm>
            <a:off x="457200" y="1686154"/>
            <a:ext cx="3606394" cy="4714646"/>
          </a:xfrm>
          <a:prstGeom prst="rect">
            <a:avLst/>
          </a:prstGeom>
        </p:spPr>
      </p:pic>
      <p:sp>
        <p:nvSpPr>
          <p:cNvPr id="9" name="Shape 3"/>
          <p:cNvSpPr/>
          <p:nvPr/>
        </p:nvSpPr>
        <p:spPr>
          <a:xfrm>
            <a:off x="457200" y="1762049"/>
            <a:ext cx="3610051" cy="961949"/>
          </a:xfrm>
          <a:prstGeom prst="rect">
            <a:avLst/>
          </a:prstGeom>
          <a:solidFill>
            <a:srgbClr val="EFF6FF"/>
          </a:solidFill>
          <a:ln/>
        </p:spPr>
        <p:txBody>
          <a:bodyPr/>
          <a:lstStyle/>
          <a:p>
            <a:endParaRPr lang="en-US"/>
          </a:p>
        </p:txBody>
      </p:sp>
      <p:sp>
        <p:nvSpPr>
          <p:cNvPr id="10" name="Shape 4"/>
          <p:cNvSpPr/>
          <p:nvPr/>
        </p:nvSpPr>
        <p:spPr>
          <a:xfrm>
            <a:off x="457200" y="2714854"/>
            <a:ext cx="3610051" cy="9144"/>
          </a:xfrm>
          <a:prstGeom prst="rect">
            <a:avLst/>
          </a:prstGeom>
          <a:solidFill>
            <a:srgbClr val="DBEAFE"/>
          </a:solidFill>
          <a:ln w="12700">
            <a:solidFill>
              <a:srgbClr val="DBEAFE">
                <a:alpha val="0"/>
              </a:srgbClr>
            </a:solidFill>
            <a:prstDash val="solid"/>
          </a:ln>
        </p:spPr>
        <p:txBody>
          <a:bodyPr/>
          <a:lstStyle/>
          <a:p>
            <a:endParaRPr lang="en-US"/>
          </a:p>
        </p:txBody>
      </p:sp>
      <p:sp>
        <p:nvSpPr>
          <p:cNvPr id="11" name="Text 5"/>
          <p:cNvSpPr txBox="1"/>
          <p:nvPr/>
        </p:nvSpPr>
        <p:spPr>
          <a:xfrm>
            <a:off x="685800" y="1990649"/>
            <a:ext cx="1325880" cy="305410"/>
          </a:xfrm>
          <a:prstGeom prst="rect">
            <a:avLst/>
          </a:prstGeom>
          <a:noFill/>
          <a:ln/>
        </p:spPr>
        <p:txBody>
          <a:bodyPr wrap="square" lIns="0" tIns="0" rIns="0" bIns="0" rtlCol="0" anchor="ctr"/>
          <a:lstStyle/>
          <a:p>
            <a:pPr marL="0" indent="0" algn="l">
              <a:buNone/>
            </a:pPr>
            <a:r>
              <a:rPr lang="en-US" sz="1800" b="1" dirty="0">
                <a:solidFill>
                  <a:srgbClr val="1E3A8A"/>
                </a:solidFill>
                <a:latin typeface="Montserrat" pitchFamily="34" charset="0"/>
                <a:ea typeface="Montserrat" pitchFamily="34" charset="-122"/>
                <a:cs typeface="Montserrat" pitchFamily="34" charset="-120"/>
              </a:rPr>
              <a:t>Marketing</a:t>
            </a:r>
            <a:endParaRPr lang="en-US" sz="1800" dirty="0"/>
          </a:p>
        </p:txBody>
      </p:sp>
      <p:sp>
        <p:nvSpPr>
          <p:cNvPr id="12" name="Text 6"/>
          <p:cNvSpPr txBox="1"/>
          <p:nvPr/>
        </p:nvSpPr>
        <p:spPr>
          <a:xfrm>
            <a:off x="685800" y="2295144"/>
            <a:ext cx="1314907" cy="191110"/>
          </a:xfrm>
          <a:prstGeom prst="rect">
            <a:avLst/>
          </a:prstGeom>
          <a:noFill/>
          <a:ln/>
        </p:spPr>
        <p:txBody>
          <a:bodyPr wrap="square" lIns="0" tIns="0" rIns="0" bIns="0" rtlCol="0" anchor="ctr"/>
          <a:lstStyle/>
          <a:p>
            <a:pPr marL="0" indent="0" algn="l">
              <a:buNone/>
            </a:pPr>
            <a:r>
              <a:rPr lang="en-US" sz="1000" b="1" kern="0" spc="52" dirty="0">
                <a:solidFill>
                  <a:srgbClr val="2563EB"/>
                </a:solidFill>
                <a:latin typeface="Open Sans" pitchFamily="34" charset="0"/>
                <a:ea typeface="Open Sans" pitchFamily="34" charset="-122"/>
                <a:cs typeface="Open Sans" pitchFamily="34" charset="-120"/>
              </a:rPr>
              <a:t>The Plan</a:t>
            </a:r>
            <a:endParaRPr lang="en-US" sz="1000" dirty="0"/>
          </a:p>
        </p:txBody>
      </p:sp>
      <p:sp>
        <p:nvSpPr>
          <p:cNvPr id="13" name="Shape 7"/>
          <p:cNvSpPr/>
          <p:nvPr/>
        </p:nvSpPr>
        <p:spPr>
          <a:xfrm>
            <a:off x="3377794" y="2009851"/>
            <a:ext cx="457200" cy="457200"/>
          </a:xfrm>
          <a:prstGeom prst="ellipse">
            <a:avLst/>
          </a:prstGeom>
          <a:solidFill>
            <a:srgbClr val="BFDBFE"/>
          </a:solidFill>
          <a:ln w="12700">
            <a:solidFill>
              <a:srgbClr val="FFFFFF">
                <a:alpha val="0"/>
              </a:srgbClr>
            </a:solidFill>
            <a:prstDash val="solid"/>
          </a:ln>
        </p:spPr>
        <p:txBody>
          <a:bodyPr/>
          <a:lstStyle/>
          <a:p>
            <a:endParaRPr lang="en-US"/>
          </a:p>
        </p:txBody>
      </p:sp>
      <p:pic>
        <p:nvPicPr>
          <p:cNvPr id="14" name="Image 4" descr="preencoded.png"/>
          <p:cNvPicPr>
            <a:picLocks noChangeAspect="1"/>
          </p:cNvPicPr>
          <p:nvPr/>
        </p:nvPicPr>
        <p:blipFill>
          <a:blip r:embed="rId7"/>
          <a:srcRect l="-1282" r="-1282"/>
          <a:stretch/>
        </p:blipFill>
        <p:spPr>
          <a:xfrm>
            <a:off x="3497580" y="2143354"/>
            <a:ext cx="219456" cy="190195"/>
          </a:xfrm>
          <a:prstGeom prst="rect">
            <a:avLst/>
          </a:prstGeom>
        </p:spPr>
      </p:pic>
      <p:sp>
        <p:nvSpPr>
          <p:cNvPr id="15" name="Text 8"/>
          <p:cNvSpPr txBox="1"/>
          <p:nvPr/>
        </p:nvSpPr>
        <p:spPr>
          <a:xfrm>
            <a:off x="685800" y="2952598"/>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Scope</a:t>
            </a:r>
            <a:endParaRPr lang="en-US" sz="900" dirty="0"/>
          </a:p>
        </p:txBody>
      </p:sp>
      <p:sp>
        <p:nvSpPr>
          <p:cNvPr id="16" name="Text 9"/>
          <p:cNvSpPr txBox="1"/>
          <p:nvPr/>
        </p:nvSpPr>
        <p:spPr>
          <a:xfrm>
            <a:off x="685800" y="3143707"/>
            <a:ext cx="3229661" cy="657454"/>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Research, strategy, product design, pricing, distribution, communications, and relationship-building.</a:t>
            </a:r>
            <a:endParaRPr lang="en-US" sz="1000" dirty="0"/>
          </a:p>
        </p:txBody>
      </p:sp>
      <p:sp>
        <p:nvSpPr>
          <p:cNvPr id="17" name="Text 10"/>
          <p:cNvSpPr txBox="1"/>
          <p:nvPr/>
        </p:nvSpPr>
        <p:spPr>
          <a:xfrm>
            <a:off x="685800" y="3907231"/>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Purpose</a:t>
            </a:r>
            <a:endParaRPr lang="en-US" sz="900" dirty="0"/>
          </a:p>
        </p:txBody>
      </p:sp>
      <p:sp>
        <p:nvSpPr>
          <p:cNvPr id="18" name="Text 11"/>
          <p:cNvSpPr txBox="1"/>
          <p:nvPr/>
        </p:nvSpPr>
        <p:spPr>
          <a:xfrm>
            <a:off x="685800" y="4098341"/>
            <a:ext cx="3740810" cy="219456"/>
          </a:xfrm>
          <a:prstGeom prst="rect">
            <a:avLst/>
          </a:prstGeom>
          <a:noFill/>
          <a:ln/>
        </p:spPr>
        <p:txBody>
          <a:bodyPr wrap="square" lIns="0" tIns="0" rIns="0" bIns="0" rtlCol="0" anchor="ctr"/>
          <a:lstStyle/>
          <a:p>
            <a:pPr marL="0" indent="0" algn="l">
              <a:buNone/>
            </a:pPr>
            <a:r>
              <a:rPr lang="en-US" sz="1000" dirty="0">
                <a:solidFill>
                  <a:srgbClr val="374151"/>
                </a:solidFill>
                <a:latin typeface="Open Sans" pitchFamily="34" charset="0"/>
                <a:ea typeface="Open Sans" pitchFamily="34" charset="-122"/>
                <a:cs typeface="Open Sans" pitchFamily="34" charset="-120"/>
              </a:rPr>
              <a:t>Create and sustain value; build long-term loyalty.</a:t>
            </a:r>
            <a:endParaRPr lang="en-US" sz="1000" dirty="0"/>
          </a:p>
        </p:txBody>
      </p:sp>
      <p:sp>
        <p:nvSpPr>
          <p:cNvPr id="19" name="Text 12"/>
          <p:cNvSpPr txBox="1"/>
          <p:nvPr/>
        </p:nvSpPr>
        <p:spPr>
          <a:xfrm>
            <a:off x="685800" y="4429354"/>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Timeline</a:t>
            </a:r>
            <a:endParaRPr lang="en-US" sz="900" dirty="0"/>
          </a:p>
        </p:txBody>
      </p:sp>
      <p:sp>
        <p:nvSpPr>
          <p:cNvPr id="20" name="Text 13"/>
          <p:cNvSpPr txBox="1"/>
          <p:nvPr/>
        </p:nvSpPr>
        <p:spPr>
          <a:xfrm>
            <a:off x="685800" y="4619549"/>
            <a:ext cx="3555187" cy="219456"/>
          </a:xfrm>
          <a:prstGeom prst="rect">
            <a:avLst/>
          </a:prstGeom>
          <a:noFill/>
          <a:ln/>
        </p:spPr>
        <p:txBody>
          <a:bodyPr wrap="square" lIns="0" tIns="0" rIns="0" bIns="0" rtlCol="0" anchor="ctr"/>
          <a:lstStyle/>
          <a:p>
            <a:pPr marL="0" indent="0" algn="l">
              <a:buNone/>
            </a:pPr>
            <a:r>
              <a:rPr lang="en-US" sz="1000" dirty="0">
                <a:solidFill>
                  <a:srgbClr val="374151"/>
                </a:solidFill>
                <a:latin typeface="Open Sans" pitchFamily="34" charset="0"/>
                <a:ea typeface="Open Sans" pitchFamily="34" charset="-122"/>
                <a:cs typeface="Open Sans" pitchFamily="34" charset="-120"/>
              </a:rPr>
              <a:t>Happens before, during, and after the sale.</a:t>
            </a:r>
            <a:endParaRPr lang="en-US" sz="1000" dirty="0"/>
          </a:p>
        </p:txBody>
      </p:sp>
      <p:sp>
        <p:nvSpPr>
          <p:cNvPr id="21" name="Shape 14"/>
          <p:cNvSpPr/>
          <p:nvPr/>
        </p:nvSpPr>
        <p:spPr>
          <a:xfrm>
            <a:off x="685800" y="5820156"/>
            <a:ext cx="3152851" cy="9144"/>
          </a:xfrm>
          <a:prstGeom prst="rect">
            <a:avLst/>
          </a:prstGeom>
          <a:solidFill>
            <a:srgbClr val="F3F4F6"/>
          </a:solidFill>
          <a:ln w="12700">
            <a:solidFill>
              <a:srgbClr val="F3F4F6">
                <a:alpha val="0"/>
              </a:srgbClr>
            </a:solidFill>
            <a:prstDash val="solid"/>
          </a:ln>
        </p:spPr>
        <p:txBody>
          <a:bodyPr/>
          <a:lstStyle/>
          <a:p>
            <a:endParaRPr lang="en-US"/>
          </a:p>
        </p:txBody>
      </p:sp>
      <p:pic>
        <p:nvPicPr>
          <p:cNvPr id="22" name="Image 5" descr="preencoded.png"/>
          <p:cNvPicPr>
            <a:picLocks noChangeAspect="1"/>
          </p:cNvPicPr>
          <p:nvPr/>
        </p:nvPicPr>
        <p:blipFill>
          <a:blip r:embed="rId8"/>
          <a:srcRect/>
          <a:stretch/>
        </p:blipFill>
        <p:spPr>
          <a:xfrm>
            <a:off x="685800" y="6001207"/>
            <a:ext cx="152705" cy="152705"/>
          </a:xfrm>
          <a:prstGeom prst="rect">
            <a:avLst/>
          </a:prstGeom>
        </p:spPr>
      </p:pic>
      <p:sp>
        <p:nvSpPr>
          <p:cNvPr id="23" name="Text 15"/>
          <p:cNvSpPr txBox="1"/>
          <p:nvPr/>
        </p:nvSpPr>
        <p:spPr>
          <a:xfrm>
            <a:off x="914400" y="5982005"/>
            <a:ext cx="1885493" cy="191110"/>
          </a:xfrm>
          <a:prstGeom prst="rect">
            <a:avLst/>
          </a:prstGeom>
          <a:noFill/>
          <a:ln/>
        </p:spPr>
        <p:txBody>
          <a:bodyPr wrap="square" lIns="0" tIns="0" rIns="0" bIns="0" rtlCol="0" anchor="ctr"/>
          <a:lstStyle/>
          <a:p>
            <a:pPr marL="0" indent="0" algn="l">
              <a:buNone/>
            </a:pPr>
            <a:r>
              <a:rPr lang="en-US" sz="1000" b="1" dirty="0">
                <a:solidFill>
                  <a:srgbClr val="1D4ED8"/>
                </a:solidFill>
                <a:latin typeface="Montserrat" pitchFamily="34" charset="0"/>
                <a:ea typeface="Montserrat" pitchFamily="34" charset="-122"/>
                <a:cs typeface="Montserrat" pitchFamily="34" charset="-120"/>
              </a:rPr>
              <a:t>Focus: Long-term Value</a:t>
            </a:r>
            <a:endParaRPr lang="en-US" sz="1000" dirty="0"/>
          </a:p>
        </p:txBody>
      </p:sp>
      <p:pic>
        <p:nvPicPr>
          <p:cNvPr id="24" name="Image 6" descr="preencoded.png"/>
          <p:cNvPicPr>
            <a:picLocks noChangeAspect="1"/>
          </p:cNvPicPr>
          <p:nvPr/>
        </p:nvPicPr>
        <p:blipFill>
          <a:blip r:embed="rId9"/>
          <a:srcRect t="-4" b="-4"/>
          <a:stretch/>
        </p:blipFill>
        <p:spPr>
          <a:xfrm>
            <a:off x="4292194" y="1686154"/>
            <a:ext cx="3606394" cy="4714646"/>
          </a:xfrm>
          <a:prstGeom prst="rect">
            <a:avLst/>
          </a:prstGeom>
        </p:spPr>
      </p:pic>
      <p:sp>
        <p:nvSpPr>
          <p:cNvPr id="25" name="Shape 16"/>
          <p:cNvSpPr/>
          <p:nvPr/>
        </p:nvSpPr>
        <p:spPr>
          <a:xfrm>
            <a:off x="4292194" y="1762049"/>
            <a:ext cx="3610051" cy="961949"/>
          </a:xfrm>
          <a:prstGeom prst="rect">
            <a:avLst/>
          </a:prstGeom>
          <a:solidFill>
            <a:srgbClr val="EFF6FF"/>
          </a:solidFill>
          <a:ln/>
        </p:spPr>
        <p:txBody>
          <a:bodyPr/>
          <a:lstStyle/>
          <a:p>
            <a:endParaRPr lang="en-US"/>
          </a:p>
        </p:txBody>
      </p:sp>
      <p:sp>
        <p:nvSpPr>
          <p:cNvPr id="26" name="Shape 17"/>
          <p:cNvSpPr/>
          <p:nvPr/>
        </p:nvSpPr>
        <p:spPr>
          <a:xfrm>
            <a:off x="4292194" y="2714854"/>
            <a:ext cx="3610051" cy="9144"/>
          </a:xfrm>
          <a:prstGeom prst="rect">
            <a:avLst/>
          </a:prstGeom>
          <a:solidFill>
            <a:srgbClr val="DBEAFE"/>
          </a:solidFill>
          <a:ln w="12700">
            <a:solidFill>
              <a:srgbClr val="DBEAFE">
                <a:alpha val="0"/>
              </a:srgbClr>
            </a:solidFill>
            <a:prstDash val="solid"/>
          </a:ln>
        </p:spPr>
        <p:txBody>
          <a:bodyPr/>
          <a:lstStyle/>
          <a:p>
            <a:endParaRPr lang="en-US"/>
          </a:p>
        </p:txBody>
      </p:sp>
      <p:sp>
        <p:nvSpPr>
          <p:cNvPr id="27" name="Text 18"/>
          <p:cNvSpPr txBox="1"/>
          <p:nvPr/>
        </p:nvSpPr>
        <p:spPr>
          <a:xfrm>
            <a:off x="4520794" y="1990649"/>
            <a:ext cx="1614830" cy="305410"/>
          </a:xfrm>
          <a:prstGeom prst="rect">
            <a:avLst/>
          </a:prstGeom>
          <a:noFill/>
          <a:ln/>
        </p:spPr>
        <p:txBody>
          <a:bodyPr wrap="square" lIns="0" tIns="0" rIns="0" bIns="0" rtlCol="0" anchor="ctr"/>
          <a:lstStyle/>
          <a:p>
            <a:pPr marL="0" indent="0" algn="l">
              <a:buNone/>
            </a:pPr>
            <a:r>
              <a:rPr lang="en-US" sz="1800" b="1" dirty="0">
                <a:solidFill>
                  <a:srgbClr val="1E40AF"/>
                </a:solidFill>
                <a:latin typeface="Montserrat" pitchFamily="34" charset="0"/>
                <a:ea typeface="Montserrat" pitchFamily="34" charset="-122"/>
                <a:cs typeface="Montserrat" pitchFamily="34" charset="-120"/>
              </a:rPr>
              <a:t>Advertising</a:t>
            </a:r>
            <a:endParaRPr lang="en-US" sz="1800" dirty="0"/>
          </a:p>
        </p:txBody>
      </p:sp>
      <p:sp>
        <p:nvSpPr>
          <p:cNvPr id="28" name="Text 19"/>
          <p:cNvSpPr txBox="1"/>
          <p:nvPr/>
        </p:nvSpPr>
        <p:spPr>
          <a:xfrm>
            <a:off x="4520794" y="2295144"/>
            <a:ext cx="1467612" cy="191110"/>
          </a:xfrm>
          <a:prstGeom prst="rect">
            <a:avLst/>
          </a:prstGeom>
          <a:noFill/>
          <a:ln/>
        </p:spPr>
        <p:txBody>
          <a:bodyPr wrap="square" lIns="0" tIns="0" rIns="0" bIns="0" rtlCol="0" anchor="ctr"/>
          <a:lstStyle/>
          <a:p>
            <a:pPr marL="0" indent="0" algn="l">
              <a:buNone/>
            </a:pPr>
            <a:r>
              <a:rPr lang="en-US" sz="1000" b="1" kern="0" spc="52" dirty="0">
                <a:solidFill>
                  <a:srgbClr val="3B82F6"/>
                </a:solidFill>
                <a:latin typeface="Open Sans" pitchFamily="34" charset="0"/>
                <a:ea typeface="Open Sans" pitchFamily="34" charset="-122"/>
                <a:cs typeface="Open Sans" pitchFamily="34" charset="-120"/>
              </a:rPr>
              <a:t>The Megaphone</a:t>
            </a:r>
            <a:endParaRPr lang="en-US" sz="1000" dirty="0"/>
          </a:p>
        </p:txBody>
      </p:sp>
      <p:sp>
        <p:nvSpPr>
          <p:cNvPr id="29" name="Shape 20"/>
          <p:cNvSpPr/>
          <p:nvPr/>
        </p:nvSpPr>
        <p:spPr>
          <a:xfrm>
            <a:off x="7213702" y="2009851"/>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30" name="Image 7" descr="preencoded.png"/>
          <p:cNvPicPr>
            <a:picLocks noChangeAspect="1"/>
          </p:cNvPicPr>
          <p:nvPr/>
        </p:nvPicPr>
        <p:blipFill>
          <a:blip r:embed="rId10"/>
          <a:srcRect/>
          <a:stretch/>
        </p:blipFill>
        <p:spPr>
          <a:xfrm>
            <a:off x="7347204" y="2143354"/>
            <a:ext cx="190195" cy="190195"/>
          </a:xfrm>
          <a:prstGeom prst="rect">
            <a:avLst/>
          </a:prstGeom>
        </p:spPr>
      </p:pic>
      <p:sp>
        <p:nvSpPr>
          <p:cNvPr id="31" name="Text 21"/>
          <p:cNvSpPr txBox="1"/>
          <p:nvPr/>
        </p:nvSpPr>
        <p:spPr>
          <a:xfrm>
            <a:off x="4520794" y="2952598"/>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Scope</a:t>
            </a:r>
            <a:endParaRPr lang="en-US" sz="900" dirty="0"/>
          </a:p>
        </p:txBody>
      </p:sp>
      <p:sp>
        <p:nvSpPr>
          <p:cNvPr id="32" name="Text 22"/>
          <p:cNvSpPr txBox="1"/>
          <p:nvPr/>
        </p:nvSpPr>
        <p:spPr>
          <a:xfrm>
            <a:off x="4520794" y="3143707"/>
            <a:ext cx="3229661" cy="438912"/>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Paid media to inform or persuade at scale (TV, social ads, billboards).</a:t>
            </a:r>
            <a:endParaRPr lang="en-US" sz="1000" dirty="0"/>
          </a:p>
        </p:txBody>
      </p:sp>
      <p:sp>
        <p:nvSpPr>
          <p:cNvPr id="33" name="Text 23"/>
          <p:cNvSpPr txBox="1"/>
          <p:nvPr/>
        </p:nvSpPr>
        <p:spPr>
          <a:xfrm>
            <a:off x="4520794" y="3690518"/>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Purpose</a:t>
            </a:r>
            <a:endParaRPr lang="en-US" sz="900" dirty="0"/>
          </a:p>
        </p:txBody>
      </p:sp>
      <p:sp>
        <p:nvSpPr>
          <p:cNvPr id="34" name="Text 24"/>
          <p:cNvSpPr txBox="1"/>
          <p:nvPr/>
        </p:nvSpPr>
        <p:spPr>
          <a:xfrm>
            <a:off x="4520794" y="3881628"/>
            <a:ext cx="3715207" cy="219456"/>
          </a:xfrm>
          <a:prstGeom prst="rect">
            <a:avLst/>
          </a:prstGeom>
          <a:noFill/>
          <a:ln/>
        </p:spPr>
        <p:txBody>
          <a:bodyPr wrap="square" lIns="0" tIns="0" rIns="0" bIns="0" rtlCol="0" anchor="ctr"/>
          <a:lstStyle/>
          <a:p>
            <a:pPr marL="0" indent="0" algn="l">
              <a:buNone/>
            </a:pPr>
            <a:r>
              <a:rPr lang="en-US" sz="1000" dirty="0">
                <a:solidFill>
                  <a:srgbClr val="374151"/>
                </a:solidFill>
                <a:latin typeface="Open Sans" pitchFamily="34" charset="0"/>
                <a:ea typeface="Open Sans" pitchFamily="34" charset="-122"/>
                <a:cs typeface="Open Sans" pitchFamily="34" charset="-120"/>
              </a:rPr>
              <a:t>Generate awareness, interest, and preference.</a:t>
            </a:r>
            <a:endParaRPr lang="en-US" sz="1000" dirty="0"/>
          </a:p>
        </p:txBody>
      </p:sp>
      <p:sp>
        <p:nvSpPr>
          <p:cNvPr id="35" name="Text 25"/>
          <p:cNvSpPr txBox="1"/>
          <p:nvPr/>
        </p:nvSpPr>
        <p:spPr>
          <a:xfrm>
            <a:off x="4520794" y="4212641"/>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Limitation</a:t>
            </a:r>
            <a:endParaRPr lang="en-US" sz="900" dirty="0"/>
          </a:p>
        </p:txBody>
      </p:sp>
      <p:sp>
        <p:nvSpPr>
          <p:cNvPr id="36" name="Text 26"/>
          <p:cNvSpPr txBox="1"/>
          <p:nvPr/>
        </p:nvSpPr>
        <p:spPr>
          <a:xfrm>
            <a:off x="4520794" y="4402836"/>
            <a:ext cx="3740810" cy="219456"/>
          </a:xfrm>
          <a:prstGeom prst="rect">
            <a:avLst/>
          </a:prstGeom>
          <a:noFill/>
          <a:ln/>
        </p:spPr>
        <p:txBody>
          <a:bodyPr wrap="square" lIns="0" tIns="0" rIns="0" bIns="0" rtlCol="0" anchor="ctr"/>
          <a:lstStyle/>
          <a:p>
            <a:pPr marL="0" indent="0" algn="l">
              <a:buNone/>
            </a:pPr>
            <a:r>
              <a:rPr lang="en-US" sz="1000" dirty="0">
                <a:solidFill>
                  <a:srgbClr val="374151"/>
                </a:solidFill>
                <a:latin typeface="Open Sans" pitchFamily="34" charset="0"/>
                <a:ea typeface="Open Sans" pitchFamily="34" charset="-122"/>
                <a:cs typeface="Open Sans" pitchFamily="34" charset="-120"/>
              </a:rPr>
              <a:t>Can't fix a bad product or weak value proposition.</a:t>
            </a:r>
            <a:endParaRPr lang="en-US" sz="1000" dirty="0"/>
          </a:p>
        </p:txBody>
      </p:sp>
      <p:sp>
        <p:nvSpPr>
          <p:cNvPr id="37" name="Shape 27"/>
          <p:cNvSpPr/>
          <p:nvPr/>
        </p:nvSpPr>
        <p:spPr>
          <a:xfrm>
            <a:off x="4520794" y="5820156"/>
            <a:ext cx="3152851" cy="9144"/>
          </a:xfrm>
          <a:prstGeom prst="rect">
            <a:avLst/>
          </a:prstGeom>
          <a:solidFill>
            <a:srgbClr val="F3F4F6"/>
          </a:solidFill>
          <a:ln w="12700">
            <a:solidFill>
              <a:srgbClr val="F3F4F6">
                <a:alpha val="0"/>
              </a:srgbClr>
            </a:solidFill>
            <a:prstDash val="solid"/>
          </a:ln>
        </p:spPr>
        <p:txBody>
          <a:bodyPr/>
          <a:lstStyle/>
          <a:p>
            <a:endParaRPr lang="en-US"/>
          </a:p>
        </p:txBody>
      </p:sp>
      <p:pic>
        <p:nvPicPr>
          <p:cNvPr id="38" name="Image 8" descr="preencoded.png"/>
          <p:cNvPicPr>
            <a:picLocks noChangeAspect="1"/>
          </p:cNvPicPr>
          <p:nvPr/>
        </p:nvPicPr>
        <p:blipFill>
          <a:blip r:embed="rId11"/>
          <a:srcRect l="-33" r="-33"/>
          <a:stretch/>
        </p:blipFill>
        <p:spPr>
          <a:xfrm>
            <a:off x="4520794" y="6001207"/>
            <a:ext cx="171907" cy="152705"/>
          </a:xfrm>
          <a:prstGeom prst="rect">
            <a:avLst/>
          </a:prstGeom>
        </p:spPr>
      </p:pic>
      <p:sp>
        <p:nvSpPr>
          <p:cNvPr id="39" name="Text 28"/>
          <p:cNvSpPr txBox="1"/>
          <p:nvPr/>
        </p:nvSpPr>
        <p:spPr>
          <a:xfrm>
            <a:off x="4768596" y="5982005"/>
            <a:ext cx="1292962" cy="191110"/>
          </a:xfrm>
          <a:prstGeom prst="rect">
            <a:avLst/>
          </a:prstGeom>
          <a:noFill/>
          <a:ln/>
        </p:spPr>
        <p:txBody>
          <a:bodyPr wrap="square" lIns="0" tIns="0" rIns="0" bIns="0" rtlCol="0" anchor="ctr"/>
          <a:lstStyle/>
          <a:p>
            <a:pPr marL="0" indent="0" algn="l">
              <a:buNone/>
            </a:pPr>
            <a:r>
              <a:rPr lang="en-US" sz="1000" b="1" dirty="0">
                <a:solidFill>
                  <a:srgbClr val="2563EB"/>
                </a:solidFill>
                <a:latin typeface="Montserrat" pitchFamily="34" charset="0"/>
                <a:ea typeface="Montserrat" pitchFamily="34" charset="-122"/>
                <a:cs typeface="Montserrat" pitchFamily="34" charset="-120"/>
              </a:rPr>
              <a:t>Focus: Visibility</a:t>
            </a:r>
            <a:endParaRPr lang="en-US" sz="1000" dirty="0"/>
          </a:p>
        </p:txBody>
      </p:sp>
      <p:pic>
        <p:nvPicPr>
          <p:cNvPr id="40" name="Image 9" descr="preencoded.png"/>
          <p:cNvPicPr>
            <a:picLocks noChangeAspect="1"/>
          </p:cNvPicPr>
          <p:nvPr/>
        </p:nvPicPr>
        <p:blipFill>
          <a:blip r:embed="rId12"/>
          <a:srcRect t="-4" b="-4"/>
          <a:stretch/>
        </p:blipFill>
        <p:spPr>
          <a:xfrm>
            <a:off x="8128102" y="1686154"/>
            <a:ext cx="3606394" cy="4714646"/>
          </a:xfrm>
          <a:prstGeom prst="rect">
            <a:avLst/>
          </a:prstGeom>
        </p:spPr>
      </p:pic>
      <p:sp>
        <p:nvSpPr>
          <p:cNvPr id="41" name="Shape 29"/>
          <p:cNvSpPr/>
          <p:nvPr/>
        </p:nvSpPr>
        <p:spPr>
          <a:xfrm>
            <a:off x="8128102" y="1762049"/>
            <a:ext cx="3610051" cy="961949"/>
          </a:xfrm>
          <a:prstGeom prst="rect">
            <a:avLst/>
          </a:prstGeom>
          <a:solidFill>
            <a:srgbClr val="F9FAFB"/>
          </a:solidFill>
          <a:ln/>
        </p:spPr>
        <p:txBody>
          <a:bodyPr/>
          <a:lstStyle/>
          <a:p>
            <a:endParaRPr lang="en-US"/>
          </a:p>
        </p:txBody>
      </p:sp>
      <p:sp>
        <p:nvSpPr>
          <p:cNvPr id="42" name="Shape 30"/>
          <p:cNvSpPr/>
          <p:nvPr/>
        </p:nvSpPr>
        <p:spPr>
          <a:xfrm>
            <a:off x="8128102" y="2714854"/>
            <a:ext cx="3610051" cy="9144"/>
          </a:xfrm>
          <a:prstGeom prst="rect">
            <a:avLst/>
          </a:prstGeom>
          <a:solidFill>
            <a:srgbClr val="F3F4F6"/>
          </a:solidFill>
          <a:ln w="12700">
            <a:solidFill>
              <a:srgbClr val="F3F4F6">
                <a:alpha val="0"/>
              </a:srgbClr>
            </a:solidFill>
            <a:prstDash val="solid"/>
          </a:ln>
        </p:spPr>
        <p:txBody>
          <a:bodyPr/>
          <a:lstStyle/>
          <a:p>
            <a:endParaRPr lang="en-US"/>
          </a:p>
        </p:txBody>
      </p:sp>
      <p:sp>
        <p:nvSpPr>
          <p:cNvPr id="43" name="Text 31"/>
          <p:cNvSpPr txBox="1"/>
          <p:nvPr/>
        </p:nvSpPr>
        <p:spPr>
          <a:xfrm>
            <a:off x="8356702" y="1990649"/>
            <a:ext cx="975665"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Montserrat" pitchFamily="34" charset="0"/>
                <a:ea typeface="Montserrat" pitchFamily="34" charset="-122"/>
                <a:cs typeface="Montserrat" pitchFamily="34" charset="-120"/>
              </a:rPr>
              <a:t>Selling</a:t>
            </a:r>
            <a:endParaRPr lang="en-US" sz="1800" dirty="0"/>
          </a:p>
        </p:txBody>
      </p:sp>
      <p:sp>
        <p:nvSpPr>
          <p:cNvPr id="44" name="Text 32"/>
          <p:cNvSpPr txBox="1"/>
          <p:nvPr/>
        </p:nvSpPr>
        <p:spPr>
          <a:xfrm>
            <a:off x="8356702" y="2295144"/>
            <a:ext cx="896112" cy="191110"/>
          </a:xfrm>
          <a:prstGeom prst="rect">
            <a:avLst/>
          </a:prstGeom>
          <a:noFill/>
          <a:ln/>
        </p:spPr>
        <p:txBody>
          <a:bodyPr wrap="square" lIns="0" tIns="0" rIns="0" bIns="0" rtlCol="0" anchor="ctr"/>
          <a:lstStyle/>
          <a:p>
            <a:pPr marL="0" indent="0" algn="l">
              <a:buNone/>
            </a:pPr>
            <a:r>
              <a:rPr lang="en-US" sz="1000" b="1" kern="0" spc="52" dirty="0">
                <a:solidFill>
                  <a:srgbClr val="6B7280"/>
                </a:solidFill>
                <a:latin typeface="Open Sans" pitchFamily="34" charset="0"/>
                <a:ea typeface="Open Sans" pitchFamily="34" charset="-122"/>
                <a:cs typeface="Open Sans" pitchFamily="34" charset="-120"/>
              </a:rPr>
              <a:t>The Close</a:t>
            </a:r>
            <a:endParaRPr lang="en-US" sz="1000" dirty="0"/>
          </a:p>
        </p:txBody>
      </p:sp>
      <p:sp>
        <p:nvSpPr>
          <p:cNvPr id="45" name="Shape 33"/>
          <p:cNvSpPr/>
          <p:nvPr/>
        </p:nvSpPr>
        <p:spPr>
          <a:xfrm>
            <a:off x="11048695" y="2009851"/>
            <a:ext cx="457200" cy="457200"/>
          </a:xfrm>
          <a:prstGeom prst="ellipse">
            <a:avLst/>
          </a:prstGeom>
          <a:solidFill>
            <a:srgbClr val="E5E7EB"/>
          </a:solidFill>
          <a:ln w="12700">
            <a:solidFill>
              <a:srgbClr val="FFFFFF">
                <a:alpha val="0"/>
              </a:srgbClr>
            </a:solidFill>
            <a:prstDash val="solid"/>
          </a:ln>
        </p:spPr>
        <p:txBody>
          <a:bodyPr/>
          <a:lstStyle/>
          <a:p>
            <a:endParaRPr lang="en-US"/>
          </a:p>
        </p:txBody>
      </p:sp>
      <p:pic>
        <p:nvPicPr>
          <p:cNvPr id="46" name="Image 10" descr="preencoded.png"/>
          <p:cNvPicPr>
            <a:picLocks noChangeAspect="1"/>
          </p:cNvPicPr>
          <p:nvPr/>
        </p:nvPicPr>
        <p:blipFill>
          <a:blip r:embed="rId13"/>
          <a:srcRect/>
          <a:stretch/>
        </p:blipFill>
        <p:spPr>
          <a:xfrm>
            <a:off x="11158423" y="2143354"/>
            <a:ext cx="237744" cy="190195"/>
          </a:xfrm>
          <a:prstGeom prst="rect">
            <a:avLst/>
          </a:prstGeom>
        </p:spPr>
      </p:pic>
      <p:sp>
        <p:nvSpPr>
          <p:cNvPr id="47" name="Text 34"/>
          <p:cNvSpPr txBox="1"/>
          <p:nvPr/>
        </p:nvSpPr>
        <p:spPr>
          <a:xfrm>
            <a:off x="8356702" y="2952598"/>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Scope</a:t>
            </a:r>
            <a:endParaRPr lang="en-US" sz="900" dirty="0"/>
          </a:p>
        </p:txBody>
      </p:sp>
      <p:sp>
        <p:nvSpPr>
          <p:cNvPr id="48" name="Text 35"/>
          <p:cNvSpPr txBox="1"/>
          <p:nvPr/>
        </p:nvSpPr>
        <p:spPr>
          <a:xfrm>
            <a:off x="8356702" y="3143707"/>
            <a:ext cx="3229661" cy="438912"/>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Direct persuasion at the moment of decision, often one-to-one.</a:t>
            </a:r>
            <a:endParaRPr lang="en-US" sz="1000" dirty="0"/>
          </a:p>
        </p:txBody>
      </p:sp>
      <p:sp>
        <p:nvSpPr>
          <p:cNvPr id="49" name="Text 36"/>
          <p:cNvSpPr txBox="1"/>
          <p:nvPr/>
        </p:nvSpPr>
        <p:spPr>
          <a:xfrm>
            <a:off x="8356702" y="3690518"/>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Purpose</a:t>
            </a:r>
            <a:endParaRPr lang="en-US" sz="900" dirty="0"/>
          </a:p>
        </p:txBody>
      </p:sp>
      <p:sp>
        <p:nvSpPr>
          <p:cNvPr id="50" name="Text 37"/>
          <p:cNvSpPr txBox="1"/>
          <p:nvPr/>
        </p:nvSpPr>
        <p:spPr>
          <a:xfrm>
            <a:off x="8356702" y="3881628"/>
            <a:ext cx="3740810" cy="219456"/>
          </a:xfrm>
          <a:prstGeom prst="rect">
            <a:avLst/>
          </a:prstGeom>
          <a:noFill/>
          <a:ln/>
        </p:spPr>
        <p:txBody>
          <a:bodyPr wrap="square" lIns="0" tIns="0" rIns="0" bIns="0" rtlCol="0" anchor="ctr"/>
          <a:lstStyle/>
          <a:p>
            <a:pPr marL="0" indent="0" algn="l">
              <a:buNone/>
            </a:pPr>
            <a:r>
              <a:rPr lang="en-US" sz="1000" dirty="0">
                <a:solidFill>
                  <a:srgbClr val="374151"/>
                </a:solidFill>
                <a:latin typeface="Open Sans" pitchFamily="34" charset="0"/>
                <a:ea typeface="Open Sans" pitchFamily="34" charset="-122"/>
                <a:cs typeface="Open Sans" pitchFamily="34" charset="-120"/>
              </a:rPr>
              <a:t>Convert interest into a transaction (purchase).</a:t>
            </a:r>
            <a:endParaRPr lang="en-US" sz="1000" dirty="0"/>
          </a:p>
        </p:txBody>
      </p:sp>
      <p:sp>
        <p:nvSpPr>
          <p:cNvPr id="51" name="Text 38"/>
          <p:cNvSpPr txBox="1"/>
          <p:nvPr/>
        </p:nvSpPr>
        <p:spPr>
          <a:xfrm>
            <a:off x="8356702" y="4212641"/>
            <a:ext cx="3267151" cy="152705"/>
          </a:xfrm>
          <a:prstGeom prst="rect">
            <a:avLst/>
          </a:prstGeom>
          <a:noFill/>
          <a:ln/>
        </p:spPr>
        <p:txBody>
          <a:bodyPr wrap="square" lIns="0" tIns="0" rIns="0" bIns="0" rtlCol="0" anchor="ctr"/>
          <a:lstStyle/>
          <a:p>
            <a:pPr marL="0" indent="0" algn="l">
              <a:buNone/>
            </a:pPr>
            <a:r>
              <a:rPr lang="en-US" sz="900" b="1" dirty="0">
                <a:solidFill>
                  <a:srgbClr val="9CA3AF"/>
                </a:solidFill>
                <a:latin typeface="Montserrat" pitchFamily="34" charset="0"/>
                <a:ea typeface="Montserrat" pitchFamily="34" charset="-122"/>
                <a:cs typeface="Montserrat" pitchFamily="34" charset="-120"/>
              </a:rPr>
              <a:t>Tools</a:t>
            </a:r>
            <a:endParaRPr lang="en-US" sz="900" dirty="0"/>
          </a:p>
        </p:txBody>
      </p:sp>
      <p:sp>
        <p:nvSpPr>
          <p:cNvPr id="52" name="Text 39"/>
          <p:cNvSpPr txBox="1"/>
          <p:nvPr/>
        </p:nvSpPr>
        <p:spPr>
          <a:xfrm>
            <a:off x="8356702" y="4402836"/>
            <a:ext cx="3229661" cy="438912"/>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Demos, promotions, negotiations, personal interaction.</a:t>
            </a:r>
            <a:endParaRPr lang="en-US" sz="1000" dirty="0"/>
          </a:p>
        </p:txBody>
      </p:sp>
      <p:sp>
        <p:nvSpPr>
          <p:cNvPr id="53" name="Shape 40"/>
          <p:cNvSpPr/>
          <p:nvPr/>
        </p:nvSpPr>
        <p:spPr>
          <a:xfrm>
            <a:off x="8356702" y="5820156"/>
            <a:ext cx="3152851" cy="9144"/>
          </a:xfrm>
          <a:prstGeom prst="rect">
            <a:avLst/>
          </a:prstGeom>
          <a:solidFill>
            <a:srgbClr val="F3F4F6"/>
          </a:solidFill>
          <a:ln w="12700">
            <a:solidFill>
              <a:srgbClr val="F3F4F6">
                <a:alpha val="0"/>
              </a:srgbClr>
            </a:solidFill>
            <a:prstDash val="solid"/>
          </a:ln>
        </p:spPr>
        <p:txBody>
          <a:bodyPr/>
          <a:lstStyle/>
          <a:p>
            <a:endParaRPr lang="en-US"/>
          </a:p>
        </p:txBody>
      </p:sp>
      <p:pic>
        <p:nvPicPr>
          <p:cNvPr id="54" name="Image 11" descr="preencoded.png"/>
          <p:cNvPicPr>
            <a:picLocks noChangeAspect="1"/>
          </p:cNvPicPr>
          <p:nvPr/>
        </p:nvPicPr>
        <p:blipFill>
          <a:blip r:embed="rId14"/>
          <a:srcRect l="-33" r="-33"/>
          <a:stretch/>
        </p:blipFill>
        <p:spPr>
          <a:xfrm>
            <a:off x="8356702" y="6001207"/>
            <a:ext cx="171907" cy="152705"/>
          </a:xfrm>
          <a:prstGeom prst="rect">
            <a:avLst/>
          </a:prstGeom>
        </p:spPr>
      </p:pic>
      <p:sp>
        <p:nvSpPr>
          <p:cNvPr id="55" name="Text 41"/>
          <p:cNvSpPr txBox="1"/>
          <p:nvPr/>
        </p:nvSpPr>
        <p:spPr>
          <a:xfrm>
            <a:off x="8604504" y="5982005"/>
            <a:ext cx="1540764" cy="191110"/>
          </a:xfrm>
          <a:prstGeom prst="rect">
            <a:avLst/>
          </a:prstGeom>
          <a:noFill/>
          <a:ln/>
        </p:spPr>
        <p:txBody>
          <a:bodyPr wrap="square" lIns="0" tIns="0" rIns="0" bIns="0" rtlCol="0" anchor="ctr"/>
          <a:lstStyle/>
          <a:p>
            <a:pPr marL="0" indent="0" algn="l">
              <a:buNone/>
            </a:pPr>
            <a:r>
              <a:rPr lang="en-US" sz="1000" b="1" dirty="0">
                <a:solidFill>
                  <a:srgbClr val="4B5563"/>
                </a:solidFill>
                <a:latin typeface="Montserrat" pitchFamily="34" charset="0"/>
                <a:ea typeface="Montserrat" pitchFamily="34" charset="-122"/>
                <a:cs typeface="Montserrat" pitchFamily="34" charset="-120"/>
              </a:rPr>
              <a:t>Focus: Transaction</a:t>
            </a:r>
            <a:endParaRPr lang="en-US" sz="1000" dirty="0"/>
          </a:p>
        </p:txBody>
      </p:sp>
      <p:pic>
        <p:nvPicPr>
          <p:cNvPr id="56" name="Image 12" descr="preencoded.png"/>
          <p:cNvPicPr>
            <a:picLocks noChangeAspect="1"/>
          </p:cNvPicPr>
          <p:nvPr/>
        </p:nvPicPr>
        <p:blipFill>
          <a:blip r:embed="rId15"/>
          <a:srcRect l="-200" r="-200"/>
          <a:stretch/>
        </p:blipFill>
        <p:spPr>
          <a:xfrm>
            <a:off x="0" y="0"/>
            <a:ext cx="12191695" cy="758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8FAFC"/>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a:stretch/>
        </p:blipFill>
        <p:spPr>
          <a:xfrm>
            <a:off x="0" y="914400"/>
            <a:ext cx="12191695" cy="5943600"/>
          </a:xfrm>
          <a:prstGeom prst="rect">
            <a:avLst/>
          </a:prstGeom>
        </p:spPr>
      </p:pic>
      <p:sp>
        <p:nvSpPr>
          <p:cNvPr id="4" name="Text 1"/>
          <p:cNvSpPr txBox="1"/>
          <p:nvPr/>
        </p:nvSpPr>
        <p:spPr>
          <a:xfrm>
            <a:off x="3924605" y="6553505"/>
            <a:ext cx="8382305"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 These six decision areas must work together to create a consistent value proposition. </a:t>
            </a:r>
            <a:endParaRPr lang="en-US" sz="900" dirty="0"/>
          </a:p>
        </p:txBody>
      </p:sp>
      <p:pic>
        <p:nvPicPr>
          <p:cNvPr id="5" name="Image 1" descr="preencoded.png"/>
          <p:cNvPicPr>
            <a:picLocks noChangeAspect="1"/>
          </p:cNvPicPr>
          <p:nvPr/>
        </p:nvPicPr>
        <p:blipFill>
          <a:blip r:embed="rId4"/>
          <a:srcRect/>
          <a:stretch/>
        </p:blipFill>
        <p:spPr>
          <a:xfrm>
            <a:off x="3742639" y="6567221"/>
            <a:ext cx="114300" cy="114300"/>
          </a:xfrm>
          <a:prstGeom prst="rect">
            <a:avLst/>
          </a:prstGeom>
        </p:spPr>
      </p:pic>
      <p:pic>
        <p:nvPicPr>
          <p:cNvPr id="6" name="Image 2" descr="preencoded.png"/>
          <p:cNvPicPr>
            <a:picLocks noChangeAspect="1"/>
          </p:cNvPicPr>
          <p:nvPr/>
        </p:nvPicPr>
        <p:blipFill>
          <a:blip r:embed="rId5"/>
          <a:srcRect t="-10" b="-10"/>
          <a:stretch/>
        </p:blipFill>
        <p:spPr>
          <a:xfrm>
            <a:off x="609905" y="1981505"/>
            <a:ext cx="3353105" cy="1067105"/>
          </a:xfrm>
          <a:prstGeom prst="rect">
            <a:avLst/>
          </a:prstGeom>
        </p:spPr>
      </p:pic>
      <p:sp>
        <p:nvSpPr>
          <p:cNvPr id="7" name="Shape 2"/>
          <p:cNvSpPr/>
          <p:nvPr/>
        </p:nvSpPr>
        <p:spPr>
          <a:xfrm>
            <a:off x="847649" y="2171700"/>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8" name="Image 3" descr="preencoded.png"/>
          <p:cNvPicPr>
            <a:picLocks noChangeAspect="1"/>
          </p:cNvPicPr>
          <p:nvPr/>
        </p:nvPicPr>
        <p:blipFill>
          <a:blip r:embed="rId6"/>
          <a:srcRect l="-1064" r="-1064"/>
          <a:stretch/>
        </p:blipFill>
        <p:spPr>
          <a:xfrm>
            <a:off x="966521" y="2314346"/>
            <a:ext cx="219456" cy="171907"/>
          </a:xfrm>
          <a:prstGeom prst="rect">
            <a:avLst/>
          </a:prstGeom>
        </p:spPr>
      </p:pic>
      <p:sp>
        <p:nvSpPr>
          <p:cNvPr id="9" name="Text 3"/>
          <p:cNvSpPr txBox="1"/>
          <p:nvPr/>
        </p:nvSpPr>
        <p:spPr>
          <a:xfrm>
            <a:off x="1457554" y="2171700"/>
            <a:ext cx="2407615"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Who is it for?</a:t>
            </a:r>
            <a:endParaRPr lang="en-US" sz="1300" dirty="0"/>
          </a:p>
        </p:txBody>
      </p:sp>
      <p:sp>
        <p:nvSpPr>
          <p:cNvPr id="10" name="Text 4"/>
          <p:cNvSpPr txBox="1"/>
          <p:nvPr/>
        </p:nvSpPr>
        <p:spPr>
          <a:xfrm>
            <a:off x="1457554" y="2476195"/>
            <a:ext cx="2391156"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Target segments &amp; positioning strategies.</a:t>
            </a:r>
            <a:endParaRPr lang="en-US" sz="1000" dirty="0"/>
          </a:p>
        </p:txBody>
      </p:sp>
      <p:pic>
        <p:nvPicPr>
          <p:cNvPr id="11" name="Image 4" descr="preencoded.png"/>
          <p:cNvPicPr>
            <a:picLocks noChangeAspect="1"/>
          </p:cNvPicPr>
          <p:nvPr/>
        </p:nvPicPr>
        <p:blipFill>
          <a:blip r:embed="rId5"/>
          <a:srcRect t="-10" b="-10"/>
          <a:stretch/>
        </p:blipFill>
        <p:spPr>
          <a:xfrm>
            <a:off x="609905" y="3353105"/>
            <a:ext cx="3353105" cy="1067105"/>
          </a:xfrm>
          <a:prstGeom prst="rect">
            <a:avLst/>
          </a:prstGeom>
        </p:spPr>
      </p:pic>
      <p:sp>
        <p:nvSpPr>
          <p:cNvPr id="12" name="Shape 5"/>
          <p:cNvSpPr/>
          <p:nvPr/>
        </p:nvSpPr>
        <p:spPr>
          <a:xfrm>
            <a:off x="847649" y="3543300"/>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13" name="Image 5" descr="preencoded.png"/>
          <p:cNvPicPr>
            <a:picLocks noChangeAspect="1"/>
          </p:cNvPicPr>
          <p:nvPr/>
        </p:nvPicPr>
        <p:blipFill>
          <a:blip r:embed="rId7"/>
          <a:srcRect l="-1064" r="-1064"/>
          <a:stretch/>
        </p:blipFill>
        <p:spPr>
          <a:xfrm>
            <a:off x="966521" y="3685946"/>
            <a:ext cx="219456" cy="171907"/>
          </a:xfrm>
          <a:prstGeom prst="rect">
            <a:avLst/>
          </a:prstGeom>
        </p:spPr>
      </p:pic>
      <p:sp>
        <p:nvSpPr>
          <p:cNvPr id="14" name="Text 6"/>
          <p:cNvSpPr txBox="1"/>
          <p:nvPr/>
        </p:nvSpPr>
        <p:spPr>
          <a:xfrm>
            <a:off x="1457554" y="3543300"/>
            <a:ext cx="2407615"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What is offered?</a:t>
            </a:r>
            <a:endParaRPr lang="en-US" sz="1300" dirty="0"/>
          </a:p>
        </p:txBody>
      </p:sp>
      <p:sp>
        <p:nvSpPr>
          <p:cNvPr id="15" name="Text 7"/>
          <p:cNvSpPr txBox="1"/>
          <p:nvPr/>
        </p:nvSpPr>
        <p:spPr>
          <a:xfrm>
            <a:off x="1457554" y="3847795"/>
            <a:ext cx="2391156"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Product features, design, quality, &amp; service.</a:t>
            </a:r>
            <a:endParaRPr lang="en-US" sz="1000" dirty="0"/>
          </a:p>
        </p:txBody>
      </p:sp>
      <p:pic>
        <p:nvPicPr>
          <p:cNvPr id="16" name="Image 6" descr="preencoded.png"/>
          <p:cNvPicPr>
            <a:picLocks noChangeAspect="1"/>
          </p:cNvPicPr>
          <p:nvPr/>
        </p:nvPicPr>
        <p:blipFill>
          <a:blip r:embed="rId5"/>
          <a:srcRect t="-10" b="-10"/>
          <a:stretch/>
        </p:blipFill>
        <p:spPr>
          <a:xfrm>
            <a:off x="609905" y="4724705"/>
            <a:ext cx="3353105" cy="1067105"/>
          </a:xfrm>
          <a:prstGeom prst="rect">
            <a:avLst/>
          </a:prstGeom>
        </p:spPr>
      </p:pic>
      <p:sp>
        <p:nvSpPr>
          <p:cNvPr id="17" name="Shape 8"/>
          <p:cNvSpPr/>
          <p:nvPr/>
        </p:nvSpPr>
        <p:spPr>
          <a:xfrm>
            <a:off x="847649" y="4914900"/>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18" name="Image 7" descr="preencoded.png"/>
          <p:cNvPicPr>
            <a:picLocks noChangeAspect="1"/>
          </p:cNvPicPr>
          <p:nvPr/>
        </p:nvPicPr>
        <p:blipFill>
          <a:blip r:embed="rId8"/>
          <a:srcRect l="-760" r="-760"/>
          <a:stretch/>
        </p:blipFill>
        <p:spPr>
          <a:xfrm>
            <a:off x="1000354" y="5057546"/>
            <a:ext cx="152705" cy="171907"/>
          </a:xfrm>
          <a:prstGeom prst="rect">
            <a:avLst/>
          </a:prstGeom>
        </p:spPr>
      </p:pic>
      <p:sp>
        <p:nvSpPr>
          <p:cNvPr id="19" name="Text 9"/>
          <p:cNvSpPr txBox="1"/>
          <p:nvPr/>
        </p:nvSpPr>
        <p:spPr>
          <a:xfrm>
            <a:off x="1457554" y="4914900"/>
            <a:ext cx="2407615"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How is it priced?</a:t>
            </a:r>
            <a:endParaRPr lang="en-US" sz="1300" dirty="0"/>
          </a:p>
        </p:txBody>
      </p:sp>
      <p:sp>
        <p:nvSpPr>
          <p:cNvPr id="20" name="Text 10"/>
          <p:cNvSpPr txBox="1"/>
          <p:nvPr/>
        </p:nvSpPr>
        <p:spPr>
          <a:xfrm>
            <a:off x="1457554" y="5219395"/>
            <a:ext cx="2391156"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Price levels, payment terms, &amp; perceived value.</a:t>
            </a:r>
            <a:endParaRPr lang="en-US" sz="1000" dirty="0"/>
          </a:p>
        </p:txBody>
      </p:sp>
      <p:pic>
        <p:nvPicPr>
          <p:cNvPr id="21" name="Image 8" descr="preencoded.png"/>
          <p:cNvPicPr>
            <a:picLocks noChangeAspect="1"/>
          </p:cNvPicPr>
          <p:nvPr/>
        </p:nvPicPr>
        <p:blipFill>
          <a:blip r:embed="rId9"/>
          <a:srcRect t="-10" b="-10"/>
          <a:stretch/>
        </p:blipFill>
        <p:spPr>
          <a:xfrm>
            <a:off x="8229600" y="1714500"/>
            <a:ext cx="3353105" cy="1067105"/>
          </a:xfrm>
          <a:prstGeom prst="rect">
            <a:avLst/>
          </a:prstGeom>
        </p:spPr>
      </p:pic>
      <p:sp>
        <p:nvSpPr>
          <p:cNvPr id="22" name="Shape 11"/>
          <p:cNvSpPr/>
          <p:nvPr/>
        </p:nvSpPr>
        <p:spPr>
          <a:xfrm>
            <a:off x="10896905" y="1904695"/>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23" name="Image 9" descr="preencoded.png"/>
          <p:cNvPicPr>
            <a:picLocks noChangeAspect="1"/>
          </p:cNvPicPr>
          <p:nvPr/>
        </p:nvPicPr>
        <p:blipFill>
          <a:blip r:embed="rId10"/>
          <a:srcRect l="-1064" r="-1064"/>
          <a:stretch/>
        </p:blipFill>
        <p:spPr>
          <a:xfrm>
            <a:off x="11015777" y="2048256"/>
            <a:ext cx="219456" cy="171907"/>
          </a:xfrm>
          <a:prstGeom prst="rect">
            <a:avLst/>
          </a:prstGeom>
        </p:spPr>
      </p:pic>
      <p:sp>
        <p:nvSpPr>
          <p:cNvPr id="24" name="Text 12"/>
          <p:cNvSpPr txBox="1"/>
          <p:nvPr/>
        </p:nvSpPr>
        <p:spPr>
          <a:xfrm>
            <a:off x="8376818" y="1904695"/>
            <a:ext cx="2368296" cy="267005"/>
          </a:xfrm>
          <a:prstGeom prst="rect">
            <a:avLst/>
          </a:prstGeom>
          <a:noFill/>
          <a:ln/>
        </p:spPr>
        <p:txBody>
          <a:bodyPr wrap="square" lIns="0" tIns="0" rIns="0" bIns="0" rtlCol="0" anchor="ctr"/>
          <a:lstStyle/>
          <a:p>
            <a:pPr marL="0" indent="0" algn="r">
              <a:buNone/>
            </a:pPr>
            <a:r>
              <a:rPr lang="en-US" sz="1300" b="1" dirty="0">
                <a:solidFill>
                  <a:srgbClr val="1F2937"/>
                </a:solidFill>
                <a:latin typeface="Montserrat" pitchFamily="34" charset="0"/>
                <a:ea typeface="Montserrat" pitchFamily="34" charset="-122"/>
                <a:cs typeface="Montserrat" pitchFamily="34" charset="-120"/>
              </a:rPr>
              <a:t>How is it delivered?</a:t>
            </a:r>
            <a:endParaRPr lang="en-US" sz="1300" dirty="0"/>
          </a:p>
        </p:txBody>
      </p:sp>
      <p:sp>
        <p:nvSpPr>
          <p:cNvPr id="25" name="Text 13"/>
          <p:cNvSpPr txBox="1"/>
          <p:nvPr/>
        </p:nvSpPr>
        <p:spPr>
          <a:xfrm>
            <a:off x="8391449" y="2210105"/>
            <a:ext cx="2352751" cy="381305"/>
          </a:xfrm>
          <a:prstGeom prst="rect">
            <a:avLst/>
          </a:prstGeom>
          <a:noFill/>
          <a:ln/>
        </p:spPr>
        <p:txBody>
          <a:bodyPr wrap="square" lIns="0" tIns="0" rIns="0" bIns="0" rtlCol="0" anchor="t"/>
          <a:lstStyle/>
          <a:p>
            <a:pPr marL="0" indent="0" algn="r">
              <a:buNone/>
            </a:pPr>
            <a:r>
              <a:rPr lang="en-US" sz="1000" dirty="0">
                <a:solidFill>
                  <a:srgbClr val="4B5563"/>
                </a:solidFill>
                <a:latin typeface="Open Sans" pitchFamily="34" charset="0"/>
                <a:ea typeface="Open Sans" pitchFamily="34" charset="-122"/>
                <a:cs typeface="Open Sans" pitchFamily="34" charset="-120"/>
              </a:rPr>
              <a:t>Distribution channels, access, &amp; convenience.</a:t>
            </a:r>
            <a:endParaRPr lang="en-US" sz="1000" dirty="0"/>
          </a:p>
        </p:txBody>
      </p:sp>
      <p:pic>
        <p:nvPicPr>
          <p:cNvPr id="26" name="Image 10" descr="preencoded.png"/>
          <p:cNvPicPr>
            <a:picLocks noChangeAspect="1"/>
          </p:cNvPicPr>
          <p:nvPr/>
        </p:nvPicPr>
        <p:blipFill>
          <a:blip r:embed="rId11"/>
          <a:srcRect l="-16" r="-16"/>
          <a:stretch/>
        </p:blipFill>
        <p:spPr>
          <a:xfrm>
            <a:off x="8229600" y="3086100"/>
            <a:ext cx="3353105" cy="1333195"/>
          </a:xfrm>
          <a:prstGeom prst="rect">
            <a:avLst/>
          </a:prstGeom>
        </p:spPr>
      </p:pic>
      <p:sp>
        <p:nvSpPr>
          <p:cNvPr id="27" name="Shape 14"/>
          <p:cNvSpPr/>
          <p:nvPr/>
        </p:nvSpPr>
        <p:spPr>
          <a:xfrm>
            <a:off x="10896905" y="3276295"/>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28" name="Image 11" descr="preencoded.png"/>
          <p:cNvPicPr>
            <a:picLocks noChangeAspect="1"/>
          </p:cNvPicPr>
          <p:nvPr/>
        </p:nvPicPr>
        <p:blipFill>
          <a:blip r:embed="rId12"/>
          <a:srcRect/>
          <a:stretch/>
        </p:blipFill>
        <p:spPr>
          <a:xfrm>
            <a:off x="11039551" y="3419856"/>
            <a:ext cx="171907" cy="171907"/>
          </a:xfrm>
          <a:prstGeom prst="rect">
            <a:avLst/>
          </a:prstGeom>
        </p:spPr>
      </p:pic>
      <p:sp>
        <p:nvSpPr>
          <p:cNvPr id="29" name="Text 15"/>
          <p:cNvSpPr txBox="1"/>
          <p:nvPr/>
        </p:nvSpPr>
        <p:spPr>
          <a:xfrm>
            <a:off x="8391449" y="3276295"/>
            <a:ext cx="2352751" cy="534010"/>
          </a:xfrm>
          <a:prstGeom prst="rect">
            <a:avLst/>
          </a:prstGeom>
          <a:noFill/>
          <a:ln/>
        </p:spPr>
        <p:txBody>
          <a:bodyPr wrap="square" lIns="0" tIns="0" rIns="0" bIns="0" rtlCol="0" anchor="t"/>
          <a:lstStyle/>
          <a:p>
            <a:pPr marL="0" indent="0" algn="r">
              <a:buNone/>
            </a:pPr>
            <a:r>
              <a:rPr lang="en-US" sz="1300" b="1" dirty="0">
                <a:solidFill>
                  <a:srgbClr val="1F2937"/>
                </a:solidFill>
                <a:latin typeface="Montserrat" pitchFamily="34" charset="0"/>
                <a:ea typeface="Montserrat" pitchFamily="34" charset="-122"/>
                <a:cs typeface="Montserrat" pitchFamily="34" charset="-120"/>
              </a:rPr>
              <a:t>How is it communicated?</a:t>
            </a:r>
            <a:endParaRPr lang="en-US" sz="1300" dirty="0"/>
          </a:p>
        </p:txBody>
      </p:sp>
      <p:sp>
        <p:nvSpPr>
          <p:cNvPr id="30" name="Text 16"/>
          <p:cNvSpPr txBox="1"/>
          <p:nvPr/>
        </p:nvSpPr>
        <p:spPr>
          <a:xfrm>
            <a:off x="8391449" y="3847795"/>
            <a:ext cx="2352751" cy="381305"/>
          </a:xfrm>
          <a:prstGeom prst="rect">
            <a:avLst/>
          </a:prstGeom>
          <a:noFill/>
          <a:ln/>
        </p:spPr>
        <p:txBody>
          <a:bodyPr wrap="square" lIns="0" tIns="0" rIns="0" bIns="0" rtlCol="0" anchor="t"/>
          <a:lstStyle/>
          <a:p>
            <a:pPr marL="0" indent="0" algn="r">
              <a:buNone/>
            </a:pPr>
            <a:r>
              <a:rPr lang="en-US" sz="1000" dirty="0">
                <a:solidFill>
                  <a:srgbClr val="4B5563"/>
                </a:solidFill>
                <a:latin typeface="Open Sans" pitchFamily="34" charset="0"/>
                <a:ea typeface="Open Sans" pitchFamily="34" charset="-122"/>
                <a:cs typeface="Open Sans" pitchFamily="34" charset="-120"/>
              </a:rPr>
              <a:t>Messaging, media mix, &amp; promotion timing.</a:t>
            </a:r>
            <a:endParaRPr lang="en-US" sz="1000" dirty="0"/>
          </a:p>
        </p:txBody>
      </p:sp>
      <p:pic>
        <p:nvPicPr>
          <p:cNvPr id="31" name="Image 12" descr="preencoded.png"/>
          <p:cNvPicPr>
            <a:picLocks noChangeAspect="1"/>
          </p:cNvPicPr>
          <p:nvPr/>
        </p:nvPicPr>
        <p:blipFill>
          <a:blip r:embed="rId11"/>
          <a:srcRect l="-16" r="-16"/>
          <a:stretch/>
        </p:blipFill>
        <p:spPr>
          <a:xfrm>
            <a:off x="8229600" y="4724705"/>
            <a:ext cx="3353105" cy="1333195"/>
          </a:xfrm>
          <a:prstGeom prst="rect">
            <a:avLst/>
          </a:prstGeom>
        </p:spPr>
      </p:pic>
      <p:sp>
        <p:nvSpPr>
          <p:cNvPr id="32" name="Shape 17"/>
          <p:cNvSpPr/>
          <p:nvPr/>
        </p:nvSpPr>
        <p:spPr>
          <a:xfrm>
            <a:off x="10896905" y="4914900"/>
            <a:ext cx="457200" cy="457200"/>
          </a:xfrm>
          <a:prstGeom prst="ellipse">
            <a:avLst/>
          </a:prstGeom>
          <a:solidFill>
            <a:srgbClr val="DBEAFE"/>
          </a:solidFill>
          <a:ln w="12700">
            <a:solidFill>
              <a:srgbClr val="FFFFFF">
                <a:alpha val="0"/>
              </a:srgbClr>
            </a:solidFill>
            <a:prstDash val="solid"/>
          </a:ln>
        </p:spPr>
        <p:txBody>
          <a:bodyPr/>
          <a:lstStyle/>
          <a:p>
            <a:endParaRPr lang="en-US"/>
          </a:p>
        </p:txBody>
      </p:sp>
      <p:pic>
        <p:nvPicPr>
          <p:cNvPr id="33" name="Image 13" descr="preencoded.png"/>
          <p:cNvPicPr>
            <a:picLocks noChangeAspect="1"/>
          </p:cNvPicPr>
          <p:nvPr/>
        </p:nvPicPr>
        <p:blipFill>
          <a:blip r:embed="rId13"/>
          <a:srcRect l="-1064" r="-1064"/>
          <a:stretch/>
        </p:blipFill>
        <p:spPr>
          <a:xfrm>
            <a:off x="11015777" y="5057546"/>
            <a:ext cx="219456" cy="171907"/>
          </a:xfrm>
          <a:prstGeom prst="rect">
            <a:avLst/>
          </a:prstGeom>
        </p:spPr>
      </p:pic>
      <p:sp>
        <p:nvSpPr>
          <p:cNvPr id="34" name="Text 18"/>
          <p:cNvSpPr txBox="1"/>
          <p:nvPr/>
        </p:nvSpPr>
        <p:spPr>
          <a:xfrm>
            <a:off x="8391449" y="4914900"/>
            <a:ext cx="2352751" cy="534010"/>
          </a:xfrm>
          <a:prstGeom prst="rect">
            <a:avLst/>
          </a:prstGeom>
          <a:noFill/>
          <a:ln/>
        </p:spPr>
        <p:txBody>
          <a:bodyPr wrap="square" lIns="0" tIns="0" rIns="0" bIns="0" rtlCol="0" anchor="t"/>
          <a:lstStyle/>
          <a:p>
            <a:pPr marL="0" indent="0" algn="r">
              <a:buNone/>
            </a:pPr>
            <a:r>
              <a:rPr lang="en-US" sz="1300" b="1" dirty="0">
                <a:solidFill>
                  <a:srgbClr val="1F2937"/>
                </a:solidFill>
                <a:latin typeface="Montserrat" pitchFamily="34" charset="0"/>
                <a:ea typeface="Montserrat" pitchFamily="34" charset="-122"/>
                <a:cs typeface="Montserrat" pitchFamily="34" charset="-120"/>
              </a:rPr>
              <a:t>How are relationships built?</a:t>
            </a:r>
            <a:endParaRPr lang="en-US" sz="1300" dirty="0"/>
          </a:p>
        </p:txBody>
      </p:sp>
      <p:sp>
        <p:nvSpPr>
          <p:cNvPr id="35" name="Text 19"/>
          <p:cNvSpPr txBox="1"/>
          <p:nvPr/>
        </p:nvSpPr>
        <p:spPr>
          <a:xfrm>
            <a:off x="8391449" y="5486400"/>
            <a:ext cx="2352751" cy="381305"/>
          </a:xfrm>
          <a:prstGeom prst="rect">
            <a:avLst/>
          </a:prstGeom>
          <a:noFill/>
          <a:ln/>
        </p:spPr>
        <p:txBody>
          <a:bodyPr wrap="square" lIns="0" tIns="0" rIns="0" bIns="0" rtlCol="0" anchor="t"/>
          <a:lstStyle/>
          <a:p>
            <a:pPr marL="0" indent="0" algn="r">
              <a:buNone/>
            </a:pPr>
            <a:r>
              <a:rPr lang="en-US" sz="1000" dirty="0">
                <a:solidFill>
                  <a:srgbClr val="4B5563"/>
                </a:solidFill>
                <a:latin typeface="Open Sans" pitchFamily="34" charset="0"/>
                <a:ea typeface="Open Sans" pitchFamily="34" charset="-122"/>
                <a:cs typeface="Open Sans" pitchFamily="34" charset="-120"/>
              </a:rPr>
              <a:t>Customer experience, support, &amp; loyalty programs.</a:t>
            </a:r>
            <a:endParaRPr lang="en-US" sz="1000" dirty="0"/>
          </a:p>
        </p:txBody>
      </p:sp>
      <p:pic>
        <p:nvPicPr>
          <p:cNvPr id="36" name="Image 14" descr="preencoded.png"/>
          <p:cNvPicPr>
            <a:picLocks noChangeAspect="1"/>
          </p:cNvPicPr>
          <p:nvPr/>
        </p:nvPicPr>
        <p:blipFill>
          <a:blip r:embed="rId14"/>
          <a:srcRect/>
          <a:stretch/>
        </p:blipFill>
        <p:spPr>
          <a:xfrm>
            <a:off x="5181905" y="2971800"/>
            <a:ext cx="1828800" cy="1828800"/>
          </a:xfrm>
          <a:prstGeom prst="rect">
            <a:avLst/>
          </a:prstGeom>
        </p:spPr>
      </p:pic>
      <p:pic>
        <p:nvPicPr>
          <p:cNvPr id="37" name="Image 15" descr="preencoded.png"/>
          <p:cNvPicPr>
            <a:picLocks noChangeAspect="1"/>
          </p:cNvPicPr>
          <p:nvPr/>
        </p:nvPicPr>
        <p:blipFill>
          <a:blip r:embed="rId15"/>
          <a:srcRect l="-27" r="-27"/>
          <a:stretch/>
        </p:blipFill>
        <p:spPr>
          <a:xfrm>
            <a:off x="5881421" y="3343046"/>
            <a:ext cx="428854" cy="342900"/>
          </a:xfrm>
          <a:prstGeom prst="rect">
            <a:avLst/>
          </a:prstGeom>
        </p:spPr>
      </p:pic>
      <p:sp>
        <p:nvSpPr>
          <p:cNvPr id="38" name="Text 20"/>
          <p:cNvSpPr txBox="1"/>
          <p:nvPr/>
        </p:nvSpPr>
        <p:spPr>
          <a:xfrm>
            <a:off x="5544922" y="3762756"/>
            <a:ext cx="1105510" cy="476402"/>
          </a:xfrm>
          <a:prstGeom prst="rect">
            <a:avLst/>
          </a:prstGeom>
          <a:noFill/>
          <a:ln/>
        </p:spPr>
        <p:txBody>
          <a:bodyPr wrap="square" lIns="0" tIns="0" rIns="0" bIns="0" rtlCol="0" anchor="t"/>
          <a:lstStyle/>
          <a:p>
            <a:pPr marL="0" indent="0" algn="ctr">
              <a:buNone/>
            </a:pPr>
            <a:r>
              <a:rPr lang="en-US" sz="1500" b="1" dirty="0">
                <a:solidFill>
                  <a:srgbClr val="111827"/>
                </a:solidFill>
                <a:latin typeface="Montserrat" pitchFamily="34" charset="0"/>
                <a:ea typeface="Montserrat" pitchFamily="34" charset="-122"/>
                <a:cs typeface="Montserrat" pitchFamily="34" charset="-120"/>
              </a:rPr>
              <a:t> Marketing</a:t>
            </a:r>
            <a:endParaRPr lang="en-US" sz="1500" dirty="0"/>
          </a:p>
          <a:p>
            <a:pPr marL="0" indent="0" algn="ctr">
              <a:buNone/>
            </a:pPr>
            <a:r>
              <a:rPr lang="en-US" sz="1500" b="1" dirty="0">
                <a:solidFill>
                  <a:srgbClr val="111827"/>
                </a:solidFill>
                <a:latin typeface="Montserrat" pitchFamily="34" charset="0"/>
                <a:ea typeface="Montserrat" pitchFamily="34" charset="-122"/>
                <a:cs typeface="Montserrat" pitchFamily="34" charset="-120"/>
              </a:rPr>
              <a:t>System </a:t>
            </a:r>
            <a:endParaRPr lang="en-US" sz="1500" dirty="0"/>
          </a:p>
        </p:txBody>
      </p:sp>
      <p:sp>
        <p:nvSpPr>
          <p:cNvPr id="39" name="Text 21"/>
          <p:cNvSpPr txBox="1"/>
          <p:nvPr/>
        </p:nvSpPr>
        <p:spPr>
          <a:xfrm>
            <a:off x="5562295" y="4276649"/>
            <a:ext cx="1077163" cy="152705"/>
          </a:xfrm>
          <a:prstGeom prst="rect">
            <a:avLst/>
          </a:prstGeom>
          <a:noFill/>
          <a:ln/>
        </p:spPr>
        <p:txBody>
          <a:bodyPr wrap="square" lIns="0" tIns="0" rIns="0" bIns="0" rtlCol="0" anchor="ctr"/>
          <a:lstStyle/>
          <a:p>
            <a:pPr marL="0" indent="0" algn="ctr">
              <a:buNone/>
            </a:pPr>
            <a:r>
              <a:rPr lang="en-US" sz="900" b="1" kern="0" spc="22" dirty="0">
                <a:solidFill>
                  <a:srgbClr val="6B7280"/>
                </a:solidFill>
                <a:latin typeface="Open Sans" pitchFamily="34" charset="0"/>
                <a:ea typeface="Open Sans" pitchFamily="34" charset="-122"/>
                <a:cs typeface="Open Sans" pitchFamily="34" charset="-120"/>
              </a:rPr>
              <a:t>Value Creation</a:t>
            </a:r>
            <a:endParaRPr lang="en-US" sz="900" dirty="0"/>
          </a:p>
        </p:txBody>
      </p:sp>
      <p:sp>
        <p:nvSpPr>
          <p:cNvPr id="40" name="Shape 22"/>
          <p:cNvSpPr/>
          <p:nvPr/>
        </p:nvSpPr>
        <p:spPr>
          <a:xfrm>
            <a:off x="0" y="0"/>
            <a:ext cx="12191695" cy="914400"/>
          </a:xfrm>
          <a:prstGeom prst="rect">
            <a:avLst/>
          </a:prstGeom>
          <a:solidFill>
            <a:srgbClr val="FFFFFF"/>
          </a:solidFill>
          <a:ln/>
        </p:spPr>
        <p:txBody>
          <a:bodyPr/>
          <a:lstStyle/>
          <a:p>
            <a:endParaRPr lang="en-US"/>
          </a:p>
        </p:txBody>
      </p:sp>
      <p:sp>
        <p:nvSpPr>
          <p:cNvPr id="41" name="Shape 23"/>
          <p:cNvSpPr/>
          <p:nvPr/>
        </p:nvSpPr>
        <p:spPr>
          <a:xfrm>
            <a:off x="0" y="905256"/>
            <a:ext cx="12191695" cy="9144"/>
          </a:xfrm>
          <a:prstGeom prst="rect">
            <a:avLst/>
          </a:prstGeom>
          <a:solidFill>
            <a:srgbClr val="E5E7EB"/>
          </a:solidFill>
          <a:ln w="12700">
            <a:solidFill>
              <a:srgbClr val="E5E7EB">
                <a:alpha val="0"/>
              </a:srgbClr>
            </a:solidFill>
            <a:prstDash val="solid"/>
          </a:ln>
        </p:spPr>
        <p:txBody>
          <a:bodyPr/>
          <a:lstStyle/>
          <a:p>
            <a:endParaRPr lang="en-US"/>
          </a:p>
        </p:txBody>
      </p:sp>
      <p:pic>
        <p:nvPicPr>
          <p:cNvPr id="42" name="Image 16" descr="preencoded.png"/>
          <p:cNvPicPr>
            <a:picLocks noChangeAspect="1"/>
          </p:cNvPicPr>
          <p:nvPr/>
        </p:nvPicPr>
        <p:blipFill>
          <a:blip r:embed="rId16"/>
          <a:stretch>
            <a:fillRect/>
          </a:stretch>
        </p:blipFill>
        <p:spPr>
          <a:xfrm>
            <a:off x="457200" y="147218"/>
            <a:ext cx="1886407" cy="228600"/>
          </a:xfrm>
          <a:prstGeom prst="rect">
            <a:avLst/>
          </a:prstGeom>
        </p:spPr>
      </p:pic>
      <p:sp>
        <p:nvSpPr>
          <p:cNvPr id="43" name="Text 24"/>
          <p:cNvSpPr/>
          <p:nvPr/>
        </p:nvSpPr>
        <p:spPr>
          <a:xfrm>
            <a:off x="457200" y="147218"/>
            <a:ext cx="1886407"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Decision Framework</a:t>
            </a:r>
            <a:endParaRPr lang="en-US" sz="900" dirty="0"/>
          </a:p>
        </p:txBody>
      </p:sp>
      <p:sp>
        <p:nvSpPr>
          <p:cNvPr id="44" name="Text 25"/>
          <p:cNvSpPr txBox="1"/>
          <p:nvPr/>
        </p:nvSpPr>
        <p:spPr>
          <a:xfrm>
            <a:off x="457200" y="414223"/>
            <a:ext cx="6087161" cy="342900"/>
          </a:xfrm>
          <a:prstGeom prst="rect">
            <a:avLst/>
          </a:prstGeom>
          <a:noFill/>
          <a:ln/>
        </p:spPr>
        <p:txBody>
          <a:bodyPr wrap="square" lIns="0" tIns="0" rIns="0" bIns="0" rtlCol="0" anchor="ctr"/>
          <a:lstStyle/>
          <a:p>
            <a:pPr marL="0" indent="0" algn="l">
              <a:buNone/>
            </a:pPr>
            <a:r>
              <a:rPr lang="en-US" sz="2200" b="1" dirty="0">
                <a:solidFill>
                  <a:srgbClr val="111827"/>
                </a:solidFill>
                <a:latin typeface="Montserrat" pitchFamily="34" charset="0"/>
                <a:ea typeface="Montserrat" pitchFamily="34" charset="-122"/>
                <a:cs typeface="Montserrat" pitchFamily="34" charset="-120"/>
              </a:rPr>
              <a:t> Marketing as a </a:t>
            </a:r>
            <a:r>
              <a:rPr lang="en-US" sz="2200" b="1" dirty="0">
                <a:solidFill>
                  <a:srgbClr val="1D4ED8"/>
                </a:solidFill>
                <a:latin typeface="Montserrat" pitchFamily="34" charset="0"/>
                <a:ea typeface="Montserrat" pitchFamily="34" charset="-122"/>
                <a:cs typeface="Montserrat" pitchFamily="34" charset="-120"/>
              </a:rPr>
              <a:t>System of Decisions</a:t>
            </a:r>
            <a:endParaRPr lang="en-US" sz="2200" dirty="0"/>
          </a:p>
        </p:txBody>
      </p:sp>
      <p:pic>
        <p:nvPicPr>
          <p:cNvPr id="45" name="Image 17" descr="preencoded.png"/>
          <p:cNvPicPr>
            <a:picLocks noChangeAspect="1"/>
          </p:cNvPicPr>
          <p:nvPr/>
        </p:nvPicPr>
        <p:blipFill>
          <a:blip r:embed="rId17"/>
          <a:srcRect t="-45" b="-45"/>
          <a:stretch/>
        </p:blipFill>
        <p:spPr>
          <a:xfrm>
            <a:off x="10030968" y="338328"/>
            <a:ext cx="256946" cy="228600"/>
          </a:xfrm>
          <a:prstGeom prst="rect">
            <a:avLst/>
          </a:prstGeom>
        </p:spPr>
      </p:pic>
      <p:sp>
        <p:nvSpPr>
          <p:cNvPr id="46" name="Text 26"/>
          <p:cNvSpPr txBox="1"/>
          <p:nvPr/>
        </p:nvSpPr>
        <p:spPr>
          <a:xfrm>
            <a:off x="10402214" y="338328"/>
            <a:ext cx="1587398" cy="228600"/>
          </a:xfrm>
          <a:prstGeom prst="rect">
            <a:avLst/>
          </a:prstGeom>
          <a:noFill/>
          <a:ln/>
        </p:spPr>
        <p:txBody>
          <a:bodyPr wrap="square" lIns="0" tIns="0" rIns="0" bIns="0" rtlCol="0" anchor="ctr"/>
          <a:lstStyle/>
          <a:p>
            <a:pPr marL="0" indent="0" algn="l">
              <a:buNone/>
            </a:pPr>
            <a:r>
              <a:rPr lang="en-US" sz="1000" b="1" dirty="0">
                <a:solidFill>
                  <a:srgbClr val="6B7280"/>
                </a:solidFill>
                <a:latin typeface="Open Sans" pitchFamily="34" charset="0"/>
                <a:ea typeface="Open Sans" pitchFamily="34" charset="-122"/>
                <a:cs typeface="Open Sans" pitchFamily="34" charset="-120"/>
              </a:rPr>
              <a:t>Integrated Approach</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Shape 0"/>
          <p:cNvSpPr/>
          <p:nvPr/>
        </p:nvSpPr>
        <p:spPr>
          <a:xfrm>
            <a:off x="5080406" y="0"/>
            <a:ext cx="7114946" cy="6858000"/>
          </a:xfrm>
          <a:prstGeom prst="rect">
            <a:avLst/>
          </a:prstGeom>
          <a:solidFill>
            <a:srgbClr val="F9FAFB">
              <a:alpha val="80000"/>
            </a:srgbClr>
          </a:solidFill>
          <a:ln w="12700">
            <a:solidFill>
              <a:srgbClr val="FFFFFF">
                <a:alpha val="0"/>
              </a:srgbClr>
            </a:solidFill>
            <a:prstDash val="solid"/>
          </a:ln>
        </p:spPr>
        <p:txBody>
          <a:bodyPr/>
          <a:lstStyle/>
          <a:p>
            <a:endParaRPr lang="en-US"/>
          </a:p>
        </p:txBody>
      </p:sp>
      <p:pic>
        <p:nvPicPr>
          <p:cNvPr id="4" name="Image 1" descr="preencoded.png"/>
          <p:cNvPicPr>
            <a:picLocks noChangeAspect="1"/>
          </p:cNvPicPr>
          <p:nvPr/>
        </p:nvPicPr>
        <p:blipFill>
          <a:blip r:embed="rId4">
            <a:alphaModFix amt="20000"/>
          </a:blip>
          <a:srcRect l="-23" r="-23"/>
          <a:stretch/>
        </p:blipFill>
        <p:spPr>
          <a:xfrm>
            <a:off x="10287000" y="381305"/>
            <a:ext cx="1524305" cy="1218895"/>
          </a:xfrm>
          <a:prstGeom prst="rect">
            <a:avLst/>
          </a:prstGeom>
        </p:spPr>
      </p:pic>
      <p:pic>
        <p:nvPicPr>
          <p:cNvPr id="5" name="Image 2" descr="preencoded.png"/>
          <p:cNvPicPr>
            <a:picLocks noChangeAspect="1"/>
          </p:cNvPicPr>
          <p:nvPr/>
        </p:nvPicPr>
        <p:blipFill>
          <a:blip r:embed="rId5"/>
          <a:srcRect l="-1" r="-1"/>
          <a:stretch/>
        </p:blipFill>
        <p:spPr>
          <a:xfrm>
            <a:off x="5537606" y="1816913"/>
            <a:ext cx="6197803" cy="1233526"/>
          </a:xfrm>
          <a:prstGeom prst="rect">
            <a:avLst/>
          </a:prstGeom>
        </p:spPr>
      </p:pic>
      <p:sp>
        <p:nvSpPr>
          <p:cNvPr id="6" name="Shape 1"/>
          <p:cNvSpPr/>
          <p:nvPr/>
        </p:nvSpPr>
        <p:spPr>
          <a:xfrm>
            <a:off x="5803697" y="2045513"/>
            <a:ext cx="533095" cy="533095"/>
          </a:xfrm>
          <a:prstGeom prst="ellipse">
            <a:avLst/>
          </a:prstGeom>
          <a:solidFill>
            <a:srgbClr val="EFF6FF"/>
          </a:solidFill>
          <a:ln w="12700">
            <a:solidFill>
              <a:srgbClr val="FFFFFF">
                <a:alpha val="0"/>
              </a:srgbClr>
            </a:solidFill>
            <a:prstDash val="solid"/>
          </a:ln>
        </p:spPr>
        <p:txBody>
          <a:bodyPr/>
          <a:lstStyle/>
          <a:p>
            <a:endParaRPr lang="en-US"/>
          </a:p>
        </p:txBody>
      </p:sp>
      <p:pic>
        <p:nvPicPr>
          <p:cNvPr id="7" name="Image 3" descr="preencoded.png"/>
          <p:cNvPicPr>
            <a:picLocks noChangeAspect="1"/>
          </p:cNvPicPr>
          <p:nvPr/>
        </p:nvPicPr>
        <p:blipFill>
          <a:blip r:embed="rId6"/>
          <a:srcRect/>
          <a:stretch/>
        </p:blipFill>
        <p:spPr>
          <a:xfrm>
            <a:off x="5956402" y="2198218"/>
            <a:ext cx="228600" cy="228600"/>
          </a:xfrm>
          <a:prstGeom prst="rect">
            <a:avLst/>
          </a:prstGeom>
        </p:spPr>
      </p:pic>
      <p:sp>
        <p:nvSpPr>
          <p:cNvPr id="8" name="Text 2"/>
          <p:cNvSpPr txBox="1"/>
          <p:nvPr/>
        </p:nvSpPr>
        <p:spPr>
          <a:xfrm>
            <a:off x="6527902" y="2045513"/>
            <a:ext cx="50959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Start with Insights</a:t>
            </a:r>
            <a:endParaRPr lang="en-US" sz="1300" dirty="0"/>
          </a:p>
        </p:txBody>
      </p:sp>
      <p:sp>
        <p:nvSpPr>
          <p:cNvPr id="9" name="Text 3"/>
          <p:cNvSpPr txBox="1"/>
          <p:nvPr/>
        </p:nvSpPr>
        <p:spPr>
          <a:xfrm>
            <a:off x="6527902" y="2388413"/>
            <a:ext cx="50584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 Don't start with the product. Start by deeply understanding the customer's problem. Design the solution </a:t>
            </a:r>
            <a:r>
              <a:rPr lang="en-US" sz="1000" i="1" dirty="0">
                <a:solidFill>
                  <a:srgbClr val="4B5563"/>
                </a:solidFill>
                <a:latin typeface="Open Sans" pitchFamily="34" charset="0"/>
                <a:ea typeface="Open Sans" pitchFamily="34" charset="-122"/>
                <a:cs typeface="Open Sans" pitchFamily="34" charset="-120"/>
              </a:rPr>
              <a:t>backwards</a:t>
            </a:r>
            <a:r>
              <a:rPr lang="en-US" sz="1000" dirty="0">
                <a:solidFill>
                  <a:srgbClr val="4B5563"/>
                </a:solidFill>
                <a:latin typeface="Open Sans" pitchFamily="34" charset="0"/>
                <a:ea typeface="Open Sans" pitchFamily="34" charset="-122"/>
                <a:cs typeface="Open Sans" pitchFamily="34" charset="-120"/>
              </a:rPr>
              <a:t> from their needs. </a:t>
            </a:r>
            <a:endParaRPr lang="en-US" sz="1000" dirty="0"/>
          </a:p>
        </p:txBody>
      </p:sp>
      <p:pic>
        <p:nvPicPr>
          <p:cNvPr id="10" name="Image 4" descr="preencoded.png"/>
          <p:cNvPicPr>
            <a:picLocks noChangeAspect="1"/>
          </p:cNvPicPr>
          <p:nvPr/>
        </p:nvPicPr>
        <p:blipFill>
          <a:blip r:embed="rId5"/>
          <a:srcRect l="-1" r="-1"/>
          <a:stretch/>
        </p:blipFill>
        <p:spPr>
          <a:xfrm>
            <a:off x="5537606" y="3279038"/>
            <a:ext cx="6197803" cy="1233526"/>
          </a:xfrm>
          <a:prstGeom prst="rect">
            <a:avLst/>
          </a:prstGeom>
        </p:spPr>
      </p:pic>
      <p:sp>
        <p:nvSpPr>
          <p:cNvPr id="11" name="Shape 4"/>
          <p:cNvSpPr/>
          <p:nvPr/>
        </p:nvSpPr>
        <p:spPr>
          <a:xfrm>
            <a:off x="5803697" y="3507638"/>
            <a:ext cx="533095" cy="533095"/>
          </a:xfrm>
          <a:prstGeom prst="ellipse">
            <a:avLst/>
          </a:prstGeom>
          <a:solidFill>
            <a:srgbClr val="EFF6FF"/>
          </a:solidFill>
          <a:ln w="12700">
            <a:solidFill>
              <a:srgbClr val="FFFFFF">
                <a:alpha val="0"/>
              </a:srgbClr>
            </a:solidFill>
            <a:prstDash val="solid"/>
          </a:ln>
        </p:spPr>
        <p:txBody>
          <a:bodyPr/>
          <a:lstStyle/>
          <a:p>
            <a:endParaRPr lang="en-US"/>
          </a:p>
        </p:txBody>
      </p:sp>
      <p:pic>
        <p:nvPicPr>
          <p:cNvPr id="12" name="Image 5" descr="preencoded.png"/>
          <p:cNvPicPr>
            <a:picLocks noChangeAspect="1"/>
          </p:cNvPicPr>
          <p:nvPr/>
        </p:nvPicPr>
        <p:blipFill>
          <a:blip r:embed="rId7"/>
          <a:srcRect l="-80" r="-80"/>
          <a:stretch/>
        </p:blipFill>
        <p:spPr>
          <a:xfrm>
            <a:off x="5928055" y="3660343"/>
            <a:ext cx="286207" cy="228600"/>
          </a:xfrm>
          <a:prstGeom prst="rect">
            <a:avLst/>
          </a:prstGeom>
        </p:spPr>
      </p:pic>
      <p:sp>
        <p:nvSpPr>
          <p:cNvPr id="13" name="Text 5"/>
          <p:cNvSpPr txBox="1"/>
          <p:nvPr/>
        </p:nvSpPr>
        <p:spPr>
          <a:xfrm>
            <a:off x="6527902" y="3507638"/>
            <a:ext cx="50959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Make Strategic Trade-offs</a:t>
            </a:r>
            <a:endParaRPr lang="en-US" sz="1300" dirty="0"/>
          </a:p>
        </p:txBody>
      </p:sp>
      <p:sp>
        <p:nvSpPr>
          <p:cNvPr id="14" name="Text 6"/>
          <p:cNvSpPr txBox="1"/>
          <p:nvPr/>
        </p:nvSpPr>
        <p:spPr>
          <a:xfrm>
            <a:off x="6527902" y="3850538"/>
            <a:ext cx="50584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 You cannot satisfy everyone. Customer orientation means choosing </a:t>
            </a:r>
            <a:r>
              <a:rPr lang="en-US" sz="1000" i="1" dirty="0">
                <a:solidFill>
                  <a:srgbClr val="4B5563"/>
                </a:solidFill>
                <a:latin typeface="Open Sans" pitchFamily="34" charset="0"/>
                <a:ea typeface="Open Sans" pitchFamily="34" charset="-122"/>
                <a:cs typeface="Open Sans" pitchFamily="34" charset="-120"/>
              </a:rPr>
              <a:t>which</a:t>
            </a:r>
            <a:r>
              <a:rPr lang="en-US" sz="1000" dirty="0">
                <a:solidFill>
                  <a:srgbClr val="4B5563"/>
                </a:solidFill>
                <a:latin typeface="Open Sans" pitchFamily="34" charset="0"/>
                <a:ea typeface="Open Sans" pitchFamily="34" charset="-122"/>
                <a:cs typeface="Open Sans" pitchFamily="34" charset="-120"/>
              </a:rPr>
              <a:t> customers to serve and prioritizing what matters most to them. </a:t>
            </a:r>
            <a:endParaRPr lang="en-US" sz="1000" dirty="0"/>
          </a:p>
        </p:txBody>
      </p:sp>
      <p:pic>
        <p:nvPicPr>
          <p:cNvPr id="15" name="Image 6" descr="preencoded.png"/>
          <p:cNvPicPr>
            <a:picLocks noChangeAspect="1"/>
          </p:cNvPicPr>
          <p:nvPr/>
        </p:nvPicPr>
        <p:blipFill>
          <a:blip r:embed="rId5"/>
          <a:srcRect l="-1" r="-1"/>
          <a:stretch/>
        </p:blipFill>
        <p:spPr>
          <a:xfrm>
            <a:off x="5537606" y="4741164"/>
            <a:ext cx="6197803" cy="1233526"/>
          </a:xfrm>
          <a:prstGeom prst="rect">
            <a:avLst/>
          </a:prstGeom>
        </p:spPr>
      </p:pic>
      <p:sp>
        <p:nvSpPr>
          <p:cNvPr id="16" name="Shape 7"/>
          <p:cNvSpPr/>
          <p:nvPr/>
        </p:nvSpPr>
        <p:spPr>
          <a:xfrm>
            <a:off x="5803697" y="4969764"/>
            <a:ext cx="533095" cy="533095"/>
          </a:xfrm>
          <a:prstGeom prst="ellipse">
            <a:avLst/>
          </a:prstGeom>
          <a:solidFill>
            <a:srgbClr val="EFF6FF"/>
          </a:solidFill>
          <a:ln w="12700">
            <a:solidFill>
              <a:srgbClr val="FFFFFF">
                <a:alpha val="0"/>
              </a:srgbClr>
            </a:solidFill>
            <a:prstDash val="solid"/>
          </a:ln>
        </p:spPr>
        <p:txBody>
          <a:bodyPr/>
          <a:lstStyle/>
          <a:p>
            <a:endParaRPr lang="en-US"/>
          </a:p>
        </p:txBody>
      </p:sp>
      <p:pic>
        <p:nvPicPr>
          <p:cNvPr id="17" name="Image 7" descr="preencoded.png"/>
          <p:cNvPicPr>
            <a:picLocks noChangeAspect="1"/>
          </p:cNvPicPr>
          <p:nvPr/>
        </p:nvPicPr>
        <p:blipFill>
          <a:blip r:embed="rId8"/>
          <a:srcRect t="-45" b="-45"/>
          <a:stretch/>
        </p:blipFill>
        <p:spPr>
          <a:xfrm>
            <a:off x="5941771" y="5122469"/>
            <a:ext cx="256946" cy="228600"/>
          </a:xfrm>
          <a:prstGeom prst="rect">
            <a:avLst/>
          </a:prstGeom>
        </p:spPr>
      </p:pic>
      <p:sp>
        <p:nvSpPr>
          <p:cNvPr id="18" name="Text 8"/>
          <p:cNvSpPr txBox="1"/>
          <p:nvPr/>
        </p:nvSpPr>
        <p:spPr>
          <a:xfrm>
            <a:off x="6527902" y="4969764"/>
            <a:ext cx="50959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Montserrat" pitchFamily="34" charset="0"/>
                <a:ea typeface="Montserrat" pitchFamily="34" charset="-122"/>
                <a:cs typeface="Montserrat" pitchFamily="34" charset="-120"/>
              </a:rPr>
              <a:t>Align the Organization</a:t>
            </a:r>
            <a:endParaRPr lang="en-US" sz="1300" dirty="0"/>
          </a:p>
        </p:txBody>
      </p:sp>
      <p:sp>
        <p:nvSpPr>
          <p:cNvPr id="19" name="Text 9"/>
          <p:cNvSpPr txBox="1"/>
          <p:nvPr/>
        </p:nvSpPr>
        <p:spPr>
          <a:xfrm>
            <a:off x="6527902" y="5312664"/>
            <a:ext cx="5058461"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Marketing isn't just a department. The entire organization (R&amp;D, finance, operations) must be aligned to deliver the promised value.</a:t>
            </a:r>
            <a:endParaRPr lang="en-US" sz="1000" dirty="0"/>
          </a:p>
        </p:txBody>
      </p:sp>
      <p:pic>
        <p:nvPicPr>
          <p:cNvPr id="20" name="Image 8" descr="preencoded.png"/>
          <p:cNvPicPr>
            <a:picLocks noChangeAspect="1"/>
          </p:cNvPicPr>
          <p:nvPr/>
        </p:nvPicPr>
        <p:blipFill>
          <a:blip r:embed="rId9"/>
          <a:srcRect l="-4" r="-4"/>
          <a:stretch/>
        </p:blipFill>
        <p:spPr>
          <a:xfrm>
            <a:off x="0" y="0"/>
            <a:ext cx="5080406" cy="6858000"/>
          </a:xfrm>
          <a:prstGeom prst="rect">
            <a:avLst/>
          </a:prstGeom>
        </p:spPr>
      </p:pic>
      <p:pic>
        <p:nvPicPr>
          <p:cNvPr id="21" name="Image 9" descr="preencoded.png"/>
          <p:cNvPicPr>
            <a:picLocks noChangeAspect="1"/>
          </p:cNvPicPr>
          <p:nvPr/>
        </p:nvPicPr>
        <p:blipFill>
          <a:blip r:embed="rId10"/>
          <a:stretch>
            <a:fillRect/>
          </a:stretch>
        </p:blipFill>
        <p:spPr>
          <a:xfrm>
            <a:off x="457200" y="457200"/>
            <a:ext cx="1143000" cy="228600"/>
          </a:xfrm>
          <a:prstGeom prst="rect">
            <a:avLst/>
          </a:prstGeom>
        </p:spPr>
      </p:pic>
      <p:sp>
        <p:nvSpPr>
          <p:cNvPr id="22" name="Text 10"/>
          <p:cNvSpPr/>
          <p:nvPr/>
        </p:nvSpPr>
        <p:spPr>
          <a:xfrm>
            <a:off x="457200" y="457200"/>
            <a:ext cx="1143000"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Philosophy</a:t>
            </a:r>
            <a:endParaRPr lang="en-US" sz="900" dirty="0"/>
          </a:p>
        </p:txBody>
      </p:sp>
      <p:sp>
        <p:nvSpPr>
          <p:cNvPr id="23" name="Text 11"/>
          <p:cNvSpPr txBox="1"/>
          <p:nvPr/>
        </p:nvSpPr>
        <p:spPr>
          <a:xfrm>
            <a:off x="457200" y="800100"/>
            <a:ext cx="4329684" cy="1143000"/>
          </a:xfrm>
          <a:prstGeom prst="rect">
            <a:avLst/>
          </a:prstGeom>
          <a:noFill/>
          <a:ln/>
        </p:spPr>
        <p:txBody>
          <a:bodyPr wrap="square" lIns="0" tIns="0" rIns="0" bIns="0" rtlCol="0" anchor="t"/>
          <a:lstStyle/>
          <a:p>
            <a:pPr marL="0" indent="0" algn="l">
              <a:buNone/>
            </a:pPr>
            <a:r>
              <a:rPr lang="en-US" sz="3600" b="1" dirty="0">
                <a:solidFill>
                  <a:srgbClr val="111827"/>
                </a:solidFill>
                <a:latin typeface="Montserrat" pitchFamily="34" charset="0"/>
                <a:ea typeface="Montserrat" pitchFamily="34" charset="-122"/>
                <a:cs typeface="Montserrat" pitchFamily="34" charset="-120"/>
              </a:rPr>
              <a:t> The Marketing </a:t>
            </a:r>
            <a:endParaRPr lang="en-US" sz="3600" dirty="0"/>
          </a:p>
          <a:p>
            <a:pPr marL="0" indent="0" algn="l">
              <a:buNone/>
            </a:pPr>
            <a:r>
              <a:rPr lang="en-US" sz="3600" b="1" dirty="0">
                <a:solidFill>
                  <a:srgbClr val="1D4ED8"/>
                </a:solidFill>
                <a:latin typeface="Montserrat" pitchFamily="34" charset="0"/>
                <a:ea typeface="Montserrat" pitchFamily="34" charset="-122"/>
                <a:cs typeface="Montserrat" pitchFamily="34" charset="-120"/>
              </a:rPr>
              <a:t>Concept</a:t>
            </a:r>
            <a:endParaRPr lang="en-US" sz="3600" dirty="0"/>
          </a:p>
        </p:txBody>
      </p:sp>
      <p:sp>
        <p:nvSpPr>
          <p:cNvPr id="24" name="Text 12"/>
          <p:cNvSpPr txBox="1"/>
          <p:nvPr/>
        </p:nvSpPr>
        <p:spPr>
          <a:xfrm>
            <a:off x="457200" y="2095805"/>
            <a:ext cx="4277563" cy="267005"/>
          </a:xfrm>
          <a:prstGeom prst="rect">
            <a:avLst/>
          </a:prstGeom>
          <a:noFill/>
          <a:ln/>
        </p:spPr>
        <p:txBody>
          <a:bodyPr wrap="square" lIns="0" tIns="0" rIns="0" bIns="0" rtlCol="0" anchor="ctr"/>
          <a:lstStyle/>
          <a:p>
            <a:pPr marL="0" indent="0" algn="l">
              <a:buNone/>
            </a:pPr>
            <a:r>
              <a:rPr lang="en-US" sz="1300" b="1" dirty="0">
                <a:solidFill>
                  <a:srgbClr val="6B7280"/>
                </a:solidFill>
                <a:latin typeface="Open Sans" pitchFamily="34" charset="0"/>
                <a:ea typeface="Open Sans" pitchFamily="34" charset="-122"/>
                <a:cs typeface="Open Sans" pitchFamily="34" charset="-120"/>
              </a:rPr>
              <a:t>Customer Orientation</a:t>
            </a:r>
            <a:endParaRPr lang="en-US" sz="1300" dirty="0"/>
          </a:p>
        </p:txBody>
      </p:sp>
      <p:pic>
        <p:nvPicPr>
          <p:cNvPr id="25" name="Image 10" descr="preencoded.png"/>
          <p:cNvPicPr>
            <a:picLocks noChangeAspect="1"/>
          </p:cNvPicPr>
          <p:nvPr/>
        </p:nvPicPr>
        <p:blipFill>
          <a:blip r:embed="rId11"/>
          <a:srcRect t="-1100" b="-1100"/>
          <a:stretch/>
        </p:blipFill>
        <p:spPr>
          <a:xfrm>
            <a:off x="457200" y="6238951"/>
            <a:ext cx="114300" cy="133502"/>
          </a:xfrm>
          <a:prstGeom prst="rect">
            <a:avLst/>
          </a:prstGeom>
        </p:spPr>
      </p:pic>
      <p:sp>
        <p:nvSpPr>
          <p:cNvPr id="26" name="Text 13"/>
          <p:cNvSpPr txBox="1"/>
          <p:nvPr/>
        </p:nvSpPr>
        <p:spPr>
          <a:xfrm>
            <a:off x="647395" y="6210605"/>
            <a:ext cx="3411626" cy="191110"/>
          </a:xfrm>
          <a:prstGeom prst="rect">
            <a:avLst/>
          </a:prstGeom>
          <a:noFill/>
          <a:ln/>
        </p:spPr>
        <p:txBody>
          <a:bodyPr wrap="square" lIns="0" tIns="0" rIns="0" bIns="0" rtlCol="0" anchor="ctr"/>
          <a:lstStyle/>
          <a:p>
            <a:pPr marL="0" indent="0" algn="l">
              <a:buNone/>
            </a:pPr>
            <a:r>
              <a:rPr lang="en-US" sz="1000" dirty="0">
                <a:solidFill>
                  <a:srgbClr val="9CA3AF"/>
                </a:solidFill>
                <a:latin typeface="Open Sans" pitchFamily="34" charset="0"/>
                <a:ea typeface="Open Sans" pitchFamily="34" charset="-122"/>
                <a:cs typeface="Open Sans" pitchFamily="34" charset="-120"/>
              </a:rPr>
              <a:t>Shift from "Make &amp; Sell" to "Sense &amp; Respond"</a:t>
            </a:r>
            <a:endParaRPr lang="en-US" sz="1000" dirty="0"/>
          </a:p>
        </p:txBody>
      </p:sp>
      <p:pic>
        <p:nvPicPr>
          <p:cNvPr id="27" name="Image 11" descr="preencoded.png"/>
          <p:cNvPicPr>
            <a:picLocks noChangeAspect="1"/>
          </p:cNvPicPr>
          <p:nvPr/>
        </p:nvPicPr>
        <p:blipFill>
          <a:blip r:embed="rId12"/>
          <a:srcRect l="-4" r="-4"/>
          <a:stretch/>
        </p:blipFill>
        <p:spPr>
          <a:xfrm>
            <a:off x="457200" y="2743200"/>
            <a:ext cx="4155948" cy="3161995"/>
          </a:xfrm>
          <a:prstGeom prst="rect">
            <a:avLst/>
          </a:prstGeom>
        </p:spPr>
      </p:pic>
      <p:pic>
        <p:nvPicPr>
          <p:cNvPr id="28" name="Image 12" descr="preencoded.png"/>
          <p:cNvPicPr>
            <a:picLocks noChangeAspect="1"/>
          </p:cNvPicPr>
          <p:nvPr/>
        </p:nvPicPr>
        <p:blipFill>
          <a:blip r:embed="rId13">
            <a:alphaModFix amt="30000"/>
          </a:blip>
          <a:srcRect l="-469" r="-469"/>
          <a:stretch/>
        </p:blipFill>
        <p:spPr>
          <a:xfrm>
            <a:off x="3955694" y="2895905"/>
            <a:ext cx="504749" cy="571500"/>
          </a:xfrm>
          <a:prstGeom prst="rect">
            <a:avLst/>
          </a:prstGeom>
        </p:spPr>
      </p:pic>
      <p:sp>
        <p:nvSpPr>
          <p:cNvPr id="29" name="Text 14"/>
          <p:cNvSpPr txBox="1"/>
          <p:nvPr/>
        </p:nvSpPr>
        <p:spPr>
          <a:xfrm>
            <a:off x="761695" y="3397910"/>
            <a:ext cx="3667658" cy="152705"/>
          </a:xfrm>
          <a:prstGeom prst="rect">
            <a:avLst/>
          </a:prstGeom>
          <a:noFill/>
          <a:ln/>
        </p:spPr>
        <p:txBody>
          <a:bodyPr wrap="square" lIns="0" tIns="0" rIns="0" bIns="0" rtlCol="0" anchor="ctr"/>
          <a:lstStyle/>
          <a:p>
            <a:pPr marL="0" indent="0" algn="l">
              <a:buNone/>
            </a:pPr>
            <a:r>
              <a:rPr lang="en-US" sz="900" b="1" kern="0" spc="90" dirty="0">
                <a:solidFill>
                  <a:srgbClr val="BFDBFE"/>
                </a:solidFill>
                <a:latin typeface="Montserrat" pitchFamily="34" charset="0"/>
                <a:ea typeface="Montserrat" pitchFamily="34" charset="-122"/>
                <a:cs typeface="Montserrat" pitchFamily="34" charset="-120"/>
              </a:rPr>
              <a:t>Official Definition</a:t>
            </a:r>
            <a:endParaRPr lang="en-US" sz="900" dirty="0"/>
          </a:p>
        </p:txBody>
      </p:sp>
      <p:sp>
        <p:nvSpPr>
          <p:cNvPr id="30" name="Text 15"/>
          <p:cNvSpPr txBox="1"/>
          <p:nvPr/>
        </p:nvSpPr>
        <p:spPr>
          <a:xfrm>
            <a:off x="761695" y="3702406"/>
            <a:ext cx="3629254" cy="1552651"/>
          </a:xfrm>
          <a:prstGeom prst="rect">
            <a:avLst/>
          </a:prstGeom>
          <a:noFill/>
          <a:ln/>
        </p:spPr>
        <p:txBody>
          <a:bodyPr wrap="square" lIns="0" tIns="0" rIns="0" bIns="0" rtlCol="0" anchor="t"/>
          <a:lstStyle/>
          <a:p>
            <a:pPr marL="0" indent="0" algn="l">
              <a:buNone/>
            </a:pPr>
            <a:r>
              <a:rPr lang="en-US" sz="1500" i="1" dirty="0">
                <a:solidFill>
                  <a:srgbClr val="FFFFFF"/>
                </a:solidFill>
                <a:latin typeface="Open Sans" pitchFamily="34" charset="0"/>
                <a:ea typeface="Open Sans" pitchFamily="34" charset="-122"/>
                <a:cs typeface="Open Sans" pitchFamily="34" charset="-120"/>
              </a:rPr>
              <a:t> "Achieving organizational goals depends on </a:t>
            </a:r>
            <a:r>
              <a:rPr lang="en-US" sz="1500" b="1" i="1" dirty="0">
                <a:solidFill>
                  <a:srgbClr val="BFDBFE"/>
                </a:solidFill>
                <a:latin typeface="Open Sans" pitchFamily="34" charset="0"/>
                <a:ea typeface="Open Sans" pitchFamily="34" charset="-122"/>
                <a:cs typeface="Open Sans" pitchFamily="34" charset="-120"/>
              </a:rPr>
              <a:t>knowing the needs and wants</a:t>
            </a:r>
            <a:r>
              <a:rPr lang="en-US" sz="1500" i="1" dirty="0">
                <a:solidFill>
                  <a:srgbClr val="FFFFFF"/>
                </a:solidFill>
                <a:latin typeface="Open Sans" pitchFamily="34" charset="0"/>
                <a:ea typeface="Open Sans" pitchFamily="34" charset="-122"/>
                <a:cs typeface="Open Sans" pitchFamily="34" charset="-120"/>
              </a:rPr>
              <a:t> of target markets and delivering the desired satisfactions </a:t>
            </a:r>
            <a:r>
              <a:rPr lang="en-US" sz="1500" b="1" i="1" dirty="0">
                <a:solidFill>
                  <a:srgbClr val="BFDBFE"/>
                </a:solidFill>
                <a:latin typeface="Open Sans" pitchFamily="34" charset="0"/>
                <a:ea typeface="Open Sans" pitchFamily="34" charset="-122"/>
                <a:cs typeface="Open Sans" pitchFamily="34" charset="-120"/>
              </a:rPr>
              <a:t>better than competitors</a:t>
            </a:r>
            <a:r>
              <a:rPr lang="en-US" sz="1500" i="1" dirty="0">
                <a:solidFill>
                  <a:srgbClr val="FFFFFF"/>
                </a:solidFill>
                <a:latin typeface="Open Sans" pitchFamily="34" charset="0"/>
                <a:ea typeface="Open Sans" pitchFamily="34" charset="-122"/>
                <a:cs typeface="Open Sans" pitchFamily="34" charset="-120"/>
              </a:rPr>
              <a:t> do." </a:t>
            </a:r>
            <a:endParaRPr lang="en-US" sz="1500" dirty="0"/>
          </a:p>
        </p:txBody>
      </p:sp>
      <p:sp>
        <p:nvSpPr>
          <p:cNvPr id="31" name="Shape 16"/>
          <p:cNvSpPr/>
          <p:nvPr/>
        </p:nvSpPr>
        <p:spPr>
          <a:xfrm>
            <a:off x="5537606" y="1264615"/>
            <a:ext cx="2000707" cy="19202"/>
          </a:xfrm>
          <a:prstGeom prst="rect">
            <a:avLst/>
          </a:prstGeom>
          <a:solidFill>
            <a:srgbClr val="BFDBFE"/>
          </a:solidFill>
          <a:ln w="12700">
            <a:solidFill>
              <a:srgbClr val="BFDBFE">
                <a:alpha val="0"/>
              </a:srgbClr>
            </a:solidFill>
            <a:prstDash val="solid"/>
          </a:ln>
        </p:spPr>
        <p:txBody>
          <a:bodyPr/>
          <a:lstStyle/>
          <a:p>
            <a:endParaRPr lang="en-US"/>
          </a:p>
        </p:txBody>
      </p:sp>
      <p:sp>
        <p:nvSpPr>
          <p:cNvPr id="32" name="Text 17"/>
          <p:cNvSpPr txBox="1"/>
          <p:nvPr/>
        </p:nvSpPr>
        <p:spPr>
          <a:xfrm>
            <a:off x="5537606" y="883310"/>
            <a:ext cx="2348179" cy="3054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800" b="1" dirty="0">
                <a:solidFill>
                  <a:srgbClr val="1F2937"/>
                </a:solidFill>
                <a:latin typeface="Montserrat" pitchFamily="34" charset="0"/>
                <a:ea typeface="Montserrat" pitchFamily="34" charset="-122"/>
                <a:cs typeface="Montserrat" pitchFamily="34" charset="-120"/>
              </a:rPr>
              <a:t>Key Implications</a:t>
            </a:r>
            <a:endParaRPr lang="en-US" sz="1800" dirty="0"/>
          </a:p>
        </p:txBody>
      </p:sp>
      <p:pic>
        <p:nvPicPr>
          <p:cNvPr id="33" name="Image 13"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pic>
        <p:nvPicPr>
          <p:cNvPr id="3" name="Image 1" descr="preencoded.png"/>
          <p:cNvPicPr>
            <a:picLocks noChangeAspect="1"/>
          </p:cNvPicPr>
          <p:nvPr/>
        </p:nvPicPr>
        <p:blipFill>
          <a:blip r:embed="rId4"/>
          <a:srcRect t="-21" b="-21"/>
          <a:stretch/>
        </p:blipFill>
        <p:spPr>
          <a:xfrm>
            <a:off x="3477463" y="6267298"/>
            <a:ext cx="5236769" cy="362102"/>
          </a:xfrm>
          <a:prstGeom prst="rect">
            <a:avLst/>
          </a:prstGeom>
        </p:spPr>
      </p:pic>
      <p:pic>
        <p:nvPicPr>
          <p:cNvPr id="4" name="Image 2" descr="preencoded.png"/>
          <p:cNvPicPr>
            <a:picLocks noChangeAspect="1"/>
          </p:cNvPicPr>
          <p:nvPr/>
        </p:nvPicPr>
        <p:blipFill>
          <a:blip r:embed="rId5"/>
          <a:srcRect l="-2512" r="-2512"/>
          <a:stretch/>
        </p:blipFill>
        <p:spPr>
          <a:xfrm>
            <a:off x="3639312" y="6381598"/>
            <a:ext cx="105156" cy="133502"/>
          </a:xfrm>
          <a:prstGeom prst="rect">
            <a:avLst/>
          </a:prstGeom>
        </p:spPr>
      </p:pic>
      <p:sp>
        <p:nvSpPr>
          <p:cNvPr id="5" name="Text 0"/>
          <p:cNvSpPr txBox="1"/>
          <p:nvPr/>
        </p:nvSpPr>
        <p:spPr>
          <a:xfrm>
            <a:off x="3781958" y="6267298"/>
            <a:ext cx="4810658" cy="362102"/>
          </a:xfrm>
          <a:prstGeom prst="rect">
            <a:avLst/>
          </a:prstGeom>
          <a:noFill/>
          <a:ln/>
        </p:spPr>
        <p:txBody>
          <a:bodyPr wrap="square" lIns="0" tIns="0" rIns="0" bIns="0" rtlCol="0" anchor="ctr"/>
          <a:lstStyle/>
          <a:p>
            <a:pPr marL="0" indent="0" algn="ctr">
              <a:buNone/>
            </a:pPr>
            <a:r>
              <a:rPr lang="en-US" sz="1000" dirty="0">
                <a:solidFill>
                  <a:srgbClr val="6B7280"/>
                </a:solidFill>
                <a:latin typeface="Open Sans" pitchFamily="34" charset="0"/>
                <a:ea typeface="Open Sans" pitchFamily="34" charset="-122"/>
                <a:cs typeface="Open Sans" pitchFamily="34" charset="-120"/>
              </a:rPr>
              <a:t>Marketing cannot create needs, but it shapes wants and influences demand.</a:t>
            </a:r>
            <a:endParaRPr lang="en-US" sz="1000" dirty="0"/>
          </a:p>
        </p:txBody>
      </p:sp>
      <p:pic>
        <p:nvPicPr>
          <p:cNvPr id="6" name="Image 3" descr="preencoded.png"/>
          <p:cNvPicPr>
            <a:picLocks noChangeAspect="1"/>
          </p:cNvPicPr>
          <p:nvPr/>
        </p:nvPicPr>
        <p:blipFill>
          <a:blip r:embed="rId6"/>
          <a:stretch>
            <a:fillRect/>
          </a:stretch>
        </p:blipFill>
        <p:spPr>
          <a:xfrm>
            <a:off x="457200" y="381305"/>
            <a:ext cx="1399946" cy="228600"/>
          </a:xfrm>
          <a:prstGeom prst="rect">
            <a:avLst/>
          </a:prstGeom>
        </p:spPr>
      </p:pic>
      <p:sp>
        <p:nvSpPr>
          <p:cNvPr id="7" name="Text 1"/>
          <p:cNvSpPr/>
          <p:nvPr/>
        </p:nvSpPr>
        <p:spPr>
          <a:xfrm>
            <a:off x="457200" y="381305"/>
            <a:ext cx="1400861"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Core Concepts</a:t>
            </a:r>
            <a:endParaRPr lang="en-US" sz="900" dirty="0"/>
          </a:p>
        </p:txBody>
      </p:sp>
      <p:sp>
        <p:nvSpPr>
          <p:cNvPr id="8" name="Text 2"/>
          <p:cNvSpPr txBox="1"/>
          <p:nvPr/>
        </p:nvSpPr>
        <p:spPr>
          <a:xfrm>
            <a:off x="457200" y="685800"/>
            <a:ext cx="11468405"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 Needs, Wants, and </a:t>
            </a:r>
            <a:r>
              <a:rPr lang="en-US" sz="2700" b="1" dirty="0">
                <a:solidFill>
                  <a:srgbClr val="1D4ED8"/>
                </a:solidFill>
                <a:latin typeface="Montserrat" pitchFamily="34" charset="0"/>
                <a:ea typeface="Montserrat" pitchFamily="34" charset="-122"/>
                <a:cs typeface="Montserrat" pitchFamily="34" charset="-120"/>
              </a:rPr>
              <a:t>Demand</a:t>
            </a:r>
            <a:endParaRPr lang="en-US" sz="2700" dirty="0"/>
          </a:p>
        </p:txBody>
      </p:sp>
      <p:sp>
        <p:nvSpPr>
          <p:cNvPr id="9" name="Text 3"/>
          <p:cNvSpPr txBox="1"/>
          <p:nvPr/>
        </p:nvSpPr>
        <p:spPr>
          <a:xfrm>
            <a:off x="457200" y="1190549"/>
            <a:ext cx="11392510" cy="267005"/>
          </a:xfrm>
          <a:prstGeom prst="rect">
            <a:avLst/>
          </a:prstGeom>
          <a:noFill/>
          <a:ln/>
        </p:spPr>
        <p:txBody>
          <a:bodyPr wrap="square" lIns="0" tIns="0" rIns="0" bIns="0" rtlCol="0" anchor="ctr"/>
          <a:lstStyle/>
          <a:p>
            <a:pPr marL="0" indent="0" algn="l">
              <a:buNone/>
            </a:pPr>
            <a:r>
              <a:rPr lang="en-US" sz="1500" dirty="0">
                <a:solidFill>
                  <a:srgbClr val="4B5563"/>
                </a:solidFill>
                <a:latin typeface="Open Sans" pitchFamily="34" charset="0"/>
                <a:ea typeface="Open Sans" pitchFamily="34" charset="-122"/>
                <a:cs typeface="Open Sans" pitchFamily="34" charset="-120"/>
              </a:rPr>
              <a:t>The fundamental progression that drives marketing.</a:t>
            </a:r>
            <a:endParaRPr lang="en-US" sz="1500" dirty="0"/>
          </a:p>
        </p:txBody>
      </p:sp>
      <p:pic>
        <p:nvPicPr>
          <p:cNvPr id="10" name="Image 4" descr="preencoded.png"/>
          <p:cNvPicPr>
            <a:picLocks noChangeAspect="1"/>
          </p:cNvPicPr>
          <p:nvPr/>
        </p:nvPicPr>
        <p:blipFill>
          <a:blip r:embed="rId7"/>
          <a:srcRect/>
          <a:stretch/>
        </p:blipFill>
        <p:spPr>
          <a:xfrm>
            <a:off x="457200" y="1533449"/>
            <a:ext cx="3392424" cy="4867351"/>
          </a:xfrm>
          <a:prstGeom prst="rect">
            <a:avLst/>
          </a:prstGeom>
        </p:spPr>
      </p:pic>
      <p:sp>
        <p:nvSpPr>
          <p:cNvPr id="11" name="Shape 4"/>
          <p:cNvSpPr/>
          <p:nvPr/>
        </p:nvSpPr>
        <p:spPr>
          <a:xfrm>
            <a:off x="457200" y="1609344"/>
            <a:ext cx="3400654" cy="1686154"/>
          </a:xfrm>
          <a:prstGeom prst="rect">
            <a:avLst/>
          </a:prstGeom>
          <a:solidFill>
            <a:srgbClr val="F9FAFB"/>
          </a:solidFill>
          <a:ln/>
        </p:spPr>
        <p:txBody>
          <a:bodyPr/>
          <a:lstStyle/>
          <a:p>
            <a:endParaRPr lang="en-US"/>
          </a:p>
        </p:txBody>
      </p:sp>
      <p:sp>
        <p:nvSpPr>
          <p:cNvPr id="12" name="Shape 5"/>
          <p:cNvSpPr/>
          <p:nvPr/>
        </p:nvSpPr>
        <p:spPr>
          <a:xfrm>
            <a:off x="457200" y="3286354"/>
            <a:ext cx="3400654" cy="9144"/>
          </a:xfrm>
          <a:prstGeom prst="rect">
            <a:avLst/>
          </a:prstGeom>
          <a:solidFill>
            <a:srgbClr val="F3F4F6"/>
          </a:solidFill>
          <a:ln w="12700">
            <a:solidFill>
              <a:srgbClr val="F3F4F6">
                <a:alpha val="0"/>
              </a:srgbClr>
            </a:solidFill>
            <a:prstDash val="solid"/>
          </a:ln>
        </p:spPr>
        <p:txBody>
          <a:bodyPr/>
          <a:lstStyle/>
          <a:p>
            <a:endParaRPr lang="en-US"/>
          </a:p>
        </p:txBody>
      </p:sp>
      <p:pic>
        <p:nvPicPr>
          <p:cNvPr id="13" name="Image 5" descr="preencoded.png"/>
          <p:cNvPicPr>
            <a:picLocks noChangeAspect="1"/>
          </p:cNvPicPr>
          <p:nvPr/>
        </p:nvPicPr>
        <p:blipFill>
          <a:blip r:embed="rId8"/>
          <a:srcRect/>
          <a:stretch/>
        </p:blipFill>
        <p:spPr>
          <a:xfrm>
            <a:off x="1848917" y="1837944"/>
            <a:ext cx="609905" cy="609905"/>
          </a:xfrm>
          <a:prstGeom prst="rect">
            <a:avLst/>
          </a:prstGeom>
        </p:spPr>
      </p:pic>
      <p:pic>
        <p:nvPicPr>
          <p:cNvPr id="14" name="Image 6" descr="preencoded.png"/>
          <p:cNvPicPr>
            <a:picLocks noChangeAspect="1"/>
          </p:cNvPicPr>
          <p:nvPr/>
        </p:nvPicPr>
        <p:blipFill>
          <a:blip r:embed="rId9"/>
          <a:srcRect l="-133" r="-133"/>
          <a:stretch/>
        </p:blipFill>
        <p:spPr>
          <a:xfrm>
            <a:off x="2067458" y="2029054"/>
            <a:ext cx="171907" cy="228600"/>
          </a:xfrm>
          <a:prstGeom prst="rect">
            <a:avLst/>
          </a:prstGeom>
        </p:spPr>
      </p:pic>
      <p:sp>
        <p:nvSpPr>
          <p:cNvPr id="15" name="Text 6"/>
          <p:cNvSpPr txBox="1"/>
          <p:nvPr/>
        </p:nvSpPr>
        <p:spPr>
          <a:xfrm>
            <a:off x="629107" y="2562149"/>
            <a:ext cx="3057754" cy="305410"/>
          </a:xfrm>
          <a:prstGeom prst="rect">
            <a:avLst/>
          </a:prstGeom>
          <a:noFill/>
          <a:ln/>
        </p:spPr>
        <p:txBody>
          <a:bodyPr wrap="square" lIns="0" tIns="0" rIns="0" bIns="0" rtlCol="0" anchor="ctr"/>
          <a:lstStyle/>
          <a:p>
            <a:pPr marL="0" indent="0" algn="ctr">
              <a:buNone/>
            </a:pPr>
            <a:r>
              <a:rPr lang="en-US" sz="1800" b="1" dirty="0">
                <a:solidFill>
                  <a:srgbClr val="1F2937"/>
                </a:solidFill>
                <a:latin typeface="Montserrat" pitchFamily="34" charset="0"/>
                <a:ea typeface="Montserrat" pitchFamily="34" charset="-122"/>
                <a:cs typeface="Montserrat" pitchFamily="34" charset="-120"/>
              </a:rPr>
              <a:t>1. Needs</a:t>
            </a:r>
            <a:endParaRPr lang="en-US" sz="1800" dirty="0"/>
          </a:p>
        </p:txBody>
      </p:sp>
      <p:sp>
        <p:nvSpPr>
          <p:cNvPr id="16" name="Text 7"/>
          <p:cNvSpPr txBox="1"/>
          <p:nvPr/>
        </p:nvSpPr>
        <p:spPr>
          <a:xfrm>
            <a:off x="629107" y="2905049"/>
            <a:ext cx="3057754" cy="152705"/>
          </a:xfrm>
          <a:prstGeom prst="rect">
            <a:avLst/>
          </a:prstGeom>
          <a:noFill/>
          <a:ln/>
        </p:spPr>
        <p:txBody>
          <a:bodyPr wrap="square" lIns="0" tIns="0" rIns="0" bIns="0" rtlCol="0" anchor="ctr"/>
          <a:lstStyle/>
          <a:p>
            <a:pPr marL="0" indent="0" algn="ctr">
              <a:buNone/>
            </a:pPr>
            <a:r>
              <a:rPr lang="en-US" sz="900" b="1" kern="0" spc="90" dirty="0">
                <a:solidFill>
                  <a:srgbClr val="6B7280"/>
                </a:solidFill>
                <a:latin typeface="ui-sans-serif" pitchFamily="34" charset="0"/>
                <a:ea typeface="ui-sans-serif" pitchFamily="34" charset="-122"/>
                <a:cs typeface="ui-sans-serif" pitchFamily="34" charset="-120"/>
              </a:rPr>
              <a:t>Basic Requirement</a:t>
            </a:r>
            <a:endParaRPr lang="en-US" sz="900" dirty="0"/>
          </a:p>
        </p:txBody>
      </p:sp>
      <p:sp>
        <p:nvSpPr>
          <p:cNvPr id="17" name="Text 8"/>
          <p:cNvSpPr txBox="1"/>
          <p:nvPr/>
        </p:nvSpPr>
        <p:spPr>
          <a:xfrm>
            <a:off x="685800" y="3524098"/>
            <a:ext cx="3020263" cy="657454"/>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States of felt deprivation. Physical (food, clothing, warmth, safety), social (belonging), and individual (knowledge, self-expression).</a:t>
            </a:r>
            <a:endParaRPr lang="en-US" sz="1000" dirty="0"/>
          </a:p>
        </p:txBody>
      </p:sp>
      <p:sp>
        <p:nvSpPr>
          <p:cNvPr id="18" name="Shape 9"/>
          <p:cNvSpPr/>
          <p:nvPr/>
        </p:nvSpPr>
        <p:spPr>
          <a:xfrm>
            <a:off x="685800" y="5257800"/>
            <a:ext cx="2943454" cy="914400"/>
          </a:xfrm>
          <a:prstGeom prst="roundRect">
            <a:avLst>
              <a:gd name="adj" fmla="val 4167"/>
            </a:avLst>
          </a:prstGeom>
          <a:solidFill>
            <a:srgbClr val="F1F5F9"/>
          </a:solidFill>
          <a:ln/>
        </p:spPr>
        <p:txBody>
          <a:bodyPr/>
          <a:lstStyle/>
          <a:p>
            <a:endParaRPr lang="en-US"/>
          </a:p>
        </p:txBody>
      </p:sp>
      <p:sp>
        <p:nvSpPr>
          <p:cNvPr id="19" name="Shape 10"/>
          <p:cNvSpPr/>
          <p:nvPr/>
        </p:nvSpPr>
        <p:spPr>
          <a:xfrm>
            <a:off x="685800" y="5257800"/>
            <a:ext cx="38405" cy="914400"/>
          </a:xfrm>
          <a:prstGeom prst="roundRect">
            <a:avLst>
              <a:gd name="adj" fmla="val 99206"/>
            </a:avLst>
          </a:prstGeom>
          <a:solidFill>
            <a:srgbClr val="94A3B8"/>
          </a:solidFill>
          <a:ln w="12700">
            <a:solidFill>
              <a:srgbClr val="94A3B8">
                <a:alpha val="0"/>
              </a:srgbClr>
            </a:solidFill>
            <a:prstDash val="solid"/>
          </a:ln>
        </p:spPr>
        <p:txBody>
          <a:bodyPr/>
          <a:lstStyle/>
          <a:p>
            <a:endParaRPr lang="en-US"/>
          </a:p>
        </p:txBody>
      </p:sp>
      <p:sp>
        <p:nvSpPr>
          <p:cNvPr id="20" name="Text 11"/>
          <p:cNvSpPr txBox="1"/>
          <p:nvPr/>
        </p:nvSpPr>
        <p:spPr>
          <a:xfrm>
            <a:off x="875995" y="5410505"/>
            <a:ext cx="2704795" cy="152705"/>
          </a:xfrm>
          <a:prstGeom prst="rect">
            <a:avLst/>
          </a:prstGeom>
          <a:noFill/>
          <a:ln/>
        </p:spPr>
        <p:txBody>
          <a:bodyPr wrap="square" lIns="0" tIns="0" rIns="0" bIns="0" rtlCol="0" anchor="ctr"/>
          <a:lstStyle/>
          <a:p>
            <a:pPr marL="0" indent="0" algn="l">
              <a:buNone/>
            </a:pPr>
            <a:r>
              <a:rPr lang="en-US" sz="900" b="1" dirty="0">
                <a:solidFill>
                  <a:srgbClr val="6B7280"/>
                </a:solidFill>
                <a:latin typeface="ui-sans-serif" pitchFamily="34" charset="0"/>
                <a:ea typeface="ui-sans-serif" pitchFamily="34" charset="-122"/>
                <a:cs typeface="ui-sans-serif" pitchFamily="34" charset="-120"/>
              </a:rPr>
              <a:t>Example</a:t>
            </a:r>
            <a:endParaRPr lang="en-US" sz="900" dirty="0"/>
          </a:p>
        </p:txBody>
      </p:sp>
      <p:sp>
        <p:nvSpPr>
          <p:cNvPr id="21" name="Text 12"/>
          <p:cNvSpPr txBox="1"/>
          <p:nvPr/>
        </p:nvSpPr>
        <p:spPr>
          <a:xfrm>
            <a:off x="875995" y="5600700"/>
            <a:ext cx="2704795" cy="228600"/>
          </a:xfrm>
          <a:prstGeom prst="rect">
            <a:avLst/>
          </a:prstGeom>
          <a:noFill/>
          <a:ln/>
        </p:spPr>
        <p:txBody>
          <a:bodyPr wrap="square" lIns="0" tIns="0" rIns="0" bIns="0" rtlCol="0" anchor="ctr"/>
          <a:lstStyle/>
          <a:p>
            <a:pPr marL="0" indent="0" algn="l">
              <a:buNone/>
            </a:pPr>
            <a:r>
              <a:rPr lang="en-US" sz="1200" b="1" i="1" dirty="0">
                <a:solidFill>
                  <a:srgbClr val="1F2937"/>
                </a:solidFill>
                <a:latin typeface="Open Sans" pitchFamily="34" charset="0"/>
                <a:ea typeface="Open Sans" pitchFamily="34" charset="-122"/>
                <a:cs typeface="Open Sans" pitchFamily="34" charset="-120"/>
              </a:rPr>
              <a:t>"I am thirsty."</a:t>
            </a:r>
            <a:endParaRPr lang="en-US" sz="1200" dirty="0"/>
          </a:p>
        </p:txBody>
      </p:sp>
      <p:sp>
        <p:nvSpPr>
          <p:cNvPr id="22" name="Text 13"/>
          <p:cNvSpPr txBox="1"/>
          <p:nvPr/>
        </p:nvSpPr>
        <p:spPr>
          <a:xfrm>
            <a:off x="875995" y="5867705"/>
            <a:ext cx="2704795" cy="152705"/>
          </a:xfrm>
          <a:prstGeom prst="rect">
            <a:avLst/>
          </a:prstGeom>
          <a:noFill/>
          <a:ln/>
        </p:spPr>
        <p:txBody>
          <a:bodyPr wrap="square" lIns="0" tIns="0" rIns="0" bIns="0" rtlCol="0" anchor="ctr"/>
          <a:lstStyle/>
          <a:p>
            <a:pPr marL="0" indent="0" algn="l">
              <a:buNone/>
            </a:pPr>
            <a:r>
              <a:rPr lang="en-US" sz="900" dirty="0">
                <a:solidFill>
                  <a:srgbClr val="6B7280"/>
                </a:solidFill>
                <a:latin typeface="ui-sans-serif" pitchFamily="34" charset="0"/>
                <a:ea typeface="ui-sans-serif" pitchFamily="34" charset="-122"/>
                <a:cs typeface="ui-sans-serif" pitchFamily="34" charset="-120"/>
              </a:rPr>
              <a:t>A physiological state.</a:t>
            </a:r>
            <a:endParaRPr lang="en-US" sz="900" dirty="0"/>
          </a:p>
        </p:txBody>
      </p:sp>
      <p:pic>
        <p:nvPicPr>
          <p:cNvPr id="23" name="Image 7" descr="preencoded.png"/>
          <p:cNvPicPr>
            <a:picLocks noChangeAspect="1"/>
          </p:cNvPicPr>
          <p:nvPr/>
        </p:nvPicPr>
        <p:blipFill>
          <a:blip r:embed="rId10"/>
          <a:srcRect l="-1200" r="-1200"/>
          <a:stretch/>
        </p:blipFill>
        <p:spPr>
          <a:xfrm>
            <a:off x="4015130" y="3795674"/>
            <a:ext cx="219456" cy="342900"/>
          </a:xfrm>
          <a:prstGeom prst="rect">
            <a:avLst/>
          </a:prstGeom>
        </p:spPr>
      </p:pic>
      <p:pic>
        <p:nvPicPr>
          <p:cNvPr id="24" name="Image 8" descr="preencoded.png"/>
          <p:cNvPicPr>
            <a:picLocks noChangeAspect="1"/>
          </p:cNvPicPr>
          <p:nvPr/>
        </p:nvPicPr>
        <p:blipFill>
          <a:blip r:embed="rId11"/>
          <a:srcRect/>
          <a:stretch/>
        </p:blipFill>
        <p:spPr>
          <a:xfrm>
            <a:off x="4400093" y="1533449"/>
            <a:ext cx="3392424" cy="4867351"/>
          </a:xfrm>
          <a:prstGeom prst="rect">
            <a:avLst/>
          </a:prstGeom>
        </p:spPr>
      </p:pic>
      <p:sp>
        <p:nvSpPr>
          <p:cNvPr id="25" name="Shape 14"/>
          <p:cNvSpPr/>
          <p:nvPr/>
        </p:nvSpPr>
        <p:spPr>
          <a:xfrm>
            <a:off x="4400093" y="1609344"/>
            <a:ext cx="3400654" cy="1686154"/>
          </a:xfrm>
          <a:prstGeom prst="rect">
            <a:avLst/>
          </a:prstGeom>
          <a:solidFill>
            <a:srgbClr val="EFF6FF"/>
          </a:solidFill>
          <a:ln/>
        </p:spPr>
        <p:txBody>
          <a:bodyPr/>
          <a:lstStyle/>
          <a:p>
            <a:endParaRPr lang="en-US"/>
          </a:p>
        </p:txBody>
      </p:sp>
      <p:sp>
        <p:nvSpPr>
          <p:cNvPr id="26" name="Shape 15"/>
          <p:cNvSpPr/>
          <p:nvPr/>
        </p:nvSpPr>
        <p:spPr>
          <a:xfrm>
            <a:off x="4400093" y="3286354"/>
            <a:ext cx="3400654" cy="9144"/>
          </a:xfrm>
          <a:prstGeom prst="rect">
            <a:avLst/>
          </a:prstGeom>
          <a:solidFill>
            <a:srgbClr val="DBEAFE"/>
          </a:solidFill>
          <a:ln w="12700">
            <a:solidFill>
              <a:srgbClr val="DBEAFE">
                <a:alpha val="0"/>
              </a:srgbClr>
            </a:solidFill>
            <a:prstDash val="solid"/>
          </a:ln>
        </p:spPr>
        <p:txBody>
          <a:bodyPr/>
          <a:lstStyle/>
          <a:p>
            <a:endParaRPr lang="en-US"/>
          </a:p>
        </p:txBody>
      </p:sp>
      <p:pic>
        <p:nvPicPr>
          <p:cNvPr id="27" name="Image 9" descr="preencoded.png"/>
          <p:cNvPicPr>
            <a:picLocks noChangeAspect="1"/>
          </p:cNvPicPr>
          <p:nvPr/>
        </p:nvPicPr>
        <p:blipFill>
          <a:blip r:embed="rId12"/>
          <a:srcRect/>
          <a:stretch/>
        </p:blipFill>
        <p:spPr>
          <a:xfrm>
            <a:off x="5790895" y="1837944"/>
            <a:ext cx="609905" cy="609905"/>
          </a:xfrm>
          <a:prstGeom prst="rect">
            <a:avLst/>
          </a:prstGeom>
        </p:spPr>
      </p:pic>
      <p:pic>
        <p:nvPicPr>
          <p:cNvPr id="28" name="Image 10" descr="preencoded.png"/>
          <p:cNvPicPr>
            <a:picLocks noChangeAspect="1"/>
          </p:cNvPicPr>
          <p:nvPr/>
        </p:nvPicPr>
        <p:blipFill>
          <a:blip r:embed="rId13"/>
          <a:srcRect t="-80" b="-80"/>
          <a:stretch/>
        </p:blipFill>
        <p:spPr>
          <a:xfrm>
            <a:off x="6024982" y="2029054"/>
            <a:ext cx="142646" cy="228600"/>
          </a:xfrm>
          <a:prstGeom prst="rect">
            <a:avLst/>
          </a:prstGeom>
        </p:spPr>
      </p:pic>
      <p:sp>
        <p:nvSpPr>
          <p:cNvPr id="29" name="Text 16"/>
          <p:cNvSpPr txBox="1"/>
          <p:nvPr/>
        </p:nvSpPr>
        <p:spPr>
          <a:xfrm>
            <a:off x="4571086" y="2562149"/>
            <a:ext cx="3057754" cy="305410"/>
          </a:xfrm>
          <a:prstGeom prst="rect">
            <a:avLst/>
          </a:prstGeom>
          <a:noFill/>
          <a:ln/>
        </p:spPr>
        <p:txBody>
          <a:bodyPr wrap="square" lIns="0" tIns="0" rIns="0" bIns="0" rtlCol="0" anchor="ctr"/>
          <a:lstStyle/>
          <a:p>
            <a:pPr marL="0" indent="0" algn="ctr">
              <a:buNone/>
            </a:pPr>
            <a:r>
              <a:rPr lang="en-US" sz="1800" b="1" dirty="0">
                <a:solidFill>
                  <a:srgbClr val="1E40AF"/>
                </a:solidFill>
                <a:latin typeface="Montserrat" pitchFamily="34" charset="0"/>
                <a:ea typeface="Montserrat" pitchFamily="34" charset="-122"/>
                <a:cs typeface="Montserrat" pitchFamily="34" charset="-120"/>
              </a:rPr>
              <a:t>2. Wants</a:t>
            </a:r>
            <a:endParaRPr lang="en-US" sz="1800" dirty="0"/>
          </a:p>
        </p:txBody>
      </p:sp>
      <p:sp>
        <p:nvSpPr>
          <p:cNvPr id="30" name="Text 17"/>
          <p:cNvSpPr txBox="1"/>
          <p:nvPr/>
        </p:nvSpPr>
        <p:spPr>
          <a:xfrm>
            <a:off x="4571086" y="2905049"/>
            <a:ext cx="3057754" cy="152705"/>
          </a:xfrm>
          <a:prstGeom prst="rect">
            <a:avLst/>
          </a:prstGeom>
          <a:noFill/>
          <a:ln/>
        </p:spPr>
        <p:txBody>
          <a:bodyPr wrap="square" lIns="0" tIns="0" rIns="0" bIns="0" rtlCol="0" anchor="ctr"/>
          <a:lstStyle/>
          <a:p>
            <a:pPr marL="0" indent="0" algn="ctr">
              <a:buNone/>
            </a:pPr>
            <a:r>
              <a:rPr lang="en-US" sz="900" b="1" kern="0" spc="90" dirty="0">
                <a:solidFill>
                  <a:srgbClr val="3B82F6"/>
                </a:solidFill>
                <a:latin typeface="ui-sans-serif" pitchFamily="34" charset="0"/>
                <a:ea typeface="ui-sans-serif" pitchFamily="34" charset="-122"/>
                <a:cs typeface="ui-sans-serif" pitchFamily="34" charset="-120"/>
              </a:rPr>
              <a:t>Specific Preference</a:t>
            </a:r>
            <a:endParaRPr lang="en-US" sz="900" dirty="0"/>
          </a:p>
        </p:txBody>
      </p:sp>
      <p:sp>
        <p:nvSpPr>
          <p:cNvPr id="31" name="Text 18"/>
          <p:cNvSpPr txBox="1"/>
          <p:nvPr/>
        </p:nvSpPr>
        <p:spPr>
          <a:xfrm>
            <a:off x="4628693" y="3524098"/>
            <a:ext cx="3020263" cy="866851"/>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The form human needs take as they are shaped by culture and individual personality. Marketing influences wants, but does not create needs.</a:t>
            </a:r>
            <a:endParaRPr lang="en-US" sz="1000" dirty="0"/>
          </a:p>
        </p:txBody>
      </p:sp>
      <p:sp>
        <p:nvSpPr>
          <p:cNvPr id="32" name="Shape 19"/>
          <p:cNvSpPr/>
          <p:nvPr/>
        </p:nvSpPr>
        <p:spPr>
          <a:xfrm>
            <a:off x="4628693" y="5029200"/>
            <a:ext cx="2943454" cy="1143000"/>
          </a:xfrm>
          <a:prstGeom prst="roundRect">
            <a:avLst>
              <a:gd name="adj" fmla="val 2667"/>
            </a:avLst>
          </a:prstGeom>
          <a:solidFill>
            <a:srgbClr val="F1F5F9"/>
          </a:solidFill>
          <a:ln/>
        </p:spPr>
        <p:txBody>
          <a:bodyPr/>
          <a:lstStyle/>
          <a:p>
            <a:endParaRPr lang="en-US"/>
          </a:p>
        </p:txBody>
      </p:sp>
      <p:sp>
        <p:nvSpPr>
          <p:cNvPr id="33" name="Shape 20"/>
          <p:cNvSpPr/>
          <p:nvPr/>
        </p:nvSpPr>
        <p:spPr>
          <a:xfrm>
            <a:off x="4628693" y="5029200"/>
            <a:ext cx="38405" cy="1143000"/>
          </a:xfrm>
          <a:prstGeom prst="roundRect">
            <a:avLst>
              <a:gd name="adj" fmla="val 79365"/>
            </a:avLst>
          </a:prstGeom>
          <a:solidFill>
            <a:srgbClr val="94A3B8"/>
          </a:solidFill>
          <a:ln w="12700">
            <a:solidFill>
              <a:srgbClr val="94A3B8">
                <a:alpha val="0"/>
              </a:srgbClr>
            </a:solidFill>
            <a:prstDash val="solid"/>
          </a:ln>
        </p:spPr>
        <p:txBody>
          <a:bodyPr/>
          <a:lstStyle/>
          <a:p>
            <a:endParaRPr lang="en-US"/>
          </a:p>
        </p:txBody>
      </p:sp>
      <p:sp>
        <p:nvSpPr>
          <p:cNvPr id="34" name="Text 21"/>
          <p:cNvSpPr txBox="1"/>
          <p:nvPr/>
        </p:nvSpPr>
        <p:spPr>
          <a:xfrm>
            <a:off x="4818888" y="5181905"/>
            <a:ext cx="2704795" cy="152705"/>
          </a:xfrm>
          <a:prstGeom prst="rect">
            <a:avLst/>
          </a:prstGeom>
          <a:noFill/>
          <a:ln/>
        </p:spPr>
        <p:txBody>
          <a:bodyPr wrap="square" lIns="0" tIns="0" rIns="0" bIns="0" rtlCol="0" anchor="ctr"/>
          <a:lstStyle/>
          <a:p>
            <a:pPr marL="0" indent="0" algn="l">
              <a:buNone/>
            </a:pPr>
            <a:r>
              <a:rPr lang="en-US" sz="900" b="1" dirty="0">
                <a:solidFill>
                  <a:srgbClr val="3B82F6"/>
                </a:solidFill>
                <a:latin typeface="ui-sans-serif" pitchFamily="34" charset="0"/>
                <a:ea typeface="ui-sans-serif" pitchFamily="34" charset="-122"/>
                <a:cs typeface="ui-sans-serif" pitchFamily="34" charset="-120"/>
              </a:rPr>
              <a:t>Example</a:t>
            </a:r>
            <a:endParaRPr lang="en-US" sz="900" dirty="0"/>
          </a:p>
        </p:txBody>
      </p:sp>
      <p:sp>
        <p:nvSpPr>
          <p:cNvPr id="35" name="Text 22"/>
          <p:cNvSpPr txBox="1"/>
          <p:nvPr/>
        </p:nvSpPr>
        <p:spPr>
          <a:xfrm>
            <a:off x="4818888" y="5372100"/>
            <a:ext cx="2677363" cy="457200"/>
          </a:xfrm>
          <a:prstGeom prst="rect">
            <a:avLst/>
          </a:prstGeom>
          <a:noFill/>
          <a:ln/>
        </p:spPr>
        <p:txBody>
          <a:bodyPr wrap="square" lIns="0" tIns="0" rIns="0" bIns="0" rtlCol="0" anchor="t"/>
          <a:lstStyle/>
          <a:p>
            <a:pPr marL="0" indent="0" algn="l">
              <a:buNone/>
            </a:pPr>
            <a:r>
              <a:rPr lang="en-US" sz="1200" b="1" i="1" dirty="0">
                <a:solidFill>
                  <a:srgbClr val="1E3A8A"/>
                </a:solidFill>
                <a:latin typeface="Open Sans" pitchFamily="34" charset="0"/>
                <a:ea typeface="Open Sans" pitchFamily="34" charset="-122"/>
                <a:cs typeface="Open Sans" pitchFamily="34" charset="-120"/>
              </a:rPr>
              <a:t>"I want a LaCroix Sparkling Water."</a:t>
            </a:r>
            <a:endParaRPr lang="en-US" sz="1200" dirty="0"/>
          </a:p>
        </p:txBody>
      </p:sp>
      <p:sp>
        <p:nvSpPr>
          <p:cNvPr id="36" name="Text 23"/>
          <p:cNvSpPr txBox="1"/>
          <p:nvPr/>
        </p:nvSpPr>
        <p:spPr>
          <a:xfrm>
            <a:off x="4818888" y="5867705"/>
            <a:ext cx="2704795" cy="152705"/>
          </a:xfrm>
          <a:prstGeom prst="rect">
            <a:avLst/>
          </a:prstGeom>
          <a:noFill/>
          <a:ln/>
        </p:spPr>
        <p:txBody>
          <a:bodyPr wrap="square" lIns="0" tIns="0" rIns="0" bIns="0" rtlCol="0" anchor="ctr"/>
          <a:lstStyle/>
          <a:p>
            <a:pPr marL="0" indent="0" algn="l">
              <a:buNone/>
            </a:pPr>
            <a:r>
              <a:rPr lang="en-US" sz="900" dirty="0">
                <a:solidFill>
                  <a:srgbClr val="6B7280"/>
                </a:solidFill>
                <a:latin typeface="ui-sans-serif" pitchFamily="34" charset="0"/>
                <a:ea typeface="ui-sans-serif" pitchFamily="34" charset="-122"/>
                <a:cs typeface="ui-sans-serif" pitchFamily="34" charset="-120"/>
              </a:rPr>
              <a:t>Shaped by culture/taste.</a:t>
            </a:r>
            <a:endParaRPr lang="en-US" sz="900" dirty="0"/>
          </a:p>
        </p:txBody>
      </p:sp>
      <p:pic>
        <p:nvPicPr>
          <p:cNvPr id="37" name="Image 11" descr="preencoded.png"/>
          <p:cNvPicPr>
            <a:picLocks noChangeAspect="1"/>
          </p:cNvPicPr>
          <p:nvPr/>
        </p:nvPicPr>
        <p:blipFill>
          <a:blip r:embed="rId14"/>
          <a:srcRect l="-1200" r="-1200"/>
          <a:stretch/>
        </p:blipFill>
        <p:spPr>
          <a:xfrm>
            <a:off x="7958023" y="3795674"/>
            <a:ext cx="219456" cy="342900"/>
          </a:xfrm>
          <a:prstGeom prst="rect">
            <a:avLst/>
          </a:prstGeom>
        </p:spPr>
      </p:pic>
      <p:pic>
        <p:nvPicPr>
          <p:cNvPr id="38" name="Image 12" descr="preencoded.png"/>
          <p:cNvPicPr>
            <a:picLocks noChangeAspect="1"/>
          </p:cNvPicPr>
          <p:nvPr/>
        </p:nvPicPr>
        <p:blipFill>
          <a:blip r:embed="rId15"/>
          <a:srcRect t="-5" b="-5"/>
          <a:stretch/>
        </p:blipFill>
        <p:spPr>
          <a:xfrm>
            <a:off x="8257946" y="1411834"/>
            <a:ext cx="3561588" cy="5110582"/>
          </a:xfrm>
          <a:prstGeom prst="rect">
            <a:avLst/>
          </a:prstGeom>
        </p:spPr>
      </p:pic>
      <p:sp>
        <p:nvSpPr>
          <p:cNvPr id="39" name="Shape 24"/>
          <p:cNvSpPr/>
          <p:nvPr/>
        </p:nvSpPr>
        <p:spPr>
          <a:xfrm>
            <a:off x="8257946" y="1492301"/>
            <a:ext cx="3562502" cy="1772107"/>
          </a:xfrm>
          <a:prstGeom prst="rect">
            <a:avLst/>
          </a:prstGeom>
          <a:solidFill>
            <a:srgbClr val="DBEAFE"/>
          </a:solidFill>
          <a:ln/>
        </p:spPr>
        <p:txBody>
          <a:bodyPr/>
          <a:lstStyle/>
          <a:p>
            <a:endParaRPr lang="en-US"/>
          </a:p>
        </p:txBody>
      </p:sp>
      <p:sp>
        <p:nvSpPr>
          <p:cNvPr id="40" name="Shape 25"/>
          <p:cNvSpPr/>
          <p:nvPr/>
        </p:nvSpPr>
        <p:spPr>
          <a:xfrm>
            <a:off x="8257946" y="3255264"/>
            <a:ext cx="3562502" cy="9144"/>
          </a:xfrm>
          <a:prstGeom prst="rect">
            <a:avLst/>
          </a:prstGeom>
          <a:solidFill>
            <a:srgbClr val="BFDBFE"/>
          </a:solidFill>
          <a:ln w="12700">
            <a:solidFill>
              <a:srgbClr val="BFDBFE">
                <a:alpha val="0"/>
              </a:srgbClr>
            </a:solidFill>
            <a:prstDash val="solid"/>
          </a:ln>
        </p:spPr>
        <p:txBody>
          <a:bodyPr/>
          <a:lstStyle/>
          <a:p>
            <a:endParaRPr lang="en-US"/>
          </a:p>
        </p:txBody>
      </p:sp>
      <p:pic>
        <p:nvPicPr>
          <p:cNvPr id="41" name="Image 13" descr="preencoded.png"/>
          <p:cNvPicPr>
            <a:picLocks noChangeAspect="1"/>
          </p:cNvPicPr>
          <p:nvPr/>
        </p:nvPicPr>
        <p:blipFill>
          <a:blip r:embed="rId16"/>
          <a:srcRect/>
          <a:stretch/>
        </p:blipFill>
        <p:spPr>
          <a:xfrm>
            <a:off x="9718243" y="1731874"/>
            <a:ext cx="640080" cy="640080"/>
          </a:xfrm>
          <a:prstGeom prst="rect">
            <a:avLst/>
          </a:prstGeom>
        </p:spPr>
      </p:pic>
      <p:pic>
        <p:nvPicPr>
          <p:cNvPr id="42" name="Image 14" descr="preencoded.png"/>
          <p:cNvPicPr>
            <a:picLocks noChangeAspect="1"/>
          </p:cNvPicPr>
          <p:nvPr/>
        </p:nvPicPr>
        <p:blipFill>
          <a:blip r:embed="rId17"/>
          <a:srcRect t="-499" b="-499"/>
          <a:stretch/>
        </p:blipFill>
        <p:spPr>
          <a:xfrm>
            <a:off x="9898380" y="1926641"/>
            <a:ext cx="286207" cy="256946"/>
          </a:xfrm>
          <a:prstGeom prst="rect">
            <a:avLst/>
          </a:prstGeom>
        </p:spPr>
      </p:pic>
      <p:sp>
        <p:nvSpPr>
          <p:cNvPr id="43" name="Text 26"/>
          <p:cNvSpPr txBox="1"/>
          <p:nvPr/>
        </p:nvSpPr>
        <p:spPr>
          <a:xfrm>
            <a:off x="8440826" y="2491740"/>
            <a:ext cx="3200400" cy="324612"/>
          </a:xfrm>
          <a:prstGeom prst="rect">
            <a:avLst/>
          </a:prstGeom>
          <a:noFill/>
          <a:ln/>
        </p:spPr>
        <p:txBody>
          <a:bodyPr wrap="square" lIns="0" tIns="0" rIns="0" bIns="0" rtlCol="0" anchor="ctr"/>
          <a:lstStyle/>
          <a:p>
            <a:pPr marL="0" indent="0" algn="ctr">
              <a:buNone/>
            </a:pPr>
            <a:r>
              <a:rPr lang="en-US" sz="1800" b="1" dirty="0">
                <a:solidFill>
                  <a:srgbClr val="1E3A8A"/>
                </a:solidFill>
                <a:latin typeface="Montserrat" pitchFamily="34" charset="0"/>
                <a:ea typeface="Montserrat" pitchFamily="34" charset="-122"/>
                <a:cs typeface="Montserrat" pitchFamily="34" charset="-120"/>
              </a:rPr>
              <a:t>3. Demand</a:t>
            </a:r>
            <a:endParaRPr lang="en-US" sz="1800" dirty="0"/>
          </a:p>
        </p:txBody>
      </p:sp>
      <p:sp>
        <p:nvSpPr>
          <p:cNvPr id="44" name="Text 27"/>
          <p:cNvSpPr txBox="1"/>
          <p:nvPr/>
        </p:nvSpPr>
        <p:spPr>
          <a:xfrm>
            <a:off x="8440826" y="2852014"/>
            <a:ext cx="3200400" cy="162763"/>
          </a:xfrm>
          <a:prstGeom prst="rect">
            <a:avLst/>
          </a:prstGeom>
          <a:noFill/>
          <a:ln/>
        </p:spPr>
        <p:txBody>
          <a:bodyPr wrap="square" lIns="0" tIns="0" rIns="0" bIns="0" rtlCol="0" anchor="ctr"/>
          <a:lstStyle/>
          <a:p>
            <a:pPr marL="0" indent="0" algn="ctr">
              <a:buNone/>
            </a:pPr>
            <a:r>
              <a:rPr lang="en-US" sz="900" b="1" kern="0" spc="90" dirty="0">
                <a:solidFill>
                  <a:srgbClr val="1D4ED8"/>
                </a:solidFill>
                <a:latin typeface="ui-sans-serif" pitchFamily="34" charset="0"/>
                <a:ea typeface="ui-sans-serif" pitchFamily="34" charset="-122"/>
                <a:cs typeface="ui-sans-serif" pitchFamily="34" charset="-120"/>
              </a:rPr>
              <a:t>Buying Power</a:t>
            </a:r>
            <a:endParaRPr lang="en-US" sz="900" dirty="0"/>
          </a:p>
        </p:txBody>
      </p:sp>
      <p:sp>
        <p:nvSpPr>
          <p:cNvPr id="45" name="Text 28"/>
          <p:cNvSpPr txBox="1"/>
          <p:nvPr/>
        </p:nvSpPr>
        <p:spPr>
          <a:xfrm>
            <a:off x="8497519" y="3502152"/>
            <a:ext cx="3162910" cy="457200"/>
          </a:xfrm>
          <a:prstGeom prst="rect">
            <a:avLst/>
          </a:prstGeom>
          <a:noFill/>
          <a:ln/>
        </p:spPr>
        <p:txBody>
          <a:bodyPr wrap="square" lIns="0" tIns="0" rIns="0" bIns="0" rtlCol="0" anchor="t"/>
          <a:lstStyle/>
          <a:p>
            <a:pPr marL="0" indent="0" algn="l">
              <a:buNone/>
            </a:pPr>
            <a:r>
              <a:rPr lang="en-US" sz="1000" b="1" dirty="0">
                <a:solidFill>
                  <a:srgbClr val="374151"/>
                </a:solidFill>
                <a:latin typeface="Open Sans" pitchFamily="34" charset="0"/>
                <a:ea typeface="Open Sans" pitchFamily="34" charset="-122"/>
                <a:cs typeface="Open Sans" pitchFamily="34" charset="-120"/>
              </a:rPr>
              <a:t>Human wants that are backed by buying power.</a:t>
            </a:r>
            <a:endParaRPr lang="en-US" sz="1000" dirty="0"/>
          </a:p>
        </p:txBody>
      </p:sp>
      <p:sp>
        <p:nvSpPr>
          <p:cNvPr id="46" name="Text 29"/>
          <p:cNvSpPr txBox="1"/>
          <p:nvPr/>
        </p:nvSpPr>
        <p:spPr>
          <a:xfrm>
            <a:off x="8497519" y="4117543"/>
            <a:ext cx="3162910" cy="685800"/>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People demand products with benefits that add up to the most value and satisfaction for their money.</a:t>
            </a:r>
            <a:endParaRPr lang="en-US" sz="1000" dirty="0"/>
          </a:p>
        </p:txBody>
      </p:sp>
      <p:sp>
        <p:nvSpPr>
          <p:cNvPr id="47" name="Shape 30"/>
          <p:cNvSpPr/>
          <p:nvPr/>
        </p:nvSpPr>
        <p:spPr>
          <a:xfrm>
            <a:off x="8497519" y="5322722"/>
            <a:ext cx="3086100" cy="961949"/>
          </a:xfrm>
          <a:prstGeom prst="roundRect">
            <a:avLst>
              <a:gd name="adj" fmla="val 3765"/>
            </a:avLst>
          </a:prstGeom>
          <a:solidFill>
            <a:srgbClr val="F1F5F9"/>
          </a:solidFill>
          <a:ln/>
        </p:spPr>
        <p:txBody>
          <a:bodyPr/>
          <a:lstStyle/>
          <a:p>
            <a:endParaRPr lang="en-US"/>
          </a:p>
        </p:txBody>
      </p:sp>
      <p:sp>
        <p:nvSpPr>
          <p:cNvPr id="48" name="Shape 31"/>
          <p:cNvSpPr/>
          <p:nvPr/>
        </p:nvSpPr>
        <p:spPr>
          <a:xfrm>
            <a:off x="8497519" y="5322722"/>
            <a:ext cx="38405" cy="961949"/>
          </a:xfrm>
          <a:prstGeom prst="roundRect">
            <a:avLst>
              <a:gd name="adj" fmla="val 94295"/>
            </a:avLst>
          </a:prstGeom>
          <a:solidFill>
            <a:srgbClr val="94A3B8"/>
          </a:solidFill>
          <a:ln w="12700">
            <a:solidFill>
              <a:srgbClr val="94A3B8">
                <a:alpha val="0"/>
              </a:srgbClr>
            </a:solidFill>
            <a:prstDash val="solid"/>
          </a:ln>
        </p:spPr>
        <p:txBody>
          <a:bodyPr/>
          <a:lstStyle/>
          <a:p>
            <a:endParaRPr lang="en-US"/>
          </a:p>
        </p:txBody>
      </p:sp>
      <p:sp>
        <p:nvSpPr>
          <p:cNvPr id="49" name="Text 32"/>
          <p:cNvSpPr txBox="1"/>
          <p:nvPr/>
        </p:nvSpPr>
        <p:spPr>
          <a:xfrm>
            <a:off x="8697773" y="5482742"/>
            <a:ext cx="2833726" cy="162763"/>
          </a:xfrm>
          <a:prstGeom prst="rect">
            <a:avLst/>
          </a:prstGeom>
          <a:noFill/>
          <a:ln/>
        </p:spPr>
        <p:txBody>
          <a:bodyPr wrap="square" lIns="0" tIns="0" rIns="0" bIns="0" rtlCol="0" anchor="ctr"/>
          <a:lstStyle/>
          <a:p>
            <a:pPr marL="0" indent="0" algn="l">
              <a:buNone/>
            </a:pPr>
            <a:r>
              <a:rPr lang="en-US" sz="900" b="1" dirty="0">
                <a:solidFill>
                  <a:srgbClr val="1E40AF"/>
                </a:solidFill>
                <a:latin typeface="ui-sans-serif" pitchFamily="34" charset="0"/>
                <a:ea typeface="ui-sans-serif" pitchFamily="34" charset="-122"/>
                <a:cs typeface="ui-sans-serif" pitchFamily="34" charset="-120"/>
              </a:rPr>
              <a:t>Example</a:t>
            </a:r>
            <a:endParaRPr lang="en-US" sz="900" dirty="0"/>
          </a:p>
        </p:txBody>
      </p:sp>
      <p:sp>
        <p:nvSpPr>
          <p:cNvPr id="50" name="Text 33"/>
          <p:cNvSpPr txBox="1"/>
          <p:nvPr/>
        </p:nvSpPr>
        <p:spPr>
          <a:xfrm>
            <a:off x="8697773" y="5682082"/>
            <a:ext cx="3038551" cy="247802"/>
          </a:xfrm>
          <a:prstGeom prst="rect">
            <a:avLst/>
          </a:prstGeom>
          <a:noFill/>
          <a:ln/>
        </p:spPr>
        <p:txBody>
          <a:bodyPr wrap="square" lIns="0" tIns="0" rIns="0" bIns="0" rtlCol="0" anchor="ctr"/>
          <a:lstStyle/>
          <a:p>
            <a:pPr marL="0" indent="0" algn="l">
              <a:buNone/>
            </a:pPr>
            <a:r>
              <a:rPr lang="en-US" sz="1200" b="1" i="1" dirty="0">
                <a:solidFill>
                  <a:srgbClr val="1E3A8A"/>
                </a:solidFill>
                <a:latin typeface="Open Sans" pitchFamily="34" charset="0"/>
                <a:ea typeface="Open Sans" pitchFamily="34" charset="-122"/>
                <a:cs typeface="Open Sans" pitchFamily="34" charset="-120"/>
              </a:rPr>
              <a:t>"I have $2 and I am buying it."</a:t>
            </a:r>
            <a:endParaRPr lang="en-US" sz="1200" dirty="0"/>
          </a:p>
        </p:txBody>
      </p:sp>
      <p:sp>
        <p:nvSpPr>
          <p:cNvPr id="51" name="Text 34"/>
          <p:cNvSpPr txBox="1"/>
          <p:nvPr/>
        </p:nvSpPr>
        <p:spPr>
          <a:xfrm>
            <a:off x="8697773" y="5962802"/>
            <a:ext cx="2833726" cy="162763"/>
          </a:xfrm>
          <a:prstGeom prst="rect">
            <a:avLst/>
          </a:prstGeom>
          <a:noFill/>
          <a:ln/>
        </p:spPr>
        <p:txBody>
          <a:bodyPr wrap="square" lIns="0" tIns="0" rIns="0" bIns="0" rtlCol="0" anchor="ctr"/>
          <a:lstStyle/>
          <a:p>
            <a:pPr marL="0" indent="0" algn="l">
              <a:buNone/>
            </a:pPr>
            <a:r>
              <a:rPr lang="en-US" sz="900" dirty="0">
                <a:solidFill>
                  <a:srgbClr val="6B7280"/>
                </a:solidFill>
                <a:latin typeface="ui-sans-serif" pitchFamily="34" charset="0"/>
                <a:ea typeface="ui-sans-serif" pitchFamily="34" charset="-122"/>
                <a:cs typeface="ui-sans-serif" pitchFamily="34" charset="-120"/>
              </a:rPr>
              <a:t>Willingness + Ability to pay.</a:t>
            </a:r>
            <a:endParaRPr lang="en-US" sz="900" dirty="0"/>
          </a:p>
        </p:txBody>
      </p:sp>
      <p:pic>
        <p:nvPicPr>
          <p:cNvPr id="52" name="Image 15" descr="preencoded.png"/>
          <p:cNvPicPr>
            <a:picLocks noChangeAspect="1"/>
          </p:cNvPicPr>
          <p:nvPr/>
        </p:nvPicPr>
        <p:blipFill>
          <a:blip r:embed="rId18"/>
          <a:srcRect l="-200" r="-200"/>
          <a:stretch/>
        </p:blipFill>
        <p:spPr>
          <a:xfrm>
            <a:off x="0" y="0"/>
            <a:ext cx="12191695" cy="758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pic>
        <p:nvPicPr>
          <p:cNvPr id="3" name="Image 1" descr="preencoded.png"/>
          <p:cNvPicPr>
            <a:picLocks noChangeAspect="1"/>
          </p:cNvPicPr>
          <p:nvPr/>
        </p:nvPicPr>
        <p:blipFill>
          <a:blip r:embed="rId4"/>
          <a:stretch>
            <a:fillRect/>
          </a:stretch>
        </p:blipFill>
        <p:spPr>
          <a:xfrm>
            <a:off x="457200" y="381305"/>
            <a:ext cx="1591056" cy="228600"/>
          </a:xfrm>
          <a:prstGeom prst="rect">
            <a:avLst/>
          </a:prstGeom>
        </p:spPr>
      </p:pic>
      <p:sp>
        <p:nvSpPr>
          <p:cNvPr id="4" name="Text 0"/>
          <p:cNvSpPr/>
          <p:nvPr/>
        </p:nvSpPr>
        <p:spPr>
          <a:xfrm>
            <a:off x="457200" y="381305"/>
            <a:ext cx="1591056"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90" dirty="0">
                <a:solidFill>
                  <a:srgbClr val="1E40AF"/>
                </a:solidFill>
                <a:latin typeface="Montserrat" pitchFamily="34" charset="0"/>
                <a:ea typeface="Montserrat" pitchFamily="34" charset="-122"/>
                <a:cs typeface="Montserrat" pitchFamily="34" charset="-120"/>
              </a:rPr>
              <a:t>Core Framework</a:t>
            </a:r>
            <a:endParaRPr lang="en-US" sz="900" dirty="0"/>
          </a:p>
        </p:txBody>
      </p:sp>
      <p:sp>
        <p:nvSpPr>
          <p:cNvPr id="5" name="Text 1"/>
          <p:cNvSpPr txBox="1"/>
          <p:nvPr/>
        </p:nvSpPr>
        <p:spPr>
          <a:xfrm>
            <a:off x="457200" y="685800"/>
            <a:ext cx="4017874"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ontserrat" pitchFamily="34" charset="0"/>
                <a:ea typeface="Montserrat" pitchFamily="34" charset="-122"/>
                <a:cs typeface="Montserrat" pitchFamily="34" charset="-120"/>
              </a:rPr>
              <a:t> The </a:t>
            </a:r>
            <a:r>
              <a:rPr lang="en-US" sz="2700" b="1" dirty="0">
                <a:solidFill>
                  <a:srgbClr val="1D4ED8"/>
                </a:solidFill>
                <a:latin typeface="Montserrat" pitchFamily="34" charset="0"/>
                <a:ea typeface="Montserrat" pitchFamily="34" charset="-122"/>
                <a:cs typeface="Montserrat" pitchFamily="34" charset="-120"/>
              </a:rPr>
              <a:t>Value Equation</a:t>
            </a:r>
            <a:endParaRPr lang="en-US" sz="2700" dirty="0"/>
          </a:p>
        </p:txBody>
      </p:sp>
      <p:sp>
        <p:nvSpPr>
          <p:cNvPr id="6" name="Text 2"/>
          <p:cNvSpPr txBox="1"/>
          <p:nvPr/>
        </p:nvSpPr>
        <p:spPr>
          <a:xfrm>
            <a:off x="9785909" y="847649"/>
            <a:ext cx="1950415" cy="267005"/>
          </a:xfrm>
          <a:prstGeom prst="rect">
            <a:avLst/>
          </a:prstGeom>
          <a:noFill/>
          <a:ln/>
        </p:spPr>
        <p:txBody>
          <a:bodyPr wrap="square" lIns="0" tIns="0" rIns="0" bIns="0" rtlCol="0" anchor="ctr"/>
          <a:lstStyle/>
          <a:p>
            <a:pPr marL="0" indent="0" algn="r">
              <a:buNone/>
            </a:pPr>
            <a:r>
              <a:rPr lang="en-US" sz="1300" i="1" dirty="0">
                <a:solidFill>
                  <a:srgbClr val="6B7280"/>
                </a:solidFill>
                <a:latin typeface="Open Sans" pitchFamily="34" charset="0"/>
                <a:ea typeface="Open Sans" pitchFamily="34" charset="-122"/>
                <a:cs typeface="Open Sans" pitchFamily="34" charset="-120"/>
              </a:rPr>
              <a:t>"Value is subjective."</a:t>
            </a:r>
            <a:endParaRPr lang="en-US" sz="1300" dirty="0"/>
          </a:p>
        </p:txBody>
      </p:sp>
      <p:pic>
        <p:nvPicPr>
          <p:cNvPr id="7" name="Image 2" descr="preencoded.png"/>
          <p:cNvPicPr>
            <a:picLocks noChangeAspect="1"/>
          </p:cNvPicPr>
          <p:nvPr/>
        </p:nvPicPr>
        <p:blipFill>
          <a:blip r:embed="rId5"/>
          <a:srcRect l="-1" r="-1"/>
          <a:stretch/>
        </p:blipFill>
        <p:spPr>
          <a:xfrm>
            <a:off x="457200" y="2600554"/>
            <a:ext cx="5486400" cy="4276649"/>
          </a:xfrm>
          <a:prstGeom prst="rect">
            <a:avLst/>
          </a:prstGeom>
        </p:spPr>
      </p:pic>
      <p:sp>
        <p:nvSpPr>
          <p:cNvPr id="8" name="Shape 3"/>
          <p:cNvSpPr/>
          <p:nvPr/>
        </p:nvSpPr>
        <p:spPr>
          <a:xfrm>
            <a:off x="457200" y="2676449"/>
            <a:ext cx="5486400" cy="886054"/>
          </a:xfrm>
          <a:prstGeom prst="rect">
            <a:avLst/>
          </a:prstGeom>
          <a:solidFill>
            <a:srgbClr val="EFF6FF"/>
          </a:solidFill>
          <a:ln/>
        </p:spPr>
        <p:txBody>
          <a:bodyPr/>
          <a:lstStyle/>
          <a:p>
            <a:endParaRPr lang="en-US"/>
          </a:p>
        </p:txBody>
      </p:sp>
      <p:sp>
        <p:nvSpPr>
          <p:cNvPr id="9" name="Shape 4"/>
          <p:cNvSpPr/>
          <p:nvPr/>
        </p:nvSpPr>
        <p:spPr>
          <a:xfrm>
            <a:off x="457200" y="3553358"/>
            <a:ext cx="5486400" cy="9144"/>
          </a:xfrm>
          <a:prstGeom prst="rect">
            <a:avLst/>
          </a:prstGeom>
          <a:solidFill>
            <a:srgbClr val="DBEAFE"/>
          </a:solidFill>
          <a:ln w="12700">
            <a:solidFill>
              <a:srgbClr val="DBEAFE">
                <a:alpha val="0"/>
              </a:srgbClr>
            </a:solidFill>
            <a:prstDash val="solid"/>
          </a:ln>
        </p:spPr>
        <p:txBody>
          <a:bodyPr/>
          <a:lstStyle/>
          <a:p>
            <a:endParaRPr lang="en-US"/>
          </a:p>
        </p:txBody>
      </p:sp>
      <p:sp>
        <p:nvSpPr>
          <p:cNvPr id="10" name="Text 5"/>
          <p:cNvSpPr txBox="1"/>
          <p:nvPr/>
        </p:nvSpPr>
        <p:spPr>
          <a:xfrm>
            <a:off x="647395" y="2866644"/>
            <a:ext cx="1972361" cy="305410"/>
          </a:xfrm>
          <a:prstGeom prst="rect">
            <a:avLst/>
          </a:prstGeom>
          <a:noFill/>
          <a:ln/>
        </p:spPr>
        <p:txBody>
          <a:bodyPr wrap="square" lIns="0" tIns="0" rIns="0" bIns="0" rtlCol="0" anchor="ctr"/>
          <a:lstStyle/>
          <a:p>
            <a:pPr marL="0" indent="0" algn="l">
              <a:buNone/>
            </a:pPr>
            <a:r>
              <a:rPr lang="en-US" sz="1800" b="1" dirty="0">
                <a:solidFill>
                  <a:srgbClr val="1E3A8A"/>
                </a:solidFill>
                <a:latin typeface="Montserrat" pitchFamily="34" charset="0"/>
                <a:ea typeface="Montserrat" pitchFamily="34" charset="-122"/>
                <a:cs typeface="Montserrat" pitchFamily="34" charset="-120"/>
              </a:rPr>
              <a:t>Total Benefits</a:t>
            </a:r>
            <a:endParaRPr lang="en-US" sz="1800" dirty="0"/>
          </a:p>
        </p:txBody>
      </p:sp>
      <p:sp>
        <p:nvSpPr>
          <p:cNvPr id="11" name="Text 6"/>
          <p:cNvSpPr txBox="1"/>
          <p:nvPr/>
        </p:nvSpPr>
        <p:spPr>
          <a:xfrm>
            <a:off x="647395" y="3172054"/>
            <a:ext cx="1733702" cy="191110"/>
          </a:xfrm>
          <a:prstGeom prst="rect">
            <a:avLst/>
          </a:prstGeom>
          <a:noFill/>
          <a:ln/>
        </p:spPr>
        <p:txBody>
          <a:bodyPr wrap="square" lIns="0" tIns="0" rIns="0" bIns="0" rtlCol="0" anchor="ctr"/>
          <a:lstStyle/>
          <a:p>
            <a:pPr marL="0" indent="0" algn="l">
              <a:buNone/>
            </a:pPr>
            <a:r>
              <a:rPr lang="en-US" sz="1000" b="1" dirty="0">
                <a:solidFill>
                  <a:srgbClr val="2563EB"/>
                </a:solidFill>
                <a:latin typeface="Open Sans" pitchFamily="34" charset="0"/>
                <a:ea typeface="Open Sans" pitchFamily="34" charset="-122"/>
                <a:cs typeface="Open Sans" pitchFamily="34" charset="-120"/>
              </a:rPr>
              <a:t>The "Get" Side</a:t>
            </a:r>
            <a:endParaRPr lang="en-US" sz="1000" dirty="0"/>
          </a:p>
        </p:txBody>
      </p:sp>
      <p:pic>
        <p:nvPicPr>
          <p:cNvPr id="12" name="Image 3" descr="preencoded.png"/>
          <p:cNvPicPr>
            <a:picLocks noChangeAspect="1"/>
          </p:cNvPicPr>
          <p:nvPr/>
        </p:nvPicPr>
        <p:blipFill>
          <a:blip r:embed="rId6"/>
          <a:srcRect/>
          <a:stretch/>
        </p:blipFill>
        <p:spPr>
          <a:xfrm>
            <a:off x="5372100" y="2924251"/>
            <a:ext cx="381305" cy="381305"/>
          </a:xfrm>
          <a:prstGeom prst="rect">
            <a:avLst/>
          </a:prstGeom>
        </p:spPr>
      </p:pic>
      <p:pic>
        <p:nvPicPr>
          <p:cNvPr id="13" name="Image 4" descr="preencoded.png"/>
          <p:cNvPicPr>
            <a:picLocks noChangeAspect="1"/>
          </p:cNvPicPr>
          <p:nvPr/>
        </p:nvPicPr>
        <p:blipFill>
          <a:blip r:embed="rId7"/>
          <a:srcRect l="-760" r="-760"/>
          <a:stretch/>
        </p:blipFill>
        <p:spPr>
          <a:xfrm>
            <a:off x="5486400" y="3029407"/>
            <a:ext cx="152705" cy="171907"/>
          </a:xfrm>
          <a:prstGeom prst="rect">
            <a:avLst/>
          </a:prstGeom>
        </p:spPr>
      </p:pic>
      <p:sp>
        <p:nvSpPr>
          <p:cNvPr id="14" name="Shape 7"/>
          <p:cNvSpPr/>
          <p:nvPr/>
        </p:nvSpPr>
        <p:spPr>
          <a:xfrm>
            <a:off x="457200" y="3562502"/>
            <a:ext cx="5486400" cy="3314700"/>
          </a:xfrm>
          <a:prstGeom prst="roundRect">
            <a:avLst>
              <a:gd name="adj" fmla="val 951"/>
            </a:avLst>
          </a:prstGeom>
          <a:solidFill>
            <a:srgbClr val="FFFFFF"/>
          </a:solidFill>
          <a:ln w="12700">
            <a:solidFill>
              <a:srgbClr val="FFFFFF">
                <a:alpha val="0"/>
              </a:srgbClr>
            </a:solidFill>
            <a:prstDash val="solid"/>
          </a:ln>
        </p:spPr>
        <p:txBody>
          <a:bodyPr/>
          <a:lstStyle/>
          <a:p>
            <a:endParaRPr lang="en-US"/>
          </a:p>
        </p:txBody>
      </p:sp>
      <p:pic>
        <p:nvPicPr>
          <p:cNvPr id="15" name="Image 5" descr="preencoded.png"/>
          <p:cNvPicPr>
            <a:picLocks noChangeAspect="1"/>
          </p:cNvPicPr>
          <p:nvPr/>
        </p:nvPicPr>
        <p:blipFill>
          <a:blip r:embed="rId8"/>
          <a:srcRect t="-180" b="-180"/>
          <a:stretch/>
        </p:blipFill>
        <p:spPr>
          <a:xfrm>
            <a:off x="685800" y="3810305"/>
            <a:ext cx="190195" cy="152705"/>
          </a:xfrm>
          <a:prstGeom prst="rect">
            <a:avLst/>
          </a:prstGeom>
        </p:spPr>
      </p:pic>
      <p:sp>
        <p:nvSpPr>
          <p:cNvPr id="16" name="Text 8"/>
          <p:cNvSpPr txBox="1"/>
          <p:nvPr/>
        </p:nvSpPr>
        <p:spPr>
          <a:xfrm>
            <a:off x="952805" y="3791102"/>
            <a:ext cx="1724558"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Montserrat" pitchFamily="34" charset="0"/>
                <a:ea typeface="Montserrat" pitchFamily="34" charset="-122"/>
                <a:cs typeface="Montserrat" pitchFamily="34" charset="-120"/>
              </a:rPr>
              <a:t>Functional Benefits</a:t>
            </a:r>
            <a:endParaRPr lang="en-US" sz="1000" dirty="0"/>
          </a:p>
        </p:txBody>
      </p:sp>
      <p:pic>
        <p:nvPicPr>
          <p:cNvPr id="17" name="Image 6" descr="preencoded.png"/>
          <p:cNvPicPr>
            <a:picLocks noChangeAspect="1"/>
          </p:cNvPicPr>
          <p:nvPr/>
        </p:nvPicPr>
        <p:blipFill>
          <a:blip r:embed="rId9"/>
          <a:srcRect/>
          <a:stretch/>
        </p:blipFill>
        <p:spPr>
          <a:xfrm>
            <a:off x="685800" y="4800600"/>
            <a:ext cx="152705" cy="152705"/>
          </a:xfrm>
          <a:prstGeom prst="rect">
            <a:avLst/>
          </a:prstGeom>
        </p:spPr>
      </p:pic>
      <p:sp>
        <p:nvSpPr>
          <p:cNvPr id="18" name="Text 9"/>
          <p:cNvSpPr txBox="1"/>
          <p:nvPr/>
        </p:nvSpPr>
        <p:spPr>
          <a:xfrm>
            <a:off x="914400" y="4781398"/>
            <a:ext cx="1657807"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Montserrat" pitchFamily="34" charset="0"/>
                <a:ea typeface="Montserrat" pitchFamily="34" charset="-122"/>
                <a:cs typeface="Montserrat" pitchFamily="34" charset="-120"/>
              </a:rPr>
              <a:t>Emotional Benefits</a:t>
            </a:r>
            <a:endParaRPr lang="en-US" sz="1000" dirty="0"/>
          </a:p>
        </p:txBody>
      </p:sp>
      <p:pic>
        <p:nvPicPr>
          <p:cNvPr id="19" name="Image 7" descr="preencoded.png"/>
          <p:cNvPicPr>
            <a:picLocks noChangeAspect="1"/>
          </p:cNvPicPr>
          <p:nvPr/>
        </p:nvPicPr>
        <p:blipFill>
          <a:blip r:embed="rId10"/>
          <a:srcRect l="-33" r="-33"/>
          <a:stretch/>
        </p:blipFill>
        <p:spPr>
          <a:xfrm>
            <a:off x="685800" y="5790895"/>
            <a:ext cx="171907" cy="152705"/>
          </a:xfrm>
          <a:prstGeom prst="rect">
            <a:avLst/>
          </a:prstGeom>
        </p:spPr>
      </p:pic>
      <p:sp>
        <p:nvSpPr>
          <p:cNvPr id="20" name="Text 10"/>
          <p:cNvSpPr txBox="1"/>
          <p:nvPr/>
        </p:nvSpPr>
        <p:spPr>
          <a:xfrm>
            <a:off x="933602" y="5772607"/>
            <a:ext cx="1819656"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Montserrat" pitchFamily="34" charset="0"/>
                <a:ea typeface="Montserrat" pitchFamily="34" charset="-122"/>
                <a:cs typeface="Montserrat" pitchFamily="34" charset="-120"/>
              </a:rPr>
              <a:t>Experiential Benefits</a:t>
            </a:r>
            <a:endParaRPr lang="en-US" sz="1000" dirty="0"/>
          </a:p>
        </p:txBody>
      </p:sp>
      <p:pic>
        <p:nvPicPr>
          <p:cNvPr id="21" name="Image 8" descr="preencoded.png"/>
          <p:cNvPicPr>
            <a:picLocks noChangeAspect="1"/>
          </p:cNvPicPr>
          <p:nvPr/>
        </p:nvPicPr>
        <p:blipFill>
          <a:blip r:embed="rId11"/>
          <a:srcRect l="-1" r="-1"/>
          <a:stretch/>
        </p:blipFill>
        <p:spPr>
          <a:xfrm>
            <a:off x="6248095" y="2600554"/>
            <a:ext cx="5486400" cy="4276649"/>
          </a:xfrm>
          <a:prstGeom prst="rect">
            <a:avLst/>
          </a:prstGeom>
        </p:spPr>
      </p:pic>
      <p:sp>
        <p:nvSpPr>
          <p:cNvPr id="22" name="Shape 11"/>
          <p:cNvSpPr/>
          <p:nvPr/>
        </p:nvSpPr>
        <p:spPr>
          <a:xfrm>
            <a:off x="6248095" y="2676449"/>
            <a:ext cx="5486400" cy="886054"/>
          </a:xfrm>
          <a:prstGeom prst="rect">
            <a:avLst/>
          </a:prstGeom>
          <a:solidFill>
            <a:srgbClr val="F9FAFB"/>
          </a:solidFill>
          <a:ln/>
        </p:spPr>
        <p:txBody>
          <a:bodyPr/>
          <a:lstStyle/>
          <a:p>
            <a:endParaRPr lang="en-US"/>
          </a:p>
        </p:txBody>
      </p:sp>
      <p:sp>
        <p:nvSpPr>
          <p:cNvPr id="23" name="Shape 12"/>
          <p:cNvSpPr/>
          <p:nvPr/>
        </p:nvSpPr>
        <p:spPr>
          <a:xfrm>
            <a:off x="6248095" y="3553358"/>
            <a:ext cx="5486400" cy="9144"/>
          </a:xfrm>
          <a:prstGeom prst="rect">
            <a:avLst/>
          </a:prstGeom>
          <a:solidFill>
            <a:srgbClr val="F3F4F6"/>
          </a:solidFill>
          <a:ln w="12700">
            <a:solidFill>
              <a:srgbClr val="F3F4F6">
                <a:alpha val="0"/>
              </a:srgbClr>
            </a:solidFill>
            <a:prstDash val="solid"/>
          </a:ln>
        </p:spPr>
        <p:txBody>
          <a:bodyPr/>
          <a:lstStyle/>
          <a:p>
            <a:endParaRPr lang="en-US"/>
          </a:p>
        </p:txBody>
      </p:sp>
      <p:sp>
        <p:nvSpPr>
          <p:cNvPr id="24" name="Text 13"/>
          <p:cNvSpPr txBox="1"/>
          <p:nvPr/>
        </p:nvSpPr>
        <p:spPr>
          <a:xfrm>
            <a:off x="6439205" y="2866644"/>
            <a:ext cx="1553566" cy="305410"/>
          </a:xfrm>
          <a:prstGeom prst="rect">
            <a:avLst/>
          </a:prstGeom>
          <a:noFill/>
          <a:ln/>
        </p:spPr>
        <p:txBody>
          <a:bodyPr wrap="square" lIns="0" tIns="0" rIns="0" bIns="0" rtlCol="0" anchor="ctr"/>
          <a:lstStyle/>
          <a:p>
            <a:pPr marL="0" indent="0" algn="l">
              <a:buNone/>
            </a:pPr>
            <a:r>
              <a:rPr lang="en-US" sz="1800" b="1" dirty="0">
                <a:solidFill>
                  <a:srgbClr val="1F2937"/>
                </a:solidFill>
                <a:latin typeface="Montserrat" pitchFamily="34" charset="0"/>
                <a:ea typeface="Montserrat" pitchFamily="34" charset="-122"/>
                <a:cs typeface="Montserrat" pitchFamily="34" charset="-120"/>
              </a:rPr>
              <a:t>Total Costs</a:t>
            </a:r>
            <a:endParaRPr lang="en-US" sz="1800" dirty="0"/>
          </a:p>
        </p:txBody>
      </p:sp>
      <p:sp>
        <p:nvSpPr>
          <p:cNvPr id="25" name="Text 14"/>
          <p:cNvSpPr txBox="1"/>
          <p:nvPr/>
        </p:nvSpPr>
        <p:spPr>
          <a:xfrm>
            <a:off x="6439205" y="3172054"/>
            <a:ext cx="1381658" cy="191110"/>
          </a:xfrm>
          <a:prstGeom prst="rect">
            <a:avLst/>
          </a:prstGeom>
          <a:noFill/>
          <a:ln/>
        </p:spPr>
        <p:txBody>
          <a:bodyPr wrap="square" lIns="0" tIns="0" rIns="0" bIns="0" rtlCol="0" anchor="ctr"/>
          <a:lstStyle/>
          <a:p>
            <a:pPr marL="0" indent="0" algn="l">
              <a:buNone/>
            </a:pPr>
            <a:r>
              <a:rPr lang="en-US" sz="1000" b="1" dirty="0">
                <a:solidFill>
                  <a:srgbClr val="6B7280"/>
                </a:solidFill>
                <a:latin typeface="Open Sans" pitchFamily="34" charset="0"/>
                <a:ea typeface="Open Sans" pitchFamily="34" charset="-122"/>
                <a:cs typeface="Open Sans" pitchFamily="34" charset="-120"/>
              </a:rPr>
              <a:t>The "Give" Side</a:t>
            </a:r>
            <a:endParaRPr lang="en-US" sz="1000" dirty="0"/>
          </a:p>
        </p:txBody>
      </p:sp>
      <p:pic>
        <p:nvPicPr>
          <p:cNvPr id="26" name="Image 9" descr="preencoded.png"/>
          <p:cNvPicPr>
            <a:picLocks noChangeAspect="1"/>
          </p:cNvPicPr>
          <p:nvPr/>
        </p:nvPicPr>
        <p:blipFill>
          <a:blip r:embed="rId12"/>
          <a:srcRect/>
          <a:stretch/>
        </p:blipFill>
        <p:spPr>
          <a:xfrm>
            <a:off x="11162995" y="2924251"/>
            <a:ext cx="381305" cy="381305"/>
          </a:xfrm>
          <a:prstGeom prst="rect">
            <a:avLst/>
          </a:prstGeom>
        </p:spPr>
      </p:pic>
      <p:pic>
        <p:nvPicPr>
          <p:cNvPr id="27" name="Image 10" descr="preencoded.png"/>
          <p:cNvPicPr>
            <a:picLocks noChangeAspect="1"/>
          </p:cNvPicPr>
          <p:nvPr/>
        </p:nvPicPr>
        <p:blipFill>
          <a:blip r:embed="rId13"/>
          <a:srcRect l="-760" r="-760"/>
          <a:stretch/>
        </p:blipFill>
        <p:spPr>
          <a:xfrm>
            <a:off x="11277295" y="3029407"/>
            <a:ext cx="152705" cy="171907"/>
          </a:xfrm>
          <a:prstGeom prst="rect">
            <a:avLst/>
          </a:prstGeom>
        </p:spPr>
      </p:pic>
      <p:sp>
        <p:nvSpPr>
          <p:cNvPr id="28" name="Shape 15"/>
          <p:cNvSpPr/>
          <p:nvPr/>
        </p:nvSpPr>
        <p:spPr>
          <a:xfrm>
            <a:off x="6248095" y="3562502"/>
            <a:ext cx="5486400" cy="3314700"/>
          </a:xfrm>
          <a:prstGeom prst="roundRect">
            <a:avLst>
              <a:gd name="adj" fmla="val 951"/>
            </a:avLst>
          </a:prstGeom>
          <a:solidFill>
            <a:srgbClr val="FFFFFF"/>
          </a:solidFill>
          <a:ln w="12700">
            <a:solidFill>
              <a:srgbClr val="FFFFFF">
                <a:alpha val="0"/>
              </a:srgbClr>
            </a:solidFill>
            <a:prstDash val="solid"/>
          </a:ln>
        </p:spPr>
        <p:txBody>
          <a:bodyPr/>
          <a:lstStyle/>
          <a:p>
            <a:endParaRPr lang="en-US"/>
          </a:p>
        </p:txBody>
      </p:sp>
      <p:pic>
        <p:nvPicPr>
          <p:cNvPr id="29" name="Image 11" descr="preencoded.png"/>
          <p:cNvPicPr>
            <a:picLocks noChangeAspect="1"/>
          </p:cNvPicPr>
          <p:nvPr/>
        </p:nvPicPr>
        <p:blipFill>
          <a:blip r:embed="rId14"/>
          <a:srcRect l="-33" r="-33"/>
          <a:stretch/>
        </p:blipFill>
        <p:spPr>
          <a:xfrm>
            <a:off x="6476695" y="3810305"/>
            <a:ext cx="171907" cy="152705"/>
          </a:xfrm>
          <a:prstGeom prst="rect">
            <a:avLst/>
          </a:prstGeom>
        </p:spPr>
      </p:pic>
      <p:sp>
        <p:nvSpPr>
          <p:cNvPr id="30" name="Text 16"/>
          <p:cNvSpPr txBox="1"/>
          <p:nvPr/>
        </p:nvSpPr>
        <p:spPr>
          <a:xfrm>
            <a:off x="6724498" y="3791102"/>
            <a:ext cx="1381658"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Montserrat" pitchFamily="34" charset="0"/>
                <a:ea typeface="Montserrat" pitchFamily="34" charset="-122"/>
                <a:cs typeface="Montserrat" pitchFamily="34" charset="-120"/>
              </a:rPr>
              <a:t>Monetary Costs</a:t>
            </a:r>
            <a:endParaRPr lang="en-US" sz="1000" dirty="0"/>
          </a:p>
        </p:txBody>
      </p:sp>
      <p:pic>
        <p:nvPicPr>
          <p:cNvPr id="31" name="Image 12" descr="preencoded.png"/>
          <p:cNvPicPr>
            <a:picLocks noChangeAspect="1"/>
          </p:cNvPicPr>
          <p:nvPr/>
        </p:nvPicPr>
        <p:blipFill>
          <a:blip r:embed="rId15"/>
          <a:srcRect/>
          <a:stretch/>
        </p:blipFill>
        <p:spPr>
          <a:xfrm>
            <a:off x="6476695" y="4800600"/>
            <a:ext cx="152705" cy="152705"/>
          </a:xfrm>
          <a:prstGeom prst="rect">
            <a:avLst/>
          </a:prstGeom>
        </p:spPr>
      </p:pic>
      <p:sp>
        <p:nvSpPr>
          <p:cNvPr id="32" name="Text 17"/>
          <p:cNvSpPr txBox="1"/>
          <p:nvPr/>
        </p:nvSpPr>
        <p:spPr>
          <a:xfrm>
            <a:off x="6705295" y="4781398"/>
            <a:ext cx="1172261"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Montserrat" pitchFamily="34" charset="0"/>
                <a:ea typeface="Montserrat" pitchFamily="34" charset="-122"/>
                <a:cs typeface="Montserrat" pitchFamily="34" charset="-120"/>
              </a:rPr>
              <a:t>Time &amp; Energy</a:t>
            </a:r>
            <a:endParaRPr lang="en-US" sz="1000" dirty="0"/>
          </a:p>
        </p:txBody>
      </p:sp>
      <p:pic>
        <p:nvPicPr>
          <p:cNvPr id="33" name="Image 13" descr="preencoded.png"/>
          <p:cNvPicPr>
            <a:picLocks noChangeAspect="1"/>
          </p:cNvPicPr>
          <p:nvPr/>
        </p:nvPicPr>
        <p:blipFill>
          <a:blip r:embed="rId16"/>
          <a:srcRect/>
          <a:stretch/>
        </p:blipFill>
        <p:spPr>
          <a:xfrm>
            <a:off x="6476695" y="5790895"/>
            <a:ext cx="152705" cy="152705"/>
          </a:xfrm>
          <a:prstGeom prst="rect">
            <a:avLst/>
          </a:prstGeom>
        </p:spPr>
      </p:pic>
      <p:sp>
        <p:nvSpPr>
          <p:cNvPr id="34" name="Text 18"/>
          <p:cNvSpPr txBox="1"/>
          <p:nvPr/>
        </p:nvSpPr>
        <p:spPr>
          <a:xfrm>
            <a:off x="6705295" y="5772607"/>
            <a:ext cx="1733702"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Montserrat" pitchFamily="34" charset="0"/>
                <a:ea typeface="Montserrat" pitchFamily="34" charset="-122"/>
                <a:cs typeface="Montserrat" pitchFamily="34" charset="-120"/>
              </a:rPr>
              <a:t>Psychological / Risk</a:t>
            </a:r>
            <a:endParaRPr lang="en-US" sz="1000" dirty="0"/>
          </a:p>
        </p:txBody>
      </p:sp>
      <p:sp>
        <p:nvSpPr>
          <p:cNvPr id="35" name="Shape 19"/>
          <p:cNvSpPr/>
          <p:nvPr/>
        </p:nvSpPr>
        <p:spPr>
          <a:xfrm>
            <a:off x="2884210" y="2123237"/>
            <a:ext cx="6420002" cy="362102"/>
          </a:xfrm>
          <a:prstGeom prst="roundRect">
            <a:avLst>
              <a:gd name="adj" fmla="val 252526"/>
            </a:avLst>
          </a:prstGeom>
          <a:solidFill>
            <a:srgbClr val="EFF6FF"/>
          </a:solidFill>
          <a:ln w="12700">
            <a:solidFill>
              <a:srgbClr val="DBEAFE"/>
            </a:solidFill>
            <a:prstDash val="solid"/>
          </a:ln>
        </p:spPr>
        <p:txBody>
          <a:bodyPr/>
          <a:lstStyle/>
          <a:p>
            <a:endParaRPr lang="en-US"/>
          </a:p>
        </p:txBody>
      </p:sp>
      <p:pic>
        <p:nvPicPr>
          <p:cNvPr id="36" name="Image 14" descr="preencoded.png"/>
          <p:cNvPicPr>
            <a:picLocks noChangeAspect="1"/>
          </p:cNvPicPr>
          <p:nvPr/>
        </p:nvPicPr>
        <p:blipFill>
          <a:blip r:embed="rId17"/>
          <a:srcRect l="-2512" r="-2512"/>
          <a:stretch/>
        </p:blipFill>
        <p:spPr>
          <a:xfrm>
            <a:off x="3044038" y="2237537"/>
            <a:ext cx="105156" cy="133502"/>
          </a:xfrm>
          <a:prstGeom prst="rect">
            <a:avLst/>
          </a:prstGeom>
        </p:spPr>
      </p:pic>
      <p:sp>
        <p:nvSpPr>
          <p:cNvPr id="37" name="Text 20"/>
          <p:cNvSpPr txBox="1"/>
          <p:nvPr/>
        </p:nvSpPr>
        <p:spPr>
          <a:xfrm>
            <a:off x="3225090" y="2123237"/>
            <a:ext cx="5839358" cy="362102"/>
          </a:xfrm>
          <a:prstGeom prst="rect">
            <a:avLst/>
          </a:prstGeom>
          <a:noFill/>
          <a:ln/>
        </p:spPr>
        <p:txBody>
          <a:bodyPr wrap="square" lIns="0" tIns="0" rIns="0" bIns="0" rtlCol="0" anchor="ctr"/>
          <a:lstStyle/>
          <a:p>
            <a:pPr marL="0" indent="0" algn="l">
              <a:buNone/>
            </a:pPr>
            <a:r>
              <a:rPr lang="en-US" sz="1000" b="1" dirty="0">
                <a:solidFill>
                  <a:srgbClr val="1E40AF"/>
                </a:solidFill>
                <a:latin typeface="Open Sans" pitchFamily="34" charset="0"/>
                <a:ea typeface="Open Sans" pitchFamily="34" charset="-122"/>
                <a:cs typeface="Open Sans" pitchFamily="34" charset="-120"/>
              </a:rPr>
              <a:t>Marketing Goal:</a:t>
            </a:r>
            <a:r>
              <a:rPr lang="en-US" sz="1000" dirty="0">
                <a:solidFill>
                  <a:srgbClr val="1E40AF"/>
                </a:solidFill>
                <a:latin typeface="Open Sans" pitchFamily="34" charset="0"/>
                <a:ea typeface="Open Sans" pitchFamily="34" charset="-122"/>
                <a:cs typeface="Open Sans" pitchFamily="34" charset="-120"/>
              </a:rPr>
              <a:t> Increase perceived benefits or decrease perceived costs to maximize value.</a:t>
            </a:r>
            <a:endParaRPr lang="en-US" sz="1000" dirty="0"/>
          </a:p>
        </p:txBody>
      </p:sp>
      <p:pic>
        <p:nvPicPr>
          <p:cNvPr id="38" name="Image 15" descr="preencoded.png"/>
          <p:cNvPicPr>
            <a:picLocks noChangeAspect="1"/>
          </p:cNvPicPr>
          <p:nvPr/>
        </p:nvPicPr>
        <p:blipFill>
          <a:blip r:embed="rId18"/>
          <a:srcRect l="-2" r="-2"/>
          <a:stretch/>
        </p:blipFill>
        <p:spPr>
          <a:xfrm>
            <a:off x="2966314" y="1284230"/>
            <a:ext cx="6259068" cy="773671"/>
          </a:xfrm>
          <a:prstGeom prst="rect">
            <a:avLst/>
          </a:prstGeom>
        </p:spPr>
      </p:pic>
      <p:sp>
        <p:nvSpPr>
          <p:cNvPr id="39" name="Text 21"/>
          <p:cNvSpPr txBox="1"/>
          <p:nvPr/>
        </p:nvSpPr>
        <p:spPr>
          <a:xfrm>
            <a:off x="3386023" y="1820158"/>
            <a:ext cx="1390802" cy="152705"/>
          </a:xfrm>
          <a:prstGeom prst="rect">
            <a:avLst/>
          </a:prstGeom>
          <a:noFill/>
          <a:ln/>
        </p:spPr>
        <p:txBody>
          <a:bodyPr wrap="square" lIns="0" tIns="0" rIns="0" bIns="0" rtlCol="0" anchor="ctr"/>
          <a:lstStyle/>
          <a:p>
            <a:pPr marL="0" indent="0" algn="ctr">
              <a:buNone/>
            </a:pPr>
            <a:r>
              <a:rPr lang="en-US" sz="900" kern="0" spc="90" dirty="0">
                <a:solidFill>
                  <a:srgbClr val="BFDBFE"/>
                </a:solidFill>
                <a:latin typeface="ui-sans-serif" pitchFamily="34" charset="0"/>
                <a:ea typeface="ui-sans-serif" pitchFamily="34" charset="-122"/>
                <a:cs typeface="ui-sans-serif" pitchFamily="34" charset="-120"/>
              </a:rPr>
              <a:t>Perceived Worth</a:t>
            </a:r>
            <a:endParaRPr lang="en-US" sz="900" dirty="0"/>
          </a:p>
        </p:txBody>
      </p:sp>
      <p:sp>
        <p:nvSpPr>
          <p:cNvPr id="40" name="Text 22"/>
          <p:cNvSpPr txBox="1"/>
          <p:nvPr/>
        </p:nvSpPr>
        <p:spPr>
          <a:xfrm>
            <a:off x="5040173" y="1496460"/>
            <a:ext cx="362102" cy="381305"/>
          </a:xfrm>
          <a:prstGeom prst="rect">
            <a:avLst/>
          </a:prstGeom>
          <a:noFill/>
          <a:ln/>
        </p:spPr>
        <p:txBody>
          <a:bodyPr wrap="square" lIns="0" tIns="0" rIns="0" bIns="0" rtlCol="0" anchor="ctr"/>
          <a:lstStyle/>
          <a:p>
            <a:pPr marL="0" indent="0" algn="l">
              <a:buNone/>
            </a:pPr>
            <a:r>
              <a:rPr lang="en-US" sz="2700" b="1" dirty="0">
                <a:solidFill>
                  <a:srgbClr val="93C5FD"/>
                </a:solidFill>
                <a:latin typeface="ui-sans-serif" pitchFamily="34" charset="0"/>
                <a:ea typeface="ui-sans-serif" pitchFamily="34" charset="-122"/>
                <a:cs typeface="ui-sans-serif" pitchFamily="34" charset="-120"/>
              </a:rPr>
              <a:t>=</a:t>
            </a:r>
            <a:endParaRPr lang="en-US" sz="2700" dirty="0"/>
          </a:p>
        </p:txBody>
      </p:sp>
      <p:sp>
        <p:nvSpPr>
          <p:cNvPr id="41" name="Text 23"/>
          <p:cNvSpPr txBox="1"/>
          <p:nvPr/>
        </p:nvSpPr>
        <p:spPr>
          <a:xfrm>
            <a:off x="5586984" y="1800955"/>
            <a:ext cx="1334110" cy="152705"/>
          </a:xfrm>
          <a:prstGeom prst="rect">
            <a:avLst/>
          </a:prstGeom>
          <a:noFill/>
          <a:ln/>
        </p:spPr>
        <p:txBody>
          <a:bodyPr wrap="square" lIns="0" tIns="0" rIns="0" bIns="0" rtlCol="0" anchor="ctr"/>
          <a:lstStyle/>
          <a:p>
            <a:pPr marL="0" indent="0" algn="ctr">
              <a:buNone/>
            </a:pPr>
            <a:r>
              <a:rPr lang="en-US" sz="900" kern="0" spc="90" dirty="0">
                <a:solidFill>
                  <a:srgbClr val="93C5FD"/>
                </a:solidFill>
                <a:latin typeface="ui-sans-serif" pitchFamily="34" charset="0"/>
                <a:ea typeface="ui-sans-serif" pitchFamily="34" charset="-122"/>
                <a:cs typeface="ui-sans-serif" pitchFamily="34" charset="-120"/>
              </a:rPr>
              <a:t>What you get</a:t>
            </a:r>
            <a:endParaRPr lang="en-US" sz="900" dirty="0"/>
          </a:p>
        </p:txBody>
      </p:sp>
      <p:sp>
        <p:nvSpPr>
          <p:cNvPr id="42" name="Text 24"/>
          <p:cNvSpPr txBox="1"/>
          <p:nvPr/>
        </p:nvSpPr>
        <p:spPr>
          <a:xfrm>
            <a:off x="7181698" y="1496460"/>
            <a:ext cx="362102" cy="381305"/>
          </a:xfrm>
          <a:prstGeom prst="rect">
            <a:avLst/>
          </a:prstGeom>
          <a:noFill/>
          <a:ln/>
        </p:spPr>
        <p:txBody>
          <a:bodyPr wrap="square" lIns="0" tIns="0" rIns="0" bIns="0" rtlCol="0" anchor="ctr"/>
          <a:lstStyle/>
          <a:p>
            <a:pPr marL="0" indent="0" algn="l">
              <a:buNone/>
            </a:pPr>
            <a:r>
              <a:rPr lang="en-US" sz="2700" b="1" dirty="0">
                <a:solidFill>
                  <a:srgbClr val="93C5FD"/>
                </a:solidFill>
                <a:latin typeface="ui-sans-serif" pitchFamily="34" charset="0"/>
                <a:ea typeface="ui-sans-serif" pitchFamily="34" charset="-122"/>
                <a:cs typeface="ui-sans-serif" pitchFamily="34" charset="-120"/>
              </a:rPr>
              <a:t>−</a:t>
            </a:r>
            <a:endParaRPr lang="en-US" sz="2700" dirty="0"/>
          </a:p>
        </p:txBody>
      </p:sp>
      <p:sp>
        <p:nvSpPr>
          <p:cNvPr id="43" name="Text 25"/>
          <p:cNvSpPr txBox="1"/>
          <p:nvPr/>
        </p:nvSpPr>
        <p:spPr>
          <a:xfrm>
            <a:off x="7728509" y="1800955"/>
            <a:ext cx="1086307" cy="152705"/>
          </a:xfrm>
          <a:prstGeom prst="rect">
            <a:avLst/>
          </a:prstGeom>
          <a:noFill/>
          <a:ln/>
        </p:spPr>
        <p:txBody>
          <a:bodyPr wrap="square" lIns="0" tIns="0" rIns="0" bIns="0" rtlCol="0" anchor="ctr"/>
          <a:lstStyle/>
          <a:p>
            <a:pPr marL="0" indent="0" algn="ctr">
              <a:buNone/>
            </a:pPr>
            <a:r>
              <a:rPr lang="en-US" sz="900" kern="0" spc="90" dirty="0">
                <a:solidFill>
                  <a:srgbClr val="93C5FD"/>
                </a:solidFill>
                <a:latin typeface="ui-sans-serif" pitchFamily="34" charset="0"/>
                <a:ea typeface="ui-sans-serif" pitchFamily="34" charset="-122"/>
                <a:cs typeface="ui-sans-serif" pitchFamily="34" charset="-120"/>
              </a:rPr>
              <a:t>What you give</a:t>
            </a:r>
            <a:endParaRPr lang="en-US" sz="900" dirty="0"/>
          </a:p>
        </p:txBody>
      </p:sp>
      <p:sp>
        <p:nvSpPr>
          <p:cNvPr id="44" name="Text 26"/>
          <p:cNvSpPr txBox="1"/>
          <p:nvPr/>
        </p:nvSpPr>
        <p:spPr>
          <a:xfrm>
            <a:off x="3371393" y="1382160"/>
            <a:ext cx="1420063" cy="419710"/>
          </a:xfrm>
          <a:prstGeom prst="rect">
            <a:avLst/>
          </a:prstGeom>
          <a:noFill/>
          <a:ln/>
        </p:spPr>
        <p:txBody>
          <a:bodyPr wrap="square" lIns="0" tIns="0" rIns="0" bIns="0" rtlCol="0" anchor="ctr"/>
          <a:lstStyle/>
          <a:p>
            <a:pPr marL="0" indent="0" algn="ctr">
              <a:buNone/>
            </a:pPr>
            <a:r>
              <a:rPr lang="en-US" sz="2700" b="1" kern="0" spc="135" dirty="0">
                <a:solidFill>
                  <a:srgbClr val="FFFFFF"/>
                </a:solidFill>
                <a:latin typeface="Montserrat" pitchFamily="34" charset="0"/>
                <a:ea typeface="Montserrat" pitchFamily="34" charset="-122"/>
                <a:cs typeface="Montserrat" pitchFamily="34" charset="-120"/>
              </a:rPr>
              <a:t>VALUE</a:t>
            </a:r>
            <a:endParaRPr lang="en-US" sz="2700" dirty="0"/>
          </a:p>
        </p:txBody>
      </p:sp>
      <p:sp>
        <p:nvSpPr>
          <p:cNvPr id="45" name="Text 27"/>
          <p:cNvSpPr txBox="1"/>
          <p:nvPr/>
        </p:nvSpPr>
        <p:spPr>
          <a:xfrm>
            <a:off x="5520233" y="1410506"/>
            <a:ext cx="1468526" cy="352958"/>
          </a:xfrm>
          <a:prstGeom prst="rect">
            <a:avLst/>
          </a:prstGeom>
          <a:noFill/>
          <a:ln/>
        </p:spPr>
        <p:txBody>
          <a:bodyPr wrap="square" lIns="0" tIns="0" rIns="0" bIns="0" rtlCol="0" anchor="ctr"/>
          <a:lstStyle/>
          <a:p>
            <a:pPr marL="0" indent="0" algn="ctr">
              <a:buNone/>
            </a:pPr>
            <a:r>
              <a:rPr lang="en-US" sz="2200" b="1" dirty="0">
                <a:solidFill>
                  <a:srgbClr val="DBEAFE"/>
                </a:solidFill>
                <a:latin typeface="Montserrat" pitchFamily="34" charset="0"/>
                <a:ea typeface="Montserrat" pitchFamily="34" charset="-122"/>
                <a:cs typeface="Montserrat" pitchFamily="34" charset="-120"/>
              </a:rPr>
              <a:t>Benefits</a:t>
            </a:r>
            <a:endParaRPr lang="en-US" sz="2200" dirty="0"/>
          </a:p>
        </p:txBody>
      </p:sp>
      <p:sp>
        <p:nvSpPr>
          <p:cNvPr id="46" name="Text 28"/>
          <p:cNvSpPr txBox="1"/>
          <p:nvPr/>
        </p:nvSpPr>
        <p:spPr>
          <a:xfrm>
            <a:off x="7809890" y="1410506"/>
            <a:ext cx="918972" cy="352958"/>
          </a:xfrm>
          <a:prstGeom prst="rect">
            <a:avLst/>
          </a:prstGeom>
          <a:noFill/>
          <a:ln/>
        </p:spPr>
        <p:txBody>
          <a:bodyPr wrap="square" lIns="0" tIns="0" rIns="0" bIns="0" rtlCol="0" anchor="ctr"/>
          <a:lstStyle/>
          <a:p>
            <a:pPr marL="0" indent="0" algn="ctr">
              <a:buNone/>
            </a:pPr>
            <a:r>
              <a:rPr lang="en-US" sz="2200" b="1" dirty="0">
                <a:solidFill>
                  <a:srgbClr val="DBEAFE"/>
                </a:solidFill>
                <a:latin typeface="Montserrat" pitchFamily="34" charset="0"/>
                <a:ea typeface="Montserrat" pitchFamily="34" charset="-122"/>
                <a:cs typeface="Montserrat" pitchFamily="34" charset="-120"/>
              </a:rPr>
              <a:t>Costs</a:t>
            </a:r>
            <a:endParaRPr lang="en-US" sz="2200" dirty="0"/>
          </a:p>
        </p:txBody>
      </p:sp>
      <p:sp>
        <p:nvSpPr>
          <p:cNvPr id="47" name="Text 29"/>
          <p:cNvSpPr txBox="1"/>
          <p:nvPr/>
        </p:nvSpPr>
        <p:spPr>
          <a:xfrm>
            <a:off x="685800" y="4058107"/>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Product performance &amp; features</a:t>
            </a:r>
            <a:endParaRPr lang="en-US" sz="1000" dirty="0"/>
          </a:p>
        </p:txBody>
      </p:sp>
      <p:sp>
        <p:nvSpPr>
          <p:cNvPr id="48" name="Text 30"/>
          <p:cNvSpPr txBox="1"/>
          <p:nvPr/>
        </p:nvSpPr>
        <p:spPr>
          <a:xfrm>
            <a:off x="685800" y="4362602"/>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Quality and durability</a:t>
            </a:r>
            <a:endParaRPr lang="en-US" sz="1000" dirty="0"/>
          </a:p>
        </p:txBody>
      </p:sp>
      <p:sp>
        <p:nvSpPr>
          <p:cNvPr id="49" name="Text 31"/>
          <p:cNvSpPr txBox="1"/>
          <p:nvPr/>
        </p:nvSpPr>
        <p:spPr>
          <a:xfrm>
            <a:off x="685800" y="5048402"/>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Feeling smart, safe, or proud</a:t>
            </a:r>
            <a:endParaRPr lang="en-US" sz="1000" dirty="0"/>
          </a:p>
        </p:txBody>
      </p:sp>
      <p:sp>
        <p:nvSpPr>
          <p:cNvPr id="50" name="Text 32"/>
          <p:cNvSpPr txBox="1"/>
          <p:nvPr/>
        </p:nvSpPr>
        <p:spPr>
          <a:xfrm>
            <a:off x="685800" y="5352898"/>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Status and social recognition</a:t>
            </a:r>
            <a:endParaRPr lang="en-US" sz="1000" dirty="0"/>
          </a:p>
        </p:txBody>
      </p:sp>
      <p:sp>
        <p:nvSpPr>
          <p:cNvPr id="51" name="Text 33"/>
          <p:cNvSpPr txBox="1"/>
          <p:nvPr/>
        </p:nvSpPr>
        <p:spPr>
          <a:xfrm>
            <a:off x="685800" y="6038698"/>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Sensory enjoyment (taste, design)</a:t>
            </a:r>
            <a:endParaRPr lang="en-US" sz="1000" dirty="0"/>
          </a:p>
        </p:txBody>
      </p:sp>
      <p:sp>
        <p:nvSpPr>
          <p:cNvPr id="52" name="Text 34"/>
          <p:cNvSpPr txBox="1"/>
          <p:nvPr/>
        </p:nvSpPr>
        <p:spPr>
          <a:xfrm>
            <a:off x="685800" y="6344107"/>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Convenience and ease of use</a:t>
            </a:r>
            <a:endParaRPr lang="en-US" sz="1000" dirty="0"/>
          </a:p>
        </p:txBody>
      </p:sp>
      <p:sp>
        <p:nvSpPr>
          <p:cNvPr id="53" name="Text 35"/>
          <p:cNvSpPr txBox="1"/>
          <p:nvPr/>
        </p:nvSpPr>
        <p:spPr>
          <a:xfrm>
            <a:off x="6476695" y="4058107"/>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Purchase price</a:t>
            </a:r>
            <a:endParaRPr lang="en-US" sz="1000" dirty="0"/>
          </a:p>
        </p:txBody>
      </p:sp>
      <p:sp>
        <p:nvSpPr>
          <p:cNvPr id="54" name="Text 36"/>
          <p:cNvSpPr txBox="1"/>
          <p:nvPr/>
        </p:nvSpPr>
        <p:spPr>
          <a:xfrm>
            <a:off x="6476695" y="4362602"/>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Taxes, shipping, maintenance fees</a:t>
            </a:r>
            <a:endParaRPr lang="en-US" sz="1000" dirty="0"/>
          </a:p>
        </p:txBody>
      </p:sp>
      <p:sp>
        <p:nvSpPr>
          <p:cNvPr id="55" name="Text 37"/>
          <p:cNvSpPr txBox="1"/>
          <p:nvPr/>
        </p:nvSpPr>
        <p:spPr>
          <a:xfrm>
            <a:off x="6476695" y="5048402"/>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Search time &amp; waiting time</a:t>
            </a:r>
            <a:endParaRPr lang="en-US" sz="1000" dirty="0"/>
          </a:p>
        </p:txBody>
      </p:sp>
      <p:sp>
        <p:nvSpPr>
          <p:cNvPr id="56" name="Text 38"/>
          <p:cNvSpPr txBox="1"/>
          <p:nvPr/>
        </p:nvSpPr>
        <p:spPr>
          <a:xfrm>
            <a:off x="6476695" y="5352898"/>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Physical effort &amp; learning curve</a:t>
            </a:r>
            <a:endParaRPr lang="en-US" sz="1000" dirty="0"/>
          </a:p>
        </p:txBody>
      </p:sp>
      <p:sp>
        <p:nvSpPr>
          <p:cNvPr id="57" name="Text 39"/>
          <p:cNvSpPr txBox="1"/>
          <p:nvPr/>
        </p:nvSpPr>
        <p:spPr>
          <a:xfrm>
            <a:off x="6476695" y="6038698"/>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Stress or frustration</a:t>
            </a:r>
            <a:endParaRPr lang="en-US" sz="1000" dirty="0"/>
          </a:p>
        </p:txBody>
      </p:sp>
      <p:sp>
        <p:nvSpPr>
          <p:cNvPr id="58" name="Text 40"/>
          <p:cNvSpPr txBox="1"/>
          <p:nvPr/>
        </p:nvSpPr>
        <p:spPr>
          <a:xfrm>
            <a:off x="6476695" y="6344107"/>
            <a:ext cx="5143500"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Risk of poor performance</a:t>
            </a:r>
            <a:endParaRPr lang="en-US" sz="1000" dirty="0"/>
          </a:p>
        </p:txBody>
      </p:sp>
      <p:pic>
        <p:nvPicPr>
          <p:cNvPr id="59" name="Image 16" descr="preencoded.png"/>
          <p:cNvPicPr>
            <a:picLocks noChangeAspect="1"/>
          </p:cNvPicPr>
          <p:nvPr/>
        </p:nvPicPr>
        <p:blipFill>
          <a:blip r:embed="rId19"/>
          <a:srcRect l="-200" r="-200"/>
          <a:stretch/>
        </p:blipFill>
        <p:spPr>
          <a:xfrm>
            <a:off x="0" y="0"/>
            <a:ext cx="12191695" cy="758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1597</Words>
  <Application>Microsoft Macintosh PowerPoint</Application>
  <PresentationFormat>Widescreen</PresentationFormat>
  <Paragraphs>256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Montserrat</vt:lpstr>
      <vt:lpstr>Open Sans</vt:lpstr>
      <vt:lpstr>ui-sans-serif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Liz Kheng-Chindavong</cp:lastModifiedBy>
  <cp:revision>2</cp:revision>
  <dcterms:created xsi:type="dcterms:W3CDTF">2026-02-15T14:32:28Z</dcterms:created>
  <dcterms:modified xsi:type="dcterms:W3CDTF">2026-02-15T14:38:36Z</dcterms:modified>
</cp:coreProperties>
</file>