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13" d="100"/>
          <a:sy n="113" d="100"/>
        </p:scale>
        <p:origin x="184"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74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65.jpeg"/></Relationships>
</file>

<file path=ppt/slides/_rels/slide11.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8.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notesSlide" Target="../notesSlides/notesSlide11.xml"/><Relationship Id="rId16"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s>
</file>

<file path=ppt/slides/_rels/slide12.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3" Type="http://schemas.openxmlformats.org/officeDocument/2006/relationships/image" Target="../media/image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notesSlide" Target="../notesSlides/notesSlide12.xml"/><Relationship Id="rId16"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5" Type="http://schemas.openxmlformats.org/officeDocument/2006/relationships/image" Target="../media/image90.png"/><Relationship Id="rId10" Type="http://schemas.openxmlformats.org/officeDocument/2006/relationships/image" Target="../media/image85.png"/><Relationship Id="rId4" Type="http://schemas.openxmlformats.org/officeDocument/2006/relationships/image" Target="../media/image27.png"/><Relationship Id="rId9" Type="http://schemas.openxmlformats.org/officeDocument/2006/relationships/image" Target="../media/image84.png"/><Relationship Id="rId14" Type="http://schemas.openxmlformats.org/officeDocument/2006/relationships/image" Target="../media/image89.png"/></Relationships>
</file>

<file path=ppt/slides/_rels/slide13.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png"/><Relationship Id="rId3" Type="http://schemas.openxmlformats.org/officeDocument/2006/relationships/image" Target="../media/image8.png"/><Relationship Id="rId7" Type="http://schemas.openxmlformats.org/officeDocument/2006/relationships/image" Target="../media/image32.png"/><Relationship Id="rId12" Type="http://schemas.openxmlformats.org/officeDocument/2006/relationships/image" Target="../media/image9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3.png"/><Relationship Id="rId11" Type="http://schemas.openxmlformats.org/officeDocument/2006/relationships/image" Target="../media/image97.png"/><Relationship Id="rId5" Type="http://schemas.openxmlformats.org/officeDocument/2006/relationships/image" Target="../media/image92.png"/><Relationship Id="rId10" Type="http://schemas.openxmlformats.org/officeDocument/2006/relationships/image" Target="../media/image96.png"/><Relationship Id="rId4" Type="http://schemas.openxmlformats.org/officeDocument/2006/relationships/image" Target="../media/image91.png"/><Relationship Id="rId9" Type="http://schemas.openxmlformats.org/officeDocument/2006/relationships/image" Target="../media/image95.png"/><Relationship Id="rId14" Type="http://schemas.openxmlformats.org/officeDocument/2006/relationships/image" Target="../media/image100.png"/></Relationships>
</file>

<file path=ppt/slides/_rels/slide14.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3" Type="http://schemas.openxmlformats.org/officeDocument/2006/relationships/image" Target="../media/image8.png"/><Relationship Id="rId7" Type="http://schemas.openxmlformats.org/officeDocument/2006/relationships/image" Target="../media/image104.png"/><Relationship Id="rId12" Type="http://schemas.openxmlformats.org/officeDocument/2006/relationships/image" Target="../media/image109.png"/><Relationship Id="rId2" Type="http://schemas.openxmlformats.org/officeDocument/2006/relationships/notesSlide" Target="../notesSlides/notesSlide14.xml"/><Relationship Id="rId16" Type="http://schemas.openxmlformats.org/officeDocument/2006/relationships/image" Target="../media/image113.png"/><Relationship Id="rId1" Type="http://schemas.openxmlformats.org/officeDocument/2006/relationships/slideLayout" Target="../slideLayouts/slideLayout1.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image" Target="../media/image11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image" Target="../media/image111.png"/></Relationships>
</file>

<file path=ppt/slides/_rels/slide15.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png"/><Relationship Id="rId3" Type="http://schemas.openxmlformats.org/officeDocument/2006/relationships/image" Target="../media/image8.png"/><Relationship Id="rId7" Type="http://schemas.openxmlformats.org/officeDocument/2006/relationships/image" Target="../media/image116.png"/><Relationship Id="rId12" Type="http://schemas.openxmlformats.org/officeDocument/2006/relationships/image" Target="../media/image121.png"/><Relationship Id="rId2" Type="http://schemas.openxmlformats.org/officeDocument/2006/relationships/notesSlide" Target="../notesSlides/notesSlide15.xml"/><Relationship Id="rId16"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115.png"/><Relationship Id="rId11" Type="http://schemas.openxmlformats.org/officeDocument/2006/relationships/image" Target="../media/image120.png"/><Relationship Id="rId5" Type="http://schemas.openxmlformats.org/officeDocument/2006/relationships/image" Target="../media/image114.png"/><Relationship Id="rId15" Type="http://schemas.openxmlformats.org/officeDocument/2006/relationships/image" Target="../media/image124.png"/><Relationship Id="rId10" Type="http://schemas.openxmlformats.org/officeDocument/2006/relationships/image" Target="../media/image119.png"/><Relationship Id="rId4" Type="http://schemas.openxmlformats.org/officeDocument/2006/relationships/image" Target="../media/image27.png"/><Relationship Id="rId9" Type="http://schemas.openxmlformats.org/officeDocument/2006/relationships/image" Target="../media/image118.png"/><Relationship Id="rId14" Type="http://schemas.openxmlformats.org/officeDocument/2006/relationships/image" Target="../media/image123.png"/></Relationships>
</file>

<file path=ppt/slides/_rels/slide16.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8.png"/><Relationship Id="rId7" Type="http://schemas.openxmlformats.org/officeDocument/2006/relationships/image" Target="../media/image12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27.png"/><Relationship Id="rId11" Type="http://schemas.openxmlformats.org/officeDocument/2006/relationships/image" Target="../media/image132.png"/><Relationship Id="rId5" Type="http://schemas.openxmlformats.org/officeDocument/2006/relationships/image" Target="../media/image126.png"/><Relationship Id="rId10" Type="http://schemas.openxmlformats.org/officeDocument/2006/relationships/image" Target="../media/image131.png"/><Relationship Id="rId4" Type="http://schemas.openxmlformats.org/officeDocument/2006/relationships/image" Target="../media/image125.png"/><Relationship Id="rId9" Type="http://schemas.openxmlformats.org/officeDocument/2006/relationships/image" Target="../media/image130.png"/></Relationships>
</file>

<file path=ppt/slides/_rels/slide17.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8.png"/><Relationship Id="rId7" Type="http://schemas.openxmlformats.org/officeDocument/2006/relationships/image" Target="../media/image13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35.png"/><Relationship Id="rId11" Type="http://schemas.openxmlformats.org/officeDocument/2006/relationships/image" Target="../media/image140.png"/><Relationship Id="rId5" Type="http://schemas.openxmlformats.org/officeDocument/2006/relationships/image" Target="../media/image134.png"/><Relationship Id="rId10" Type="http://schemas.openxmlformats.org/officeDocument/2006/relationships/image" Target="../media/image139.png"/><Relationship Id="rId4" Type="http://schemas.openxmlformats.org/officeDocument/2006/relationships/image" Target="../media/image133.png"/><Relationship Id="rId9" Type="http://schemas.openxmlformats.org/officeDocument/2006/relationships/image" Target="../media/image13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8.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8.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8.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8.png"/><Relationship Id="rId7"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8.png"/><Relationship Id="rId7"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FFFFF"/>
          </a:solidFill>
          <a:ln/>
        </p:spPr>
        <p:txBody>
          <a:bodyPr/>
          <a:lstStyle/>
          <a:p>
            <a:endParaRPr lang="en-US"/>
          </a:p>
        </p:txBody>
      </p:sp>
      <p:sp>
        <p:nvSpPr>
          <p:cNvPr id="3" name="Shape 1"/>
          <p:cNvSpPr/>
          <p:nvPr/>
        </p:nvSpPr>
        <p:spPr>
          <a:xfrm>
            <a:off x="0" y="0"/>
            <a:ext cx="12191695" cy="152705"/>
          </a:xfrm>
          <a:prstGeom prst="rect">
            <a:avLst/>
          </a:prstGeom>
          <a:solidFill>
            <a:srgbClr val="1E3A8A"/>
          </a:solidFill>
          <a:ln w="12700">
            <a:solidFill>
              <a:srgbClr val="1E3A8A">
                <a:alpha val="0"/>
              </a:srgbClr>
            </a:solidFill>
            <a:prstDash val="solid"/>
          </a:ln>
        </p:spPr>
        <p:txBody>
          <a:bodyPr/>
          <a:lstStyle/>
          <a:p>
            <a:endParaRPr lang="en-US"/>
          </a:p>
        </p:txBody>
      </p:sp>
      <p:pic>
        <p:nvPicPr>
          <p:cNvPr id="4" name="Image 0" descr="preencoded.png"/>
          <p:cNvPicPr>
            <a:picLocks noChangeAspect="1"/>
          </p:cNvPicPr>
          <p:nvPr/>
        </p:nvPicPr>
        <p:blipFill>
          <a:blip r:embed="rId3"/>
          <a:srcRect/>
          <a:stretch/>
        </p:blipFill>
        <p:spPr>
          <a:xfrm>
            <a:off x="8382305" y="3047695"/>
            <a:ext cx="3810305" cy="3810305"/>
          </a:xfrm>
          <a:prstGeom prst="rect">
            <a:avLst/>
          </a:prstGeom>
        </p:spPr>
      </p:pic>
      <p:sp>
        <p:nvSpPr>
          <p:cNvPr id="5" name="Text 2"/>
          <p:cNvSpPr txBox="1"/>
          <p:nvPr/>
        </p:nvSpPr>
        <p:spPr>
          <a:xfrm>
            <a:off x="2051914" y="2815438"/>
            <a:ext cx="8091526" cy="857707"/>
          </a:xfrm>
          <a:prstGeom prst="rect">
            <a:avLst/>
          </a:prstGeom>
          <a:noFill/>
          <a:ln/>
        </p:spPr>
        <p:txBody>
          <a:bodyPr wrap="square" lIns="0" tIns="0" rIns="0" bIns="0" rtlCol="0" anchor="ctr"/>
          <a:lstStyle/>
          <a:p>
            <a:pPr marL="0" indent="0" algn="ctr">
              <a:buNone/>
            </a:pPr>
            <a:r>
              <a:rPr lang="en-US" sz="5400" b="1" dirty="0">
                <a:solidFill>
                  <a:srgbClr val="111827"/>
                </a:solidFill>
                <a:latin typeface="Playfair Display" pitchFamily="34" charset="0"/>
                <a:ea typeface="Playfair Display" pitchFamily="34" charset="-122"/>
                <a:cs typeface="Playfair Display" pitchFamily="34" charset="-120"/>
              </a:rPr>
              <a:t>Funding My Startup</a:t>
            </a:r>
            <a:endParaRPr lang="en-US" sz="5400" dirty="0"/>
          </a:p>
        </p:txBody>
      </p:sp>
      <p:pic>
        <p:nvPicPr>
          <p:cNvPr id="6" name="Image 1" descr="preencoded.png"/>
          <p:cNvPicPr>
            <a:picLocks noChangeAspect="1"/>
          </p:cNvPicPr>
          <p:nvPr/>
        </p:nvPicPr>
        <p:blipFill>
          <a:blip r:embed="rId4"/>
          <a:srcRect t="-400" b="-400"/>
          <a:stretch/>
        </p:blipFill>
        <p:spPr>
          <a:xfrm>
            <a:off x="5639105" y="3977640"/>
            <a:ext cx="914400" cy="57607"/>
          </a:xfrm>
          <a:prstGeom prst="rect">
            <a:avLst/>
          </a:prstGeom>
        </p:spPr>
      </p:pic>
      <p:sp>
        <p:nvSpPr>
          <p:cNvPr id="7" name="Text 3"/>
          <p:cNvSpPr txBox="1"/>
          <p:nvPr/>
        </p:nvSpPr>
        <p:spPr>
          <a:xfrm>
            <a:off x="2383841" y="4415638"/>
            <a:ext cx="7429500" cy="467258"/>
          </a:xfrm>
          <a:prstGeom prst="rect">
            <a:avLst/>
          </a:prstGeom>
          <a:noFill/>
          <a:ln/>
        </p:spPr>
        <p:txBody>
          <a:bodyPr wrap="square" lIns="0" tIns="0" rIns="0" bIns="0" rtlCol="0" anchor="ctr"/>
          <a:lstStyle/>
          <a:p>
            <a:pPr marL="0" indent="0" algn="ctr">
              <a:buNone/>
            </a:pPr>
            <a:r>
              <a:rPr lang="en-US" sz="2200" i="1" dirty="0">
                <a:solidFill>
                  <a:srgbClr val="4B5563"/>
                </a:solidFill>
                <a:latin typeface="Playfair Display" pitchFamily="34" charset="0"/>
                <a:ea typeface="Playfair Display" pitchFamily="34" charset="-122"/>
                <a:cs typeface="Playfair Display" pitchFamily="34" charset="-120"/>
              </a:rPr>
              <a:t>Strategy, Environment, and SWOT for Smart Decisions</a:t>
            </a:r>
            <a:endParaRPr lang="en-US" sz="2200" dirty="0"/>
          </a:p>
        </p:txBody>
      </p:sp>
      <p:pic>
        <p:nvPicPr>
          <p:cNvPr id="8" name="Image 2" descr="preencoded.png"/>
          <p:cNvPicPr>
            <a:picLocks noChangeAspect="1"/>
          </p:cNvPicPr>
          <p:nvPr/>
        </p:nvPicPr>
        <p:blipFill>
          <a:blip r:embed="rId5"/>
          <a:stretch>
            <a:fillRect/>
          </a:stretch>
        </p:blipFill>
        <p:spPr>
          <a:xfrm>
            <a:off x="5457139" y="2129638"/>
            <a:ext cx="1285646" cy="381305"/>
          </a:xfrm>
          <a:prstGeom prst="rect">
            <a:avLst/>
          </a:prstGeom>
        </p:spPr>
      </p:pic>
      <p:sp>
        <p:nvSpPr>
          <p:cNvPr id="9" name="Text 4"/>
          <p:cNvSpPr/>
          <p:nvPr/>
        </p:nvSpPr>
        <p:spPr>
          <a:xfrm>
            <a:off x="5457139" y="2129638"/>
            <a:ext cx="1286561" cy="381305"/>
          </a:xfrm>
          <a:prstGeom prst="rect">
            <a:avLst/>
          </a:prstGeom>
          <a:solidFill>
            <a:srgbClr val="FFFFFF">
              <a:alpha val="0"/>
            </a:srgbClr>
          </a:solidFill>
          <a:ln w="25400">
            <a:solidFill>
              <a:srgbClr val="1E3A8A"/>
            </a:solidFill>
          </a:ln>
        </p:spPr>
        <p:txBody>
          <a:bodyPr wrap="square" lIns="0" tIns="0" rIns="0" bIns="0" rtlCol="0" anchor="ctr"/>
          <a:lstStyle/>
          <a:p>
            <a:pPr marL="0" indent="0" algn="ctr">
              <a:buNone/>
            </a:pPr>
            <a:r>
              <a:rPr lang="en-US" sz="1000" b="1" kern="0" spc="105" dirty="0">
                <a:solidFill>
                  <a:srgbClr val="1E3A8A"/>
                </a:solidFill>
                <a:latin typeface="Lato" pitchFamily="34" charset="0"/>
                <a:ea typeface="Lato" pitchFamily="34" charset="-122"/>
                <a:cs typeface="Lato" pitchFamily="34" charset="-120"/>
              </a:rPr>
              <a:t>Module 2</a:t>
            </a:r>
            <a:endParaRPr lang="en-US" sz="1000" dirty="0"/>
          </a:p>
        </p:txBody>
      </p:sp>
      <p:sp>
        <p:nvSpPr>
          <p:cNvPr id="10" name="Shape 5"/>
          <p:cNvSpPr/>
          <p:nvPr/>
        </p:nvSpPr>
        <p:spPr>
          <a:xfrm>
            <a:off x="609905" y="876910"/>
            <a:ext cx="2085746" cy="19202"/>
          </a:xfrm>
          <a:prstGeom prst="rect">
            <a:avLst/>
          </a:prstGeom>
          <a:solidFill>
            <a:srgbClr val="E5E7EB"/>
          </a:solidFill>
          <a:ln w="12700">
            <a:solidFill>
              <a:srgbClr val="E5E7EB">
                <a:alpha val="0"/>
              </a:srgbClr>
            </a:solidFill>
            <a:prstDash val="solid"/>
          </a:ln>
        </p:spPr>
        <p:txBody>
          <a:bodyPr/>
          <a:lstStyle/>
          <a:p>
            <a:endParaRPr lang="en-US"/>
          </a:p>
        </p:txBody>
      </p:sp>
      <p:sp>
        <p:nvSpPr>
          <p:cNvPr id="11" name="Text 6"/>
          <p:cNvSpPr txBox="1"/>
          <p:nvPr/>
        </p:nvSpPr>
        <p:spPr>
          <a:xfrm>
            <a:off x="609905" y="609905"/>
            <a:ext cx="2162556" cy="191110"/>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l">
              <a:buNone/>
            </a:pPr>
            <a:r>
              <a:rPr lang="en-US" sz="1000" b="1" kern="0" spc="105" dirty="0">
                <a:solidFill>
                  <a:srgbClr val="6B7280"/>
                </a:solidFill>
                <a:latin typeface="Lato" pitchFamily="34" charset="0"/>
                <a:ea typeface="Lato" pitchFamily="34" charset="-122"/>
                <a:cs typeface="Lato" pitchFamily="34" charset="-120"/>
              </a:rPr>
              <a:t>Principles of Marketing</a:t>
            </a:r>
            <a:endParaRPr lang="en-US" sz="1000" dirty="0"/>
          </a:p>
        </p:txBody>
      </p:sp>
      <p:pic>
        <p:nvPicPr>
          <p:cNvPr id="12" name="Image 3" descr="preencoded.png"/>
          <p:cNvPicPr>
            <a:picLocks noChangeAspect="1"/>
          </p:cNvPicPr>
          <p:nvPr/>
        </p:nvPicPr>
        <p:blipFill>
          <a:blip r:embed="rId6"/>
          <a:srcRect/>
          <a:stretch/>
        </p:blipFill>
        <p:spPr>
          <a:xfrm>
            <a:off x="11296498" y="609905"/>
            <a:ext cx="286207" cy="286207"/>
          </a:xfrm>
          <a:prstGeom prst="rect">
            <a:avLst/>
          </a:prstGeom>
        </p:spPr>
      </p:pic>
      <p:sp>
        <p:nvSpPr>
          <p:cNvPr id="13" name="Text 7"/>
          <p:cNvSpPr txBox="1"/>
          <p:nvPr/>
        </p:nvSpPr>
        <p:spPr>
          <a:xfrm>
            <a:off x="5646420" y="5753405"/>
            <a:ext cx="905256" cy="152705"/>
          </a:xfrm>
          <a:prstGeom prst="rect">
            <a:avLst/>
          </a:prstGeom>
          <a:noFill/>
          <a:ln/>
        </p:spPr>
        <p:txBody>
          <a:bodyPr wrap="square" lIns="0" tIns="0" rIns="0" bIns="0" rtlCol="0" anchor="ctr"/>
          <a:lstStyle/>
          <a:p>
            <a:pPr marL="0" indent="0" algn="ctr">
              <a:buNone/>
            </a:pPr>
            <a:r>
              <a:rPr lang="en-US" sz="900" kern="0" spc="90" dirty="0">
                <a:solidFill>
                  <a:srgbClr val="9CA3AF"/>
                </a:solidFill>
                <a:latin typeface="Lato" pitchFamily="34" charset="0"/>
                <a:ea typeface="Lato" pitchFamily="34" charset="-122"/>
                <a:cs typeface="Lato" pitchFamily="34" charset="-120"/>
              </a:rPr>
              <a:t>Instructor</a:t>
            </a:r>
            <a:endParaRPr lang="en-US" sz="900" dirty="0"/>
          </a:p>
        </p:txBody>
      </p:sp>
      <p:sp>
        <p:nvSpPr>
          <p:cNvPr id="14" name="Text 8"/>
          <p:cNvSpPr txBox="1"/>
          <p:nvPr/>
        </p:nvSpPr>
        <p:spPr>
          <a:xfrm>
            <a:off x="5433365" y="5982005"/>
            <a:ext cx="1326794" cy="267005"/>
          </a:xfrm>
          <a:prstGeom prst="rect">
            <a:avLst/>
          </a:prstGeom>
          <a:noFill/>
          <a:ln/>
        </p:spPr>
        <p:txBody>
          <a:bodyPr wrap="square" lIns="0" tIns="0" rIns="0" bIns="0" rtlCol="0" anchor="ctr"/>
          <a:lstStyle/>
          <a:p>
            <a:pPr marL="0" indent="0" algn="ctr">
              <a:buNone/>
            </a:pPr>
            <a:r>
              <a:rPr lang="en-US" sz="1500" b="1" dirty="0">
                <a:solidFill>
                  <a:srgbClr val="1F2937"/>
                </a:solidFill>
                <a:latin typeface="Lato" pitchFamily="34" charset="0"/>
                <a:ea typeface="Lato" pitchFamily="34" charset="-122"/>
                <a:cs typeface="Lato" pitchFamily="34" charset="-120"/>
              </a:rPr>
              <a:t>Dr. Liz Kheng</a:t>
            </a:r>
            <a:endParaRPr lang="en-US" sz="1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FFFFF"/>
          </a:solidFill>
          <a:ln w="12700">
            <a:solidFill>
              <a:srgbClr val="FFFFFF">
                <a:alpha val="0"/>
              </a:srgbClr>
            </a:solidFill>
            <a:prstDash val="solid"/>
          </a:ln>
        </p:spPr>
        <p:txBody>
          <a:bodyPr/>
          <a:lstStyle/>
          <a:p>
            <a:endParaRPr lang="en-US"/>
          </a:p>
        </p:txBody>
      </p:sp>
      <p:sp>
        <p:nvSpPr>
          <p:cNvPr id="3" name="Shape 1"/>
          <p:cNvSpPr/>
          <p:nvPr/>
        </p:nvSpPr>
        <p:spPr>
          <a:xfrm>
            <a:off x="0" y="0"/>
            <a:ext cx="12191695" cy="6858000"/>
          </a:xfrm>
          <a:prstGeom prst="rect">
            <a:avLst/>
          </a:prstGeom>
          <a:solidFill>
            <a:srgbClr val="FFFFFF"/>
          </a:solidFill>
          <a:ln/>
        </p:spPr>
        <p:txBody>
          <a:bodyPr/>
          <a:lstStyle/>
          <a:p>
            <a:endParaRPr lang="en-US"/>
          </a:p>
        </p:txBody>
      </p:sp>
      <p:sp>
        <p:nvSpPr>
          <p:cNvPr id="4" name="Shape 2"/>
          <p:cNvSpPr/>
          <p:nvPr/>
        </p:nvSpPr>
        <p:spPr>
          <a:xfrm>
            <a:off x="0" y="0"/>
            <a:ext cx="12191695" cy="152705"/>
          </a:xfrm>
          <a:prstGeom prst="rect">
            <a:avLst/>
          </a:prstGeom>
          <a:solidFill>
            <a:srgbClr val="1E3A8A"/>
          </a:solidFill>
          <a:ln w="12700">
            <a:solidFill>
              <a:srgbClr val="1E3A8A">
                <a:alpha val="0"/>
              </a:srgbClr>
            </a:solidFill>
            <a:prstDash val="solid"/>
          </a:ln>
        </p:spPr>
        <p:txBody>
          <a:bodyPr/>
          <a:lstStyle/>
          <a:p>
            <a:endParaRPr lang="en-US"/>
          </a:p>
        </p:txBody>
      </p:sp>
      <p:sp>
        <p:nvSpPr>
          <p:cNvPr id="5" name="Text 3"/>
          <p:cNvSpPr txBox="1"/>
          <p:nvPr/>
        </p:nvSpPr>
        <p:spPr>
          <a:xfrm>
            <a:off x="761695" y="905256"/>
            <a:ext cx="10858500" cy="571500"/>
          </a:xfrm>
          <a:prstGeom prst="rect">
            <a:avLst/>
          </a:prstGeom>
          <a:noFill/>
          <a:ln/>
        </p:spPr>
        <p:txBody>
          <a:bodyPr wrap="square" lIns="0" tIns="0" rIns="0" bIns="0" rtlCol="0" anchor="ctr"/>
          <a:lstStyle/>
          <a:p>
            <a:pPr marL="0" indent="0" algn="l">
              <a:buNone/>
            </a:pPr>
            <a:r>
              <a:rPr lang="en-US" sz="3600" b="1" dirty="0">
                <a:solidFill>
                  <a:srgbClr val="111827"/>
                </a:solidFill>
                <a:latin typeface="Playfair Display" pitchFamily="34" charset="0"/>
                <a:ea typeface="Playfair Display" pitchFamily="34" charset="-122"/>
                <a:cs typeface="Playfair Display" pitchFamily="34" charset="-120"/>
              </a:rPr>
              <a:t>SWOT Analysis: The Framework</a:t>
            </a:r>
            <a:endParaRPr lang="en-US" sz="3600" dirty="0"/>
          </a:p>
        </p:txBody>
      </p:sp>
      <p:pic>
        <p:nvPicPr>
          <p:cNvPr id="6" name="Image 0" descr="preencoded.png"/>
          <p:cNvPicPr>
            <a:picLocks noChangeAspect="1"/>
          </p:cNvPicPr>
          <p:nvPr/>
        </p:nvPicPr>
        <p:blipFill>
          <a:blip r:embed="rId3"/>
          <a:srcRect t="-375" b="-375"/>
          <a:stretch/>
        </p:blipFill>
        <p:spPr>
          <a:xfrm>
            <a:off x="761695" y="1628546"/>
            <a:ext cx="609905" cy="57607"/>
          </a:xfrm>
          <a:prstGeom prst="rect">
            <a:avLst/>
          </a:prstGeom>
        </p:spPr>
      </p:pic>
      <p:sp>
        <p:nvSpPr>
          <p:cNvPr id="7" name="Text 4"/>
          <p:cNvSpPr txBox="1"/>
          <p:nvPr/>
        </p:nvSpPr>
        <p:spPr>
          <a:xfrm>
            <a:off x="761695" y="543154"/>
            <a:ext cx="1047902" cy="247802"/>
          </a:xfrm>
          <a:prstGeom prst="rect">
            <a:avLst/>
          </a:prstGeom>
          <a:noFill/>
          <a:ln w="12700">
            <a:solidFill>
              <a:srgbClr val="D1D5DB"/>
            </a:solidFill>
          </a:ln>
        </p:spPr>
        <p:txBody>
          <a:bodyPr wrap="square" lIns="0" tIns="0" rIns="0" bIns="0" rtlCol="0" anchor="t"/>
          <a:lstStyle/>
          <a:p>
            <a:pPr marL="0" indent="0" algn="l">
              <a:buNone/>
            </a:pPr>
            <a:r>
              <a:rPr lang="en-US" sz="900" b="1" kern="0" spc="90" dirty="0">
                <a:solidFill>
                  <a:srgbClr val="6B7280"/>
                </a:solidFill>
                <a:latin typeface="Lato" pitchFamily="34" charset="0"/>
                <a:ea typeface="Lato" pitchFamily="34" charset="-122"/>
                <a:cs typeface="Lato" pitchFamily="34" charset="-120"/>
              </a:rPr>
              <a:t>Core Tool</a:t>
            </a:r>
            <a:endParaRPr lang="en-US" sz="900" dirty="0"/>
          </a:p>
        </p:txBody>
      </p:sp>
      <p:sp>
        <p:nvSpPr>
          <p:cNvPr id="8" name="Shape 5"/>
          <p:cNvSpPr/>
          <p:nvPr/>
        </p:nvSpPr>
        <p:spPr>
          <a:xfrm>
            <a:off x="761695" y="1990649"/>
            <a:ext cx="10668305" cy="5467198"/>
          </a:xfrm>
          <a:prstGeom prst="roundRect">
            <a:avLst>
              <a:gd name="adj" fmla="val 233"/>
            </a:avLst>
          </a:prstGeom>
          <a:solidFill>
            <a:srgbClr val="F8FAFC"/>
          </a:solidFill>
          <a:ln w="12700">
            <a:solidFill>
              <a:srgbClr val="E2E8F0"/>
            </a:solidFill>
            <a:prstDash val="solid"/>
          </a:ln>
          <a:effectLst>
            <a:outerShdw blurRad="63500" dist="38100" dir="16200000" algn="bl" rotWithShape="0">
              <a:srgbClr val="000000">
                <a:alpha val="5000"/>
              </a:srgbClr>
            </a:outerShdw>
          </a:effectLst>
        </p:spPr>
        <p:txBody>
          <a:bodyPr/>
          <a:lstStyle/>
          <a:p>
            <a:endParaRPr lang="en-US"/>
          </a:p>
        </p:txBody>
      </p:sp>
      <p:pic>
        <p:nvPicPr>
          <p:cNvPr id="9" name="Image 1" descr="preencoded.png"/>
          <p:cNvPicPr>
            <a:picLocks noChangeAspect="1"/>
          </p:cNvPicPr>
          <p:nvPr/>
        </p:nvPicPr>
        <p:blipFill>
          <a:blip r:embed="rId4"/>
          <a:srcRect t="33" b="33"/>
          <a:stretch/>
        </p:blipFill>
        <p:spPr>
          <a:xfrm>
            <a:off x="3382366" y="2381098"/>
            <a:ext cx="5429707" cy="3619195"/>
          </a:xfrm>
          <a:prstGeom prst="rect">
            <a:avLst/>
          </a:prstGeom>
        </p:spPr>
      </p:pic>
      <p:sp>
        <p:nvSpPr>
          <p:cNvPr id="10" name="Shape 6"/>
          <p:cNvSpPr/>
          <p:nvPr/>
        </p:nvSpPr>
        <p:spPr>
          <a:xfrm>
            <a:off x="2286000" y="6229807"/>
            <a:ext cx="7619695" cy="838505"/>
          </a:xfrm>
          <a:prstGeom prst="rect">
            <a:avLst/>
          </a:prstGeom>
          <a:solidFill>
            <a:srgbClr val="FFFFFF"/>
          </a:solidFill>
          <a:ln/>
        </p:spPr>
        <p:txBody>
          <a:bodyPr/>
          <a:lstStyle/>
          <a:p>
            <a:endParaRPr lang="en-US"/>
          </a:p>
        </p:txBody>
      </p:sp>
      <p:sp>
        <p:nvSpPr>
          <p:cNvPr id="11" name="Shape 7"/>
          <p:cNvSpPr/>
          <p:nvPr/>
        </p:nvSpPr>
        <p:spPr>
          <a:xfrm>
            <a:off x="2286000" y="6229807"/>
            <a:ext cx="38405" cy="838505"/>
          </a:xfrm>
          <a:prstGeom prst="rect">
            <a:avLst/>
          </a:prstGeom>
          <a:solidFill>
            <a:srgbClr val="1E3A8A"/>
          </a:solidFill>
          <a:ln w="12700">
            <a:solidFill>
              <a:srgbClr val="1E3A8A">
                <a:alpha val="0"/>
              </a:srgbClr>
            </a:solidFill>
            <a:prstDash val="solid"/>
          </a:ln>
        </p:spPr>
        <p:txBody>
          <a:bodyPr/>
          <a:lstStyle/>
          <a:p>
            <a:endParaRPr lang="en-US"/>
          </a:p>
        </p:txBody>
      </p:sp>
      <p:sp>
        <p:nvSpPr>
          <p:cNvPr id="12" name="Text 8"/>
          <p:cNvSpPr txBox="1"/>
          <p:nvPr/>
        </p:nvSpPr>
        <p:spPr>
          <a:xfrm>
            <a:off x="2514600" y="6381598"/>
            <a:ext cx="7200900" cy="534010"/>
          </a:xfrm>
          <a:prstGeom prst="rect">
            <a:avLst/>
          </a:prstGeom>
          <a:noFill/>
          <a:ln/>
        </p:spPr>
        <p:txBody>
          <a:bodyPr wrap="square" lIns="0" tIns="0" rIns="0" bIns="0" rtlCol="0" anchor="t"/>
          <a:lstStyle/>
          <a:p>
            <a:pPr marL="0" indent="0" algn="ctr">
              <a:buNone/>
            </a:pPr>
            <a:r>
              <a:rPr lang="en-US" sz="1300" i="1" dirty="0">
                <a:solidFill>
                  <a:srgbClr val="374151"/>
                </a:solidFill>
                <a:latin typeface="Playfair Display" pitchFamily="34" charset="0"/>
                <a:ea typeface="Playfair Display" pitchFamily="34" charset="-122"/>
                <a:cs typeface="Playfair Display" pitchFamily="34" charset="-120"/>
              </a:rPr>
              <a:t>"Use SWOT to organize reality into a decision: Match your internal strengths with external opportunities."</a:t>
            </a:r>
            <a:endParaRPr lang="en-US" sz="1300" dirty="0"/>
          </a:p>
        </p:txBody>
      </p:sp>
      <p:sp>
        <p:nvSpPr>
          <p:cNvPr id="13" name="Shape 9"/>
          <p:cNvSpPr/>
          <p:nvPr/>
        </p:nvSpPr>
        <p:spPr>
          <a:xfrm rot="21480000">
            <a:off x="8572500" y="5609844"/>
            <a:ext cx="2857500" cy="866851"/>
          </a:xfrm>
          <a:prstGeom prst="roundRect">
            <a:avLst>
              <a:gd name="adj" fmla="val 9273"/>
            </a:avLst>
          </a:prstGeom>
          <a:solidFill>
            <a:srgbClr val="FEF2F2"/>
          </a:solidFill>
          <a:ln w="12700">
            <a:solidFill>
              <a:srgbClr val="FECACA"/>
            </a:solidFill>
            <a:prstDash val="solid"/>
          </a:ln>
          <a:effectLst>
            <a:outerShdw blurRad="63500" dist="38100" dir="16200000" algn="bl" rotWithShape="0">
              <a:srgbClr val="000000">
                <a:alpha val="5000"/>
              </a:srgbClr>
            </a:outerShdw>
          </a:effectLst>
        </p:spPr>
        <p:txBody>
          <a:bodyPr/>
          <a:lstStyle/>
          <a:p>
            <a:endParaRPr lang="en-US"/>
          </a:p>
        </p:txBody>
      </p:sp>
      <p:pic>
        <p:nvPicPr>
          <p:cNvPr id="14" name="Image 2" descr="preencoded.png"/>
          <p:cNvPicPr>
            <a:picLocks noChangeAspect="1"/>
          </p:cNvPicPr>
          <p:nvPr/>
        </p:nvPicPr>
        <p:blipFill>
          <a:blip r:embed="rId5"/>
          <a:srcRect/>
          <a:stretch/>
        </p:blipFill>
        <p:spPr>
          <a:xfrm>
            <a:off x="8765438" y="5846674"/>
            <a:ext cx="190195" cy="190195"/>
          </a:xfrm>
          <a:prstGeom prst="rect">
            <a:avLst/>
          </a:prstGeom>
        </p:spPr>
      </p:pic>
      <p:sp>
        <p:nvSpPr>
          <p:cNvPr id="15" name="Text 10"/>
          <p:cNvSpPr txBox="1"/>
          <p:nvPr/>
        </p:nvSpPr>
        <p:spPr>
          <a:xfrm>
            <a:off x="9058961" y="5729630"/>
            <a:ext cx="2248510" cy="267005"/>
          </a:xfrm>
          <a:prstGeom prst="rect">
            <a:avLst/>
          </a:prstGeom>
          <a:noFill/>
          <a:ln/>
        </p:spPr>
        <p:txBody>
          <a:bodyPr wrap="square" lIns="0" tIns="0" rIns="0" bIns="0" rtlCol="0" anchor="t"/>
          <a:lstStyle/>
          <a:p>
            <a:pPr marL="0" indent="0" algn="l">
              <a:buNone/>
            </a:pPr>
            <a:r>
              <a:rPr lang="en-US" sz="1000" b="1" dirty="0">
                <a:solidFill>
                  <a:srgbClr val="7F1D1D"/>
                </a:solidFill>
                <a:latin typeface="Lato" pitchFamily="34" charset="0"/>
                <a:ea typeface="Lato" pitchFamily="34" charset="-122"/>
                <a:cs typeface="Lato" pitchFamily="34" charset="-120"/>
              </a:rPr>
              <a:t>The #1 Mistake</a:t>
            </a:r>
            <a:endParaRPr lang="en-US" sz="1000" dirty="0"/>
          </a:p>
        </p:txBody>
      </p:sp>
      <p:sp>
        <p:nvSpPr>
          <p:cNvPr id="16" name="Text 11"/>
          <p:cNvSpPr txBox="1"/>
          <p:nvPr/>
        </p:nvSpPr>
        <p:spPr>
          <a:xfrm>
            <a:off x="9067190" y="5958230"/>
            <a:ext cx="2257654" cy="391363"/>
          </a:xfrm>
          <a:prstGeom prst="rect">
            <a:avLst/>
          </a:prstGeom>
          <a:noFill/>
          <a:ln/>
        </p:spPr>
        <p:txBody>
          <a:bodyPr wrap="square" lIns="0" tIns="0" rIns="0" bIns="0" rtlCol="0" anchor="t"/>
          <a:lstStyle/>
          <a:p>
            <a:pPr marL="0" indent="0" algn="l">
              <a:buNone/>
            </a:pPr>
            <a:r>
              <a:rPr lang="en-US" sz="900" dirty="0">
                <a:solidFill>
                  <a:srgbClr val="991B1B"/>
                </a:solidFill>
                <a:latin typeface="Lato" pitchFamily="34" charset="0"/>
                <a:ea typeface="Lato" pitchFamily="34" charset="-122"/>
                <a:cs typeface="Lato" pitchFamily="34" charset="-120"/>
              </a:rPr>
              <a:t>Mixing internal and external factors. Keep them separate to make clear decisions.</a:t>
            </a:r>
            <a:endParaRPr lang="en-US" sz="900" dirty="0"/>
          </a:p>
        </p:txBody>
      </p:sp>
      <p:sp>
        <p:nvSpPr>
          <p:cNvPr id="17" name="Text 12"/>
          <p:cNvSpPr txBox="1"/>
          <p:nvPr/>
        </p:nvSpPr>
        <p:spPr>
          <a:xfrm>
            <a:off x="9633204" y="6362395"/>
            <a:ext cx="1848002" cy="152705"/>
          </a:xfrm>
          <a:prstGeom prst="rect">
            <a:avLst/>
          </a:prstGeom>
          <a:noFill/>
          <a:ln/>
        </p:spPr>
        <p:txBody>
          <a:bodyPr wrap="square" lIns="0" tIns="0" rIns="0" bIns="0" rtlCol="0" anchor="ctr"/>
          <a:lstStyle/>
          <a:p>
            <a:pPr marL="0" indent="0" algn="l">
              <a:buNone/>
            </a:pPr>
            <a:r>
              <a:rPr lang="en-US" sz="900" kern="0" spc="90" dirty="0">
                <a:solidFill>
                  <a:srgbClr val="6B7280">
                    <a:alpha val="50000"/>
                  </a:srgbClr>
                </a:solidFill>
                <a:latin typeface="Lato" pitchFamily="34" charset="0"/>
                <a:ea typeface="Lato" pitchFamily="34" charset="-122"/>
                <a:cs typeface="Lato" pitchFamily="34" charset="-120"/>
              </a:rPr>
              <a:t>Principles of Marketing</a:t>
            </a:r>
            <a:endParaRPr lang="en-US" sz="900" dirty="0"/>
          </a:p>
        </p:txBody>
      </p:sp>
      <p:sp>
        <p:nvSpPr>
          <p:cNvPr id="18" name="Text 13"/>
          <p:cNvSpPr txBox="1"/>
          <p:nvPr/>
        </p:nvSpPr>
        <p:spPr>
          <a:xfrm>
            <a:off x="11480292" y="6324905"/>
            <a:ext cx="124358" cy="228600"/>
          </a:xfrm>
          <a:prstGeom prst="rect">
            <a:avLst/>
          </a:prstGeom>
          <a:noFill/>
          <a:ln/>
        </p:spPr>
        <p:txBody>
          <a:bodyPr wrap="square" lIns="0" tIns="0" rIns="0" bIns="0" rtlCol="0" anchor="ctr"/>
          <a:lstStyle/>
          <a:p>
            <a:pPr marL="0" indent="0" algn="l">
              <a:buNone/>
            </a:pPr>
            <a:r>
              <a:rPr lang="en-US" sz="1200" dirty="0">
                <a:solidFill>
                  <a:srgbClr val="D1D5DB">
                    <a:alpha val="50000"/>
                  </a:srgbClr>
                </a:solidFill>
                <a:latin typeface="Lato" pitchFamily="34" charset="0"/>
                <a:ea typeface="Lato" pitchFamily="34" charset="-122"/>
                <a:cs typeface="Lato" pitchFamily="34" charset="-120"/>
              </a:rPr>
              <a:t>|</a:t>
            </a:r>
            <a:endParaRPr lang="en-US" sz="1200" dirty="0"/>
          </a:p>
        </p:txBody>
      </p:sp>
      <p:sp>
        <p:nvSpPr>
          <p:cNvPr id="19" name="Text 14"/>
          <p:cNvSpPr txBox="1"/>
          <p:nvPr/>
        </p:nvSpPr>
        <p:spPr>
          <a:xfrm>
            <a:off x="11601907" y="6362395"/>
            <a:ext cx="210312" cy="152705"/>
          </a:xfrm>
          <a:prstGeom prst="rect">
            <a:avLst/>
          </a:prstGeom>
          <a:noFill/>
          <a:ln/>
        </p:spPr>
        <p:txBody>
          <a:bodyPr wrap="square" lIns="0" tIns="0" rIns="0" bIns="0" rtlCol="0" anchor="ctr"/>
          <a:lstStyle/>
          <a:p>
            <a:pPr marL="0" indent="0" algn="l">
              <a:buNone/>
            </a:pPr>
            <a:r>
              <a:rPr lang="en-US" sz="900" b="1" dirty="0">
                <a:solidFill>
                  <a:srgbClr val="9CA3AF">
                    <a:alpha val="50000"/>
                  </a:srgbClr>
                </a:solidFill>
                <a:latin typeface="Lato" pitchFamily="34" charset="0"/>
                <a:ea typeface="Lato" pitchFamily="34" charset="-122"/>
                <a:cs typeface="Lato" pitchFamily="34" charset="-120"/>
              </a:rPr>
              <a:t>10</a:t>
            </a:r>
            <a:endParaRPr lang="en-US" sz="900" dirty="0"/>
          </a:p>
        </p:txBody>
      </p:sp>
      <p:sp>
        <p:nvSpPr>
          <p:cNvPr id="20" name="Text 15"/>
          <p:cNvSpPr txBox="1"/>
          <p:nvPr/>
        </p:nvSpPr>
        <p:spPr>
          <a:xfrm>
            <a:off x="11064240" y="457200"/>
            <a:ext cx="752551"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Lato" pitchFamily="34" charset="0"/>
                <a:ea typeface="Lato" pitchFamily="34" charset="-122"/>
                <a:cs typeface="Lato" pitchFamily="34" charset="-120"/>
              </a:rPr>
              <a:t>Module 2</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FFFFF"/>
          </a:solidFill>
          <a:ln w="12700">
            <a:solidFill>
              <a:srgbClr val="FFFFFF">
                <a:alpha val="0"/>
              </a:srgbClr>
            </a:solidFill>
            <a:prstDash val="solid"/>
          </a:ln>
        </p:spPr>
        <p:txBody>
          <a:bodyPr/>
          <a:lstStyle/>
          <a:p>
            <a:endParaRPr lang="en-US"/>
          </a:p>
        </p:txBody>
      </p:sp>
      <p:sp>
        <p:nvSpPr>
          <p:cNvPr id="3" name="Shape 1"/>
          <p:cNvSpPr/>
          <p:nvPr/>
        </p:nvSpPr>
        <p:spPr>
          <a:xfrm>
            <a:off x="0" y="0"/>
            <a:ext cx="12191695" cy="6858000"/>
          </a:xfrm>
          <a:prstGeom prst="rect">
            <a:avLst/>
          </a:prstGeom>
          <a:solidFill>
            <a:srgbClr val="FFFFFF"/>
          </a:solidFill>
          <a:ln/>
        </p:spPr>
        <p:txBody>
          <a:bodyPr/>
          <a:lstStyle/>
          <a:p>
            <a:endParaRPr lang="en-US"/>
          </a:p>
        </p:txBody>
      </p:sp>
      <p:sp>
        <p:nvSpPr>
          <p:cNvPr id="4" name="Shape 2"/>
          <p:cNvSpPr/>
          <p:nvPr/>
        </p:nvSpPr>
        <p:spPr>
          <a:xfrm>
            <a:off x="0" y="0"/>
            <a:ext cx="12191695" cy="152705"/>
          </a:xfrm>
          <a:prstGeom prst="rect">
            <a:avLst/>
          </a:prstGeom>
          <a:solidFill>
            <a:srgbClr val="1E3A8A"/>
          </a:solidFill>
          <a:ln w="12700">
            <a:solidFill>
              <a:srgbClr val="1E3A8A">
                <a:alpha val="0"/>
              </a:srgbClr>
            </a:solidFill>
            <a:prstDash val="solid"/>
          </a:ln>
        </p:spPr>
        <p:txBody>
          <a:bodyPr/>
          <a:lstStyle/>
          <a:p>
            <a:endParaRPr lang="en-US"/>
          </a:p>
        </p:txBody>
      </p:sp>
      <p:sp>
        <p:nvSpPr>
          <p:cNvPr id="5" name="Text 3"/>
          <p:cNvSpPr txBox="1"/>
          <p:nvPr/>
        </p:nvSpPr>
        <p:spPr>
          <a:xfrm>
            <a:off x="761695" y="905256"/>
            <a:ext cx="10858500" cy="571500"/>
          </a:xfrm>
          <a:prstGeom prst="rect">
            <a:avLst/>
          </a:prstGeom>
          <a:noFill/>
          <a:ln/>
        </p:spPr>
        <p:txBody>
          <a:bodyPr wrap="square" lIns="0" tIns="0" rIns="0" bIns="0" rtlCol="0" anchor="ctr"/>
          <a:lstStyle/>
          <a:p>
            <a:pPr marL="0" indent="0" algn="l">
              <a:buNone/>
            </a:pPr>
            <a:r>
              <a:rPr lang="en-US" sz="3600" b="1" dirty="0">
                <a:solidFill>
                  <a:srgbClr val="111827"/>
                </a:solidFill>
                <a:latin typeface="Playfair Display" pitchFamily="34" charset="0"/>
                <a:ea typeface="Playfair Display" pitchFamily="34" charset="-122"/>
                <a:cs typeface="Playfair Display" pitchFamily="34" charset="-120"/>
              </a:rPr>
              <a:t>SWOT Components</a:t>
            </a:r>
            <a:endParaRPr lang="en-US" sz="3600" dirty="0"/>
          </a:p>
        </p:txBody>
      </p:sp>
      <p:pic>
        <p:nvPicPr>
          <p:cNvPr id="6" name="Image 0" descr="preencoded.png"/>
          <p:cNvPicPr>
            <a:picLocks noChangeAspect="1"/>
          </p:cNvPicPr>
          <p:nvPr/>
        </p:nvPicPr>
        <p:blipFill>
          <a:blip r:embed="rId3"/>
          <a:srcRect t="-375" b="-375"/>
          <a:stretch/>
        </p:blipFill>
        <p:spPr>
          <a:xfrm>
            <a:off x="761695" y="1628546"/>
            <a:ext cx="609905" cy="57607"/>
          </a:xfrm>
          <a:prstGeom prst="rect">
            <a:avLst/>
          </a:prstGeom>
        </p:spPr>
      </p:pic>
      <p:sp>
        <p:nvSpPr>
          <p:cNvPr id="7" name="Text 4"/>
          <p:cNvSpPr txBox="1"/>
          <p:nvPr/>
        </p:nvSpPr>
        <p:spPr>
          <a:xfrm>
            <a:off x="761695" y="1762049"/>
            <a:ext cx="10782605" cy="267005"/>
          </a:xfrm>
          <a:prstGeom prst="rect">
            <a:avLst/>
          </a:prstGeom>
          <a:noFill/>
          <a:ln/>
        </p:spPr>
        <p:txBody>
          <a:bodyPr wrap="square" lIns="0" tIns="0" rIns="0" bIns="0" rtlCol="0" anchor="ctr"/>
          <a:lstStyle/>
          <a:p>
            <a:pPr marL="0" indent="0" algn="l">
              <a:buNone/>
            </a:pPr>
            <a:r>
              <a:rPr lang="en-US" sz="1300" i="1" dirty="0">
                <a:solidFill>
                  <a:srgbClr val="4B5563"/>
                </a:solidFill>
                <a:latin typeface="Playfair Display" pitchFamily="34" charset="0"/>
                <a:ea typeface="Playfair Display" pitchFamily="34" charset="-122"/>
                <a:cs typeface="Playfair Display" pitchFamily="34" charset="-120"/>
              </a:rPr>
              <a:t>"Defining the four dimensions of strategic analysis."</a:t>
            </a:r>
            <a:endParaRPr lang="en-US" sz="1300" dirty="0"/>
          </a:p>
        </p:txBody>
      </p:sp>
      <p:sp>
        <p:nvSpPr>
          <p:cNvPr id="8" name="Shape 5"/>
          <p:cNvSpPr/>
          <p:nvPr/>
        </p:nvSpPr>
        <p:spPr>
          <a:xfrm>
            <a:off x="761695" y="2571293"/>
            <a:ext cx="3143707" cy="19202"/>
          </a:xfrm>
          <a:prstGeom prst="rect">
            <a:avLst/>
          </a:prstGeom>
          <a:solidFill>
            <a:srgbClr val="E2E8F0"/>
          </a:solidFill>
          <a:ln w="12700">
            <a:solidFill>
              <a:srgbClr val="E2E8F0">
                <a:alpha val="0"/>
              </a:srgbClr>
            </a:solidFill>
            <a:prstDash val="solid"/>
          </a:ln>
        </p:spPr>
        <p:txBody>
          <a:bodyPr/>
          <a:lstStyle/>
          <a:p>
            <a:endParaRPr lang="en-US"/>
          </a:p>
        </p:txBody>
      </p:sp>
      <p:sp>
        <p:nvSpPr>
          <p:cNvPr id="9" name="Text 6"/>
          <p:cNvSpPr txBox="1"/>
          <p:nvPr/>
        </p:nvSpPr>
        <p:spPr>
          <a:xfrm>
            <a:off x="724205" y="2352751"/>
            <a:ext cx="3219602" cy="171907"/>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ctr">
              <a:buNone/>
            </a:pPr>
            <a:r>
              <a:rPr lang="en-US" sz="900" b="1" kern="0" spc="75" dirty="0">
                <a:solidFill>
                  <a:srgbClr val="64748B"/>
                </a:solidFill>
                <a:latin typeface="Lato" pitchFamily="34" charset="0"/>
                <a:ea typeface="Lato" pitchFamily="34" charset="-122"/>
                <a:cs typeface="Lato" pitchFamily="34" charset="-120"/>
              </a:rPr>
              <a:t>Helpful (to achieving goal)</a:t>
            </a:r>
            <a:endParaRPr lang="en-US" sz="900" dirty="0"/>
          </a:p>
        </p:txBody>
      </p:sp>
      <p:sp>
        <p:nvSpPr>
          <p:cNvPr id="10" name="Shape 7"/>
          <p:cNvSpPr/>
          <p:nvPr/>
        </p:nvSpPr>
        <p:spPr>
          <a:xfrm>
            <a:off x="4089197" y="2571293"/>
            <a:ext cx="3143707" cy="19202"/>
          </a:xfrm>
          <a:prstGeom prst="rect">
            <a:avLst/>
          </a:prstGeom>
          <a:solidFill>
            <a:srgbClr val="E2E8F0"/>
          </a:solidFill>
          <a:ln w="12700">
            <a:solidFill>
              <a:srgbClr val="E2E8F0">
                <a:alpha val="0"/>
              </a:srgbClr>
            </a:solidFill>
            <a:prstDash val="solid"/>
          </a:ln>
        </p:spPr>
        <p:txBody>
          <a:bodyPr/>
          <a:lstStyle/>
          <a:p>
            <a:endParaRPr lang="en-US"/>
          </a:p>
        </p:txBody>
      </p:sp>
      <p:sp>
        <p:nvSpPr>
          <p:cNvPr id="11" name="Text 8"/>
          <p:cNvSpPr txBox="1"/>
          <p:nvPr/>
        </p:nvSpPr>
        <p:spPr>
          <a:xfrm>
            <a:off x="4051706" y="2352751"/>
            <a:ext cx="3219602" cy="171907"/>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ctr">
              <a:buNone/>
            </a:pPr>
            <a:r>
              <a:rPr lang="en-US" sz="900" b="1" kern="0" spc="75" dirty="0">
                <a:solidFill>
                  <a:srgbClr val="64748B"/>
                </a:solidFill>
                <a:latin typeface="Lato" pitchFamily="34" charset="0"/>
                <a:ea typeface="Lato" pitchFamily="34" charset="-122"/>
                <a:cs typeface="Lato" pitchFamily="34" charset="-120"/>
              </a:rPr>
              <a:t>Harmful (to achieving goal)</a:t>
            </a:r>
            <a:endParaRPr lang="en-US" sz="900" dirty="0"/>
          </a:p>
        </p:txBody>
      </p:sp>
      <p:sp>
        <p:nvSpPr>
          <p:cNvPr id="12" name="Text 9"/>
          <p:cNvSpPr txBox="1"/>
          <p:nvPr/>
        </p:nvSpPr>
        <p:spPr>
          <a:xfrm>
            <a:off x="761695" y="543154"/>
            <a:ext cx="2086661" cy="247802"/>
          </a:xfrm>
          <a:prstGeom prst="rect">
            <a:avLst/>
          </a:prstGeom>
          <a:noFill/>
          <a:ln w="12700">
            <a:solidFill>
              <a:srgbClr val="D1D5DB"/>
            </a:solidFill>
          </a:ln>
        </p:spPr>
        <p:txBody>
          <a:bodyPr wrap="square" lIns="0" tIns="0" rIns="0" bIns="0" rtlCol="0" anchor="t"/>
          <a:lstStyle/>
          <a:p>
            <a:pPr marL="0" indent="0" algn="l">
              <a:buNone/>
            </a:pPr>
            <a:r>
              <a:rPr lang="en-US" sz="900" b="1" kern="0" spc="90" dirty="0">
                <a:solidFill>
                  <a:srgbClr val="6B7280"/>
                </a:solidFill>
                <a:latin typeface="Lato" pitchFamily="34" charset="0"/>
                <a:ea typeface="Lato" pitchFamily="34" charset="-122"/>
                <a:cs typeface="Lato" pitchFamily="34" charset="-120"/>
              </a:rPr>
              <a:t>Framework Breakdown</a:t>
            </a:r>
            <a:endParaRPr lang="en-US" sz="900" dirty="0"/>
          </a:p>
        </p:txBody>
      </p:sp>
      <p:sp>
        <p:nvSpPr>
          <p:cNvPr id="13" name="Shape 10"/>
          <p:cNvSpPr/>
          <p:nvPr/>
        </p:nvSpPr>
        <p:spPr>
          <a:xfrm>
            <a:off x="761695" y="2819095"/>
            <a:ext cx="3143707" cy="2057400"/>
          </a:xfrm>
          <a:prstGeom prst="roundRect">
            <a:avLst>
              <a:gd name="adj" fmla="val 1646"/>
            </a:avLst>
          </a:prstGeom>
          <a:solidFill>
            <a:srgbClr val="ECFDF5"/>
          </a:solidFill>
          <a:ln w="12700">
            <a:solidFill>
              <a:srgbClr val="A7F3D0"/>
            </a:solidFill>
            <a:prstDash val="solid"/>
          </a:ln>
          <a:effectLst>
            <a:outerShdw blurRad="63500" dist="38100" dir="16200000" algn="bl" rotWithShape="0">
              <a:srgbClr val="000000">
                <a:alpha val="5000"/>
              </a:srgbClr>
            </a:outerShdw>
          </a:effectLst>
        </p:spPr>
        <p:txBody>
          <a:bodyPr/>
          <a:lstStyle/>
          <a:p>
            <a:endParaRPr lang="en-US"/>
          </a:p>
        </p:txBody>
      </p:sp>
      <p:sp>
        <p:nvSpPr>
          <p:cNvPr id="14" name="Shape 11"/>
          <p:cNvSpPr/>
          <p:nvPr/>
        </p:nvSpPr>
        <p:spPr>
          <a:xfrm>
            <a:off x="761695" y="2819095"/>
            <a:ext cx="57607" cy="2057400"/>
          </a:xfrm>
          <a:prstGeom prst="roundRect">
            <a:avLst>
              <a:gd name="adj" fmla="val 58789"/>
            </a:avLst>
          </a:prstGeom>
          <a:solidFill>
            <a:srgbClr val="10B981"/>
          </a:solidFill>
          <a:ln w="12700">
            <a:solidFill>
              <a:srgbClr val="10B981">
                <a:alpha val="0"/>
              </a:srgbClr>
            </a:solidFill>
            <a:prstDash val="solid"/>
          </a:ln>
        </p:spPr>
        <p:txBody>
          <a:bodyPr/>
          <a:lstStyle/>
          <a:p>
            <a:endParaRPr lang="en-US"/>
          </a:p>
        </p:txBody>
      </p:sp>
      <p:sp>
        <p:nvSpPr>
          <p:cNvPr id="15" name="Text 12"/>
          <p:cNvSpPr txBox="1"/>
          <p:nvPr/>
        </p:nvSpPr>
        <p:spPr>
          <a:xfrm rot="16200000">
            <a:off x="514807" y="3769157"/>
            <a:ext cx="734263"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Lato" pitchFamily="34" charset="0"/>
                <a:ea typeface="Lato" pitchFamily="34" charset="-122"/>
                <a:cs typeface="Lato" pitchFamily="34" charset="-120"/>
              </a:rPr>
              <a:t>Internal</a:t>
            </a:r>
            <a:endParaRPr lang="en-US" sz="900" dirty="0"/>
          </a:p>
        </p:txBody>
      </p:sp>
      <p:pic>
        <p:nvPicPr>
          <p:cNvPr id="16" name="Image 1" descr="preencoded.png"/>
          <p:cNvPicPr>
            <a:picLocks noChangeAspect="1"/>
          </p:cNvPicPr>
          <p:nvPr/>
        </p:nvPicPr>
        <p:blipFill>
          <a:blip r:embed="rId4">
            <a:alphaModFix amt="20000"/>
          </a:blip>
          <a:srcRect l="-80" r="-80"/>
          <a:stretch/>
        </p:blipFill>
        <p:spPr>
          <a:xfrm>
            <a:off x="3413455" y="3019349"/>
            <a:ext cx="286207" cy="228600"/>
          </a:xfrm>
          <a:prstGeom prst="rect">
            <a:avLst/>
          </a:prstGeom>
        </p:spPr>
      </p:pic>
      <p:sp>
        <p:nvSpPr>
          <p:cNvPr id="17" name="Text 13"/>
          <p:cNvSpPr txBox="1"/>
          <p:nvPr/>
        </p:nvSpPr>
        <p:spPr>
          <a:xfrm>
            <a:off x="1047902" y="3057754"/>
            <a:ext cx="2724912" cy="305410"/>
          </a:xfrm>
          <a:prstGeom prst="rect">
            <a:avLst/>
          </a:prstGeom>
          <a:noFill/>
          <a:ln/>
        </p:spPr>
        <p:txBody>
          <a:bodyPr wrap="square" lIns="0" tIns="0" rIns="0" bIns="0" rtlCol="0" anchor="ctr"/>
          <a:lstStyle/>
          <a:p>
            <a:pPr marL="0" indent="0" algn="l">
              <a:buNone/>
            </a:pPr>
            <a:r>
              <a:rPr lang="en-US" sz="1800" b="1" dirty="0">
                <a:solidFill>
                  <a:srgbClr val="065F46"/>
                </a:solidFill>
                <a:latin typeface="Playfair Display" pitchFamily="34" charset="0"/>
                <a:ea typeface="Playfair Display" pitchFamily="34" charset="-122"/>
                <a:cs typeface="Playfair Display" pitchFamily="34" charset="-120"/>
              </a:rPr>
              <a:t>Strengths</a:t>
            </a:r>
            <a:endParaRPr lang="en-US" sz="1800" dirty="0"/>
          </a:p>
        </p:txBody>
      </p:sp>
      <p:sp>
        <p:nvSpPr>
          <p:cNvPr id="18" name="Text 14"/>
          <p:cNvSpPr txBox="1"/>
          <p:nvPr/>
        </p:nvSpPr>
        <p:spPr>
          <a:xfrm>
            <a:off x="1047902" y="3438144"/>
            <a:ext cx="2724912" cy="191110"/>
          </a:xfrm>
          <a:prstGeom prst="rect">
            <a:avLst/>
          </a:prstGeom>
          <a:noFill/>
          <a:ln/>
        </p:spPr>
        <p:txBody>
          <a:bodyPr wrap="square" lIns="0" tIns="0" rIns="0" bIns="0" rtlCol="0" anchor="ctr"/>
          <a:lstStyle/>
          <a:p>
            <a:pPr marL="0" indent="0" algn="l">
              <a:buNone/>
            </a:pPr>
            <a:r>
              <a:rPr lang="en-US" sz="1000" b="1" kern="0" spc="26" dirty="0">
                <a:solidFill>
                  <a:srgbClr val="047857"/>
                </a:solidFill>
                <a:latin typeface="Lato" pitchFamily="34" charset="0"/>
                <a:ea typeface="Lato" pitchFamily="34" charset="-122"/>
                <a:cs typeface="Lato" pitchFamily="34" charset="-120"/>
              </a:rPr>
              <a:t>Internal Advantages</a:t>
            </a:r>
            <a:endParaRPr lang="en-US" sz="1000" dirty="0"/>
          </a:p>
        </p:txBody>
      </p:sp>
      <p:sp>
        <p:nvSpPr>
          <p:cNvPr id="19" name="Text 15"/>
          <p:cNvSpPr txBox="1"/>
          <p:nvPr/>
        </p:nvSpPr>
        <p:spPr>
          <a:xfrm>
            <a:off x="1047902" y="3743554"/>
            <a:ext cx="2695651" cy="438912"/>
          </a:xfrm>
          <a:prstGeom prst="rect">
            <a:avLst/>
          </a:prstGeom>
          <a:noFill/>
          <a:ln/>
        </p:spPr>
        <p:txBody>
          <a:bodyPr wrap="square" lIns="0" tIns="0" rIns="0" bIns="0" rtlCol="0" anchor="t"/>
          <a:lstStyle/>
          <a:p>
            <a:pPr marL="0" indent="0" algn="l">
              <a:buNone/>
            </a:pPr>
            <a:r>
              <a:rPr lang="en-US" sz="1000" dirty="0">
                <a:solidFill>
                  <a:srgbClr val="374151"/>
                </a:solidFill>
                <a:latin typeface="Lato" pitchFamily="34" charset="0"/>
                <a:ea typeface="Lato" pitchFamily="34" charset="-122"/>
                <a:cs typeface="Lato" pitchFamily="34" charset="-120"/>
              </a:rPr>
              <a:t> Capabilities, resources, and positive attributes you </a:t>
            </a:r>
            <a:r>
              <a:rPr lang="en-US" sz="1000" b="1" dirty="0">
                <a:solidFill>
                  <a:srgbClr val="374151"/>
                </a:solidFill>
                <a:latin typeface="Lato" pitchFamily="34" charset="0"/>
                <a:ea typeface="Lato" pitchFamily="34" charset="-122"/>
                <a:cs typeface="Lato" pitchFamily="34" charset="-120"/>
              </a:rPr>
              <a:t>control</a:t>
            </a:r>
            <a:r>
              <a:rPr lang="en-US" sz="1000" dirty="0">
                <a:solidFill>
                  <a:srgbClr val="374151"/>
                </a:solidFill>
                <a:latin typeface="Lato" pitchFamily="34" charset="0"/>
                <a:ea typeface="Lato" pitchFamily="34" charset="-122"/>
                <a:cs typeface="Lato" pitchFamily="34" charset="-120"/>
              </a:rPr>
              <a:t>. </a:t>
            </a:r>
            <a:endParaRPr lang="en-US" sz="1000" dirty="0"/>
          </a:p>
        </p:txBody>
      </p:sp>
      <p:sp>
        <p:nvSpPr>
          <p:cNvPr id="20" name="Text 16"/>
          <p:cNvSpPr txBox="1"/>
          <p:nvPr/>
        </p:nvSpPr>
        <p:spPr>
          <a:xfrm>
            <a:off x="1228954" y="4291279"/>
            <a:ext cx="2543861" cy="152705"/>
          </a:xfrm>
          <a:prstGeom prst="rect">
            <a:avLst/>
          </a:prstGeom>
          <a:noFill/>
          <a:ln/>
        </p:spPr>
        <p:txBody>
          <a:bodyPr wrap="square" lIns="0" tIns="0" rIns="0" bIns="0" rtlCol="0" anchor="ctr"/>
          <a:lstStyle/>
          <a:p>
            <a:pPr marL="0" indent="0" algn="l">
              <a:buNone/>
            </a:pPr>
            <a:r>
              <a:rPr lang="en-US" sz="900" dirty="0">
                <a:solidFill>
                  <a:srgbClr val="4B5563"/>
                </a:solidFill>
                <a:latin typeface="Lato" pitchFamily="34" charset="0"/>
                <a:ea typeface="Lato" pitchFamily="34" charset="-122"/>
                <a:cs typeface="Lato" pitchFamily="34" charset="-120"/>
              </a:rPr>
              <a:t>Strong brand reputation</a:t>
            </a:r>
            <a:endParaRPr lang="en-US" sz="900" dirty="0"/>
          </a:p>
        </p:txBody>
      </p:sp>
      <p:pic>
        <p:nvPicPr>
          <p:cNvPr id="21" name="Image 2" descr="preencoded.png"/>
          <p:cNvPicPr>
            <a:picLocks noChangeAspect="1"/>
          </p:cNvPicPr>
          <p:nvPr/>
        </p:nvPicPr>
        <p:blipFill>
          <a:blip r:embed="rId5"/>
          <a:srcRect l="-2571" r="-2571"/>
          <a:stretch/>
        </p:blipFill>
        <p:spPr>
          <a:xfrm>
            <a:off x="1047902" y="4304995"/>
            <a:ext cx="105156" cy="114300"/>
          </a:xfrm>
          <a:prstGeom prst="rect">
            <a:avLst/>
          </a:prstGeom>
        </p:spPr>
      </p:pic>
      <p:sp>
        <p:nvSpPr>
          <p:cNvPr id="22" name="Text 17"/>
          <p:cNvSpPr txBox="1"/>
          <p:nvPr/>
        </p:nvSpPr>
        <p:spPr>
          <a:xfrm>
            <a:off x="1228954" y="4481474"/>
            <a:ext cx="2543861" cy="152705"/>
          </a:xfrm>
          <a:prstGeom prst="rect">
            <a:avLst/>
          </a:prstGeom>
          <a:noFill/>
          <a:ln/>
        </p:spPr>
        <p:txBody>
          <a:bodyPr wrap="square" lIns="0" tIns="0" rIns="0" bIns="0" rtlCol="0" anchor="ctr"/>
          <a:lstStyle/>
          <a:p>
            <a:pPr marL="0" indent="0" algn="l">
              <a:buNone/>
            </a:pPr>
            <a:r>
              <a:rPr lang="en-US" sz="900" dirty="0">
                <a:solidFill>
                  <a:srgbClr val="4B5563"/>
                </a:solidFill>
                <a:latin typeface="Lato" pitchFamily="34" charset="0"/>
                <a:ea typeface="Lato" pitchFamily="34" charset="-122"/>
                <a:cs typeface="Lato" pitchFamily="34" charset="-120"/>
              </a:rPr>
              <a:t>Unique technology</a:t>
            </a:r>
            <a:endParaRPr lang="en-US" sz="900" dirty="0"/>
          </a:p>
        </p:txBody>
      </p:sp>
      <p:pic>
        <p:nvPicPr>
          <p:cNvPr id="23" name="Image 3" descr="preencoded.png"/>
          <p:cNvPicPr>
            <a:picLocks noChangeAspect="1"/>
          </p:cNvPicPr>
          <p:nvPr/>
        </p:nvPicPr>
        <p:blipFill>
          <a:blip r:embed="rId5"/>
          <a:srcRect l="-2571" r="-2571"/>
          <a:stretch/>
        </p:blipFill>
        <p:spPr>
          <a:xfrm>
            <a:off x="1047902" y="4496105"/>
            <a:ext cx="105156" cy="114300"/>
          </a:xfrm>
          <a:prstGeom prst="rect">
            <a:avLst/>
          </a:prstGeom>
        </p:spPr>
      </p:pic>
      <p:sp>
        <p:nvSpPr>
          <p:cNvPr id="24" name="Shape 18"/>
          <p:cNvSpPr/>
          <p:nvPr/>
        </p:nvSpPr>
        <p:spPr>
          <a:xfrm>
            <a:off x="4089197" y="2819095"/>
            <a:ext cx="3143707" cy="2057400"/>
          </a:xfrm>
          <a:prstGeom prst="roundRect">
            <a:avLst>
              <a:gd name="adj" fmla="val 1646"/>
            </a:avLst>
          </a:prstGeom>
          <a:solidFill>
            <a:srgbClr val="FEF2F2"/>
          </a:solidFill>
          <a:ln w="12700">
            <a:solidFill>
              <a:srgbClr val="FECACA"/>
            </a:solidFill>
            <a:prstDash val="solid"/>
          </a:ln>
          <a:effectLst>
            <a:outerShdw blurRad="63500" dist="38100" dir="16200000" algn="bl" rotWithShape="0">
              <a:srgbClr val="000000">
                <a:alpha val="5000"/>
              </a:srgbClr>
            </a:outerShdw>
          </a:effectLst>
        </p:spPr>
        <p:txBody>
          <a:bodyPr/>
          <a:lstStyle/>
          <a:p>
            <a:endParaRPr lang="en-US"/>
          </a:p>
        </p:txBody>
      </p:sp>
      <p:sp>
        <p:nvSpPr>
          <p:cNvPr id="25" name="Shape 19"/>
          <p:cNvSpPr/>
          <p:nvPr/>
        </p:nvSpPr>
        <p:spPr>
          <a:xfrm>
            <a:off x="4089197" y="2819095"/>
            <a:ext cx="57607" cy="2057400"/>
          </a:xfrm>
          <a:prstGeom prst="roundRect">
            <a:avLst>
              <a:gd name="adj" fmla="val 58789"/>
            </a:avLst>
          </a:prstGeom>
          <a:solidFill>
            <a:srgbClr val="EF4444"/>
          </a:solidFill>
          <a:ln w="12700">
            <a:solidFill>
              <a:srgbClr val="EF4444">
                <a:alpha val="0"/>
              </a:srgbClr>
            </a:solidFill>
            <a:prstDash val="solid"/>
          </a:ln>
        </p:spPr>
        <p:txBody>
          <a:bodyPr/>
          <a:lstStyle/>
          <a:p>
            <a:endParaRPr lang="en-US"/>
          </a:p>
        </p:txBody>
      </p:sp>
      <p:pic>
        <p:nvPicPr>
          <p:cNvPr id="26" name="Image 4" descr="preencoded.png"/>
          <p:cNvPicPr>
            <a:picLocks noChangeAspect="1"/>
          </p:cNvPicPr>
          <p:nvPr/>
        </p:nvPicPr>
        <p:blipFill>
          <a:blip r:embed="rId6">
            <a:alphaModFix amt="20000"/>
          </a:blip>
          <a:srcRect l="-80" r="-80"/>
          <a:stretch/>
        </p:blipFill>
        <p:spPr>
          <a:xfrm>
            <a:off x="6740957" y="3019349"/>
            <a:ext cx="286207" cy="228600"/>
          </a:xfrm>
          <a:prstGeom prst="rect">
            <a:avLst/>
          </a:prstGeom>
        </p:spPr>
      </p:pic>
      <p:sp>
        <p:nvSpPr>
          <p:cNvPr id="27" name="Text 20"/>
          <p:cNvSpPr txBox="1"/>
          <p:nvPr/>
        </p:nvSpPr>
        <p:spPr>
          <a:xfrm>
            <a:off x="4375404" y="3057754"/>
            <a:ext cx="2724912" cy="305410"/>
          </a:xfrm>
          <a:prstGeom prst="rect">
            <a:avLst/>
          </a:prstGeom>
          <a:noFill/>
          <a:ln/>
        </p:spPr>
        <p:txBody>
          <a:bodyPr wrap="square" lIns="0" tIns="0" rIns="0" bIns="0" rtlCol="0" anchor="ctr"/>
          <a:lstStyle/>
          <a:p>
            <a:pPr marL="0" indent="0" algn="l">
              <a:buNone/>
            </a:pPr>
            <a:r>
              <a:rPr lang="en-US" sz="1800" b="1" dirty="0">
                <a:solidFill>
                  <a:srgbClr val="991B1B"/>
                </a:solidFill>
                <a:latin typeface="Playfair Display" pitchFamily="34" charset="0"/>
                <a:ea typeface="Playfair Display" pitchFamily="34" charset="-122"/>
                <a:cs typeface="Playfair Display" pitchFamily="34" charset="-120"/>
              </a:rPr>
              <a:t>Weaknesses</a:t>
            </a:r>
            <a:endParaRPr lang="en-US" sz="1800" dirty="0"/>
          </a:p>
        </p:txBody>
      </p:sp>
      <p:sp>
        <p:nvSpPr>
          <p:cNvPr id="28" name="Text 21"/>
          <p:cNvSpPr txBox="1"/>
          <p:nvPr/>
        </p:nvSpPr>
        <p:spPr>
          <a:xfrm>
            <a:off x="4375404" y="3438144"/>
            <a:ext cx="2724912" cy="191110"/>
          </a:xfrm>
          <a:prstGeom prst="rect">
            <a:avLst/>
          </a:prstGeom>
          <a:noFill/>
          <a:ln/>
        </p:spPr>
        <p:txBody>
          <a:bodyPr wrap="square" lIns="0" tIns="0" rIns="0" bIns="0" rtlCol="0" anchor="ctr"/>
          <a:lstStyle/>
          <a:p>
            <a:pPr marL="0" indent="0" algn="l">
              <a:buNone/>
            </a:pPr>
            <a:r>
              <a:rPr lang="en-US" sz="1000" b="1" kern="0" spc="26" dirty="0">
                <a:solidFill>
                  <a:srgbClr val="B91C1C"/>
                </a:solidFill>
                <a:latin typeface="Lato" pitchFamily="34" charset="0"/>
                <a:ea typeface="Lato" pitchFamily="34" charset="-122"/>
                <a:cs typeface="Lato" pitchFamily="34" charset="-120"/>
              </a:rPr>
              <a:t>Internal Limits</a:t>
            </a:r>
            <a:endParaRPr lang="en-US" sz="1000" dirty="0"/>
          </a:p>
        </p:txBody>
      </p:sp>
      <p:sp>
        <p:nvSpPr>
          <p:cNvPr id="29" name="Text 22"/>
          <p:cNvSpPr txBox="1"/>
          <p:nvPr/>
        </p:nvSpPr>
        <p:spPr>
          <a:xfrm>
            <a:off x="4375404" y="3743554"/>
            <a:ext cx="2695651" cy="438912"/>
          </a:xfrm>
          <a:prstGeom prst="rect">
            <a:avLst/>
          </a:prstGeom>
          <a:noFill/>
          <a:ln/>
        </p:spPr>
        <p:txBody>
          <a:bodyPr wrap="square" lIns="0" tIns="0" rIns="0" bIns="0" rtlCol="0" anchor="t"/>
          <a:lstStyle/>
          <a:p>
            <a:pPr marL="0" indent="0" algn="l">
              <a:buNone/>
            </a:pPr>
            <a:r>
              <a:rPr lang="en-US" sz="1000" dirty="0">
                <a:solidFill>
                  <a:srgbClr val="374151"/>
                </a:solidFill>
                <a:latin typeface="Lato" pitchFamily="34" charset="0"/>
                <a:ea typeface="Lato" pitchFamily="34" charset="-122"/>
                <a:cs typeface="Lato" pitchFamily="34" charset="-120"/>
              </a:rPr>
              <a:t> Gaps, limitations, or negative factors you </a:t>
            </a:r>
            <a:r>
              <a:rPr lang="en-US" sz="1000" b="1" dirty="0">
                <a:solidFill>
                  <a:srgbClr val="374151"/>
                </a:solidFill>
                <a:latin typeface="Lato" pitchFamily="34" charset="0"/>
                <a:ea typeface="Lato" pitchFamily="34" charset="-122"/>
                <a:cs typeface="Lato" pitchFamily="34" charset="-120"/>
              </a:rPr>
              <a:t>control</a:t>
            </a:r>
            <a:r>
              <a:rPr lang="en-US" sz="1000" dirty="0">
                <a:solidFill>
                  <a:srgbClr val="374151"/>
                </a:solidFill>
                <a:latin typeface="Lato" pitchFamily="34" charset="0"/>
                <a:ea typeface="Lato" pitchFamily="34" charset="-122"/>
                <a:cs typeface="Lato" pitchFamily="34" charset="-120"/>
              </a:rPr>
              <a:t> but need to fix. </a:t>
            </a:r>
            <a:endParaRPr lang="en-US" sz="1000" dirty="0"/>
          </a:p>
        </p:txBody>
      </p:sp>
      <p:sp>
        <p:nvSpPr>
          <p:cNvPr id="30" name="Text 23"/>
          <p:cNvSpPr txBox="1"/>
          <p:nvPr/>
        </p:nvSpPr>
        <p:spPr>
          <a:xfrm>
            <a:off x="4537253" y="4291279"/>
            <a:ext cx="2563063" cy="152705"/>
          </a:xfrm>
          <a:prstGeom prst="rect">
            <a:avLst/>
          </a:prstGeom>
          <a:noFill/>
          <a:ln/>
        </p:spPr>
        <p:txBody>
          <a:bodyPr wrap="square" lIns="0" tIns="0" rIns="0" bIns="0" rtlCol="0" anchor="ctr"/>
          <a:lstStyle/>
          <a:p>
            <a:pPr marL="0" indent="0" algn="l">
              <a:buNone/>
            </a:pPr>
            <a:r>
              <a:rPr lang="en-US" sz="900" dirty="0">
                <a:solidFill>
                  <a:srgbClr val="4B5563"/>
                </a:solidFill>
                <a:latin typeface="Lato" pitchFamily="34" charset="0"/>
                <a:ea typeface="Lato" pitchFamily="34" charset="-122"/>
                <a:cs typeface="Lato" pitchFamily="34" charset="-120"/>
              </a:rPr>
              <a:t>Slow delivery time</a:t>
            </a:r>
            <a:endParaRPr lang="en-US" sz="900" dirty="0"/>
          </a:p>
        </p:txBody>
      </p:sp>
      <p:pic>
        <p:nvPicPr>
          <p:cNvPr id="31" name="Image 5" descr="preencoded.png"/>
          <p:cNvPicPr>
            <a:picLocks noChangeAspect="1"/>
          </p:cNvPicPr>
          <p:nvPr/>
        </p:nvPicPr>
        <p:blipFill>
          <a:blip r:embed="rId7"/>
          <a:srcRect l="-133" r="-133"/>
          <a:stretch/>
        </p:blipFill>
        <p:spPr>
          <a:xfrm>
            <a:off x="4375404" y="4304995"/>
            <a:ext cx="85954" cy="114300"/>
          </a:xfrm>
          <a:prstGeom prst="rect">
            <a:avLst/>
          </a:prstGeom>
        </p:spPr>
      </p:pic>
      <p:sp>
        <p:nvSpPr>
          <p:cNvPr id="32" name="Text 24"/>
          <p:cNvSpPr txBox="1"/>
          <p:nvPr/>
        </p:nvSpPr>
        <p:spPr>
          <a:xfrm>
            <a:off x="4537253" y="4481474"/>
            <a:ext cx="2563063" cy="152705"/>
          </a:xfrm>
          <a:prstGeom prst="rect">
            <a:avLst/>
          </a:prstGeom>
          <a:noFill/>
          <a:ln/>
        </p:spPr>
        <p:txBody>
          <a:bodyPr wrap="square" lIns="0" tIns="0" rIns="0" bIns="0" rtlCol="0" anchor="ctr"/>
          <a:lstStyle/>
          <a:p>
            <a:pPr marL="0" indent="0" algn="l">
              <a:buNone/>
            </a:pPr>
            <a:r>
              <a:rPr lang="en-US" sz="900" dirty="0">
                <a:solidFill>
                  <a:srgbClr val="4B5563"/>
                </a:solidFill>
                <a:latin typeface="Lato" pitchFamily="34" charset="0"/>
                <a:ea typeface="Lato" pitchFamily="34" charset="-122"/>
                <a:cs typeface="Lato" pitchFamily="34" charset="-120"/>
              </a:rPr>
              <a:t>Limited budget</a:t>
            </a:r>
            <a:endParaRPr lang="en-US" sz="900" dirty="0"/>
          </a:p>
        </p:txBody>
      </p:sp>
      <p:pic>
        <p:nvPicPr>
          <p:cNvPr id="33" name="Image 6" descr="preencoded.png"/>
          <p:cNvPicPr>
            <a:picLocks noChangeAspect="1"/>
          </p:cNvPicPr>
          <p:nvPr/>
        </p:nvPicPr>
        <p:blipFill>
          <a:blip r:embed="rId7"/>
          <a:srcRect l="-133" r="-133"/>
          <a:stretch/>
        </p:blipFill>
        <p:spPr>
          <a:xfrm>
            <a:off x="4375404" y="4496105"/>
            <a:ext cx="85954" cy="114300"/>
          </a:xfrm>
          <a:prstGeom prst="rect">
            <a:avLst/>
          </a:prstGeom>
        </p:spPr>
      </p:pic>
      <p:sp>
        <p:nvSpPr>
          <p:cNvPr id="34" name="Shape 25"/>
          <p:cNvSpPr/>
          <p:nvPr/>
        </p:nvSpPr>
        <p:spPr>
          <a:xfrm>
            <a:off x="761695" y="5062118"/>
            <a:ext cx="3143707" cy="2057400"/>
          </a:xfrm>
          <a:prstGeom prst="roundRect">
            <a:avLst>
              <a:gd name="adj" fmla="val 1646"/>
            </a:avLst>
          </a:prstGeom>
          <a:solidFill>
            <a:srgbClr val="EFF6FF"/>
          </a:solidFill>
          <a:ln w="12700">
            <a:solidFill>
              <a:srgbClr val="BFDBFE"/>
            </a:solidFill>
            <a:prstDash val="solid"/>
          </a:ln>
          <a:effectLst>
            <a:outerShdw blurRad="63500" dist="38100" dir="16200000" algn="bl" rotWithShape="0">
              <a:srgbClr val="000000">
                <a:alpha val="5000"/>
              </a:srgbClr>
            </a:outerShdw>
          </a:effectLst>
        </p:spPr>
        <p:txBody>
          <a:bodyPr/>
          <a:lstStyle/>
          <a:p>
            <a:endParaRPr lang="en-US"/>
          </a:p>
        </p:txBody>
      </p:sp>
      <p:sp>
        <p:nvSpPr>
          <p:cNvPr id="35" name="Shape 26"/>
          <p:cNvSpPr/>
          <p:nvPr/>
        </p:nvSpPr>
        <p:spPr>
          <a:xfrm>
            <a:off x="761695" y="5062118"/>
            <a:ext cx="57607" cy="2057400"/>
          </a:xfrm>
          <a:prstGeom prst="roundRect">
            <a:avLst>
              <a:gd name="adj" fmla="val 58789"/>
            </a:avLst>
          </a:prstGeom>
          <a:solidFill>
            <a:srgbClr val="3B82F6"/>
          </a:solidFill>
          <a:ln w="12700">
            <a:solidFill>
              <a:srgbClr val="3B82F6">
                <a:alpha val="0"/>
              </a:srgbClr>
            </a:solidFill>
            <a:prstDash val="solid"/>
          </a:ln>
        </p:spPr>
        <p:txBody>
          <a:bodyPr/>
          <a:lstStyle/>
          <a:p>
            <a:endParaRPr lang="en-US"/>
          </a:p>
        </p:txBody>
      </p:sp>
      <p:sp>
        <p:nvSpPr>
          <p:cNvPr id="36" name="Text 27"/>
          <p:cNvSpPr txBox="1"/>
          <p:nvPr/>
        </p:nvSpPr>
        <p:spPr>
          <a:xfrm rot="16200000">
            <a:off x="514807" y="6013094"/>
            <a:ext cx="752551"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Lato" pitchFamily="34" charset="0"/>
                <a:ea typeface="Lato" pitchFamily="34" charset="-122"/>
                <a:cs typeface="Lato" pitchFamily="34" charset="-120"/>
              </a:rPr>
              <a:t>External</a:t>
            </a:r>
            <a:endParaRPr lang="en-US" sz="900" dirty="0"/>
          </a:p>
        </p:txBody>
      </p:sp>
      <p:pic>
        <p:nvPicPr>
          <p:cNvPr id="37" name="Image 7" descr="preencoded.png"/>
          <p:cNvPicPr>
            <a:picLocks noChangeAspect="1"/>
          </p:cNvPicPr>
          <p:nvPr/>
        </p:nvPicPr>
        <p:blipFill>
          <a:blip r:embed="rId8">
            <a:alphaModFix amt="20000"/>
          </a:blip>
          <a:srcRect l="-133" r="-133"/>
          <a:stretch/>
        </p:blipFill>
        <p:spPr>
          <a:xfrm>
            <a:off x="3527755" y="5262372"/>
            <a:ext cx="171907" cy="228600"/>
          </a:xfrm>
          <a:prstGeom prst="rect">
            <a:avLst/>
          </a:prstGeom>
        </p:spPr>
      </p:pic>
      <p:sp>
        <p:nvSpPr>
          <p:cNvPr id="38" name="Text 28"/>
          <p:cNvSpPr txBox="1"/>
          <p:nvPr/>
        </p:nvSpPr>
        <p:spPr>
          <a:xfrm>
            <a:off x="1047902" y="5300777"/>
            <a:ext cx="2724912" cy="305410"/>
          </a:xfrm>
          <a:prstGeom prst="rect">
            <a:avLst/>
          </a:prstGeom>
          <a:noFill/>
          <a:ln/>
        </p:spPr>
        <p:txBody>
          <a:bodyPr wrap="square" lIns="0" tIns="0" rIns="0" bIns="0" rtlCol="0" anchor="ctr"/>
          <a:lstStyle/>
          <a:p>
            <a:pPr marL="0" indent="0" algn="l">
              <a:buNone/>
            </a:pPr>
            <a:r>
              <a:rPr lang="en-US" sz="1800" b="1" dirty="0">
                <a:solidFill>
                  <a:srgbClr val="1E40AF"/>
                </a:solidFill>
                <a:latin typeface="Playfair Display" pitchFamily="34" charset="0"/>
                <a:ea typeface="Playfair Display" pitchFamily="34" charset="-122"/>
                <a:cs typeface="Playfair Display" pitchFamily="34" charset="-120"/>
              </a:rPr>
              <a:t>Opportunities</a:t>
            </a:r>
            <a:endParaRPr lang="en-US" sz="1800" dirty="0"/>
          </a:p>
        </p:txBody>
      </p:sp>
      <p:sp>
        <p:nvSpPr>
          <p:cNvPr id="39" name="Text 29"/>
          <p:cNvSpPr txBox="1"/>
          <p:nvPr/>
        </p:nvSpPr>
        <p:spPr>
          <a:xfrm>
            <a:off x="1047902" y="5682082"/>
            <a:ext cx="2724912" cy="191110"/>
          </a:xfrm>
          <a:prstGeom prst="rect">
            <a:avLst/>
          </a:prstGeom>
          <a:noFill/>
          <a:ln/>
        </p:spPr>
        <p:txBody>
          <a:bodyPr wrap="square" lIns="0" tIns="0" rIns="0" bIns="0" rtlCol="0" anchor="ctr"/>
          <a:lstStyle/>
          <a:p>
            <a:pPr marL="0" indent="0" algn="l">
              <a:buNone/>
            </a:pPr>
            <a:r>
              <a:rPr lang="en-US" sz="1000" b="1" kern="0" spc="26" dirty="0">
                <a:solidFill>
                  <a:srgbClr val="1D4ED8"/>
                </a:solidFill>
                <a:latin typeface="Lato" pitchFamily="34" charset="0"/>
                <a:ea typeface="Lato" pitchFamily="34" charset="-122"/>
                <a:cs typeface="Lato" pitchFamily="34" charset="-120"/>
              </a:rPr>
              <a:t>External Trends</a:t>
            </a:r>
            <a:endParaRPr lang="en-US" sz="1000" dirty="0"/>
          </a:p>
        </p:txBody>
      </p:sp>
      <p:sp>
        <p:nvSpPr>
          <p:cNvPr id="40" name="Text 30"/>
          <p:cNvSpPr txBox="1"/>
          <p:nvPr/>
        </p:nvSpPr>
        <p:spPr>
          <a:xfrm>
            <a:off x="1047902" y="5986577"/>
            <a:ext cx="2695651" cy="438912"/>
          </a:xfrm>
          <a:prstGeom prst="rect">
            <a:avLst/>
          </a:prstGeom>
          <a:noFill/>
          <a:ln/>
        </p:spPr>
        <p:txBody>
          <a:bodyPr wrap="square" lIns="0" tIns="0" rIns="0" bIns="0" rtlCol="0" anchor="t"/>
          <a:lstStyle/>
          <a:p>
            <a:pPr marL="0" indent="0" algn="l">
              <a:buNone/>
            </a:pPr>
            <a:r>
              <a:rPr lang="en-US" sz="1000" dirty="0">
                <a:solidFill>
                  <a:srgbClr val="374151"/>
                </a:solidFill>
                <a:latin typeface="Lato" pitchFamily="34" charset="0"/>
                <a:ea typeface="Lato" pitchFamily="34" charset="-122"/>
                <a:cs typeface="Lato" pitchFamily="34" charset="-120"/>
              </a:rPr>
              <a:t> Trends, shifts, or situations in the </a:t>
            </a:r>
            <a:r>
              <a:rPr lang="en-US" sz="1000" b="1" dirty="0">
                <a:solidFill>
                  <a:srgbClr val="374151"/>
                </a:solidFill>
                <a:latin typeface="Lato" pitchFamily="34" charset="0"/>
                <a:ea typeface="Lato" pitchFamily="34" charset="-122"/>
                <a:cs typeface="Lato" pitchFamily="34" charset="-120"/>
              </a:rPr>
              <a:t>environment</a:t>
            </a:r>
            <a:r>
              <a:rPr lang="en-US" sz="1000" dirty="0">
                <a:solidFill>
                  <a:srgbClr val="374151"/>
                </a:solidFill>
                <a:latin typeface="Lato" pitchFamily="34" charset="0"/>
                <a:ea typeface="Lato" pitchFamily="34" charset="-122"/>
                <a:cs typeface="Lato" pitchFamily="34" charset="-120"/>
              </a:rPr>
              <a:t> you can benefit from. </a:t>
            </a:r>
            <a:endParaRPr lang="en-US" sz="1000" dirty="0"/>
          </a:p>
        </p:txBody>
      </p:sp>
      <p:sp>
        <p:nvSpPr>
          <p:cNvPr id="41" name="Text 31"/>
          <p:cNvSpPr txBox="1"/>
          <p:nvPr/>
        </p:nvSpPr>
        <p:spPr>
          <a:xfrm>
            <a:off x="1209751" y="6534302"/>
            <a:ext cx="2563063" cy="152705"/>
          </a:xfrm>
          <a:prstGeom prst="rect">
            <a:avLst/>
          </a:prstGeom>
          <a:noFill/>
          <a:ln/>
        </p:spPr>
        <p:txBody>
          <a:bodyPr wrap="square" lIns="0" tIns="0" rIns="0" bIns="0" rtlCol="0" anchor="ctr"/>
          <a:lstStyle/>
          <a:p>
            <a:pPr marL="0" indent="0" algn="l">
              <a:buNone/>
            </a:pPr>
            <a:r>
              <a:rPr lang="en-US" sz="900" dirty="0">
                <a:solidFill>
                  <a:srgbClr val="4B5563"/>
                </a:solidFill>
                <a:latin typeface="Lato" pitchFamily="34" charset="0"/>
                <a:ea typeface="Lato" pitchFamily="34" charset="-122"/>
                <a:cs typeface="Lato" pitchFamily="34" charset="-120"/>
              </a:rPr>
              <a:t>Competitor leaves market</a:t>
            </a:r>
            <a:endParaRPr lang="en-US" sz="900" dirty="0"/>
          </a:p>
        </p:txBody>
      </p:sp>
      <p:pic>
        <p:nvPicPr>
          <p:cNvPr id="42" name="Image 8" descr="preencoded.png"/>
          <p:cNvPicPr>
            <a:picLocks noChangeAspect="1"/>
          </p:cNvPicPr>
          <p:nvPr/>
        </p:nvPicPr>
        <p:blipFill>
          <a:blip r:embed="rId9"/>
          <a:srcRect l="-133" r="-133"/>
          <a:stretch/>
        </p:blipFill>
        <p:spPr>
          <a:xfrm>
            <a:off x="1047902" y="6548018"/>
            <a:ext cx="85954" cy="114300"/>
          </a:xfrm>
          <a:prstGeom prst="rect">
            <a:avLst/>
          </a:prstGeom>
        </p:spPr>
      </p:pic>
      <p:sp>
        <p:nvSpPr>
          <p:cNvPr id="43" name="Text 32"/>
          <p:cNvSpPr txBox="1"/>
          <p:nvPr/>
        </p:nvSpPr>
        <p:spPr>
          <a:xfrm>
            <a:off x="1209751" y="6724498"/>
            <a:ext cx="2563063" cy="152705"/>
          </a:xfrm>
          <a:prstGeom prst="rect">
            <a:avLst/>
          </a:prstGeom>
          <a:noFill/>
          <a:ln/>
        </p:spPr>
        <p:txBody>
          <a:bodyPr wrap="square" lIns="0" tIns="0" rIns="0" bIns="0" rtlCol="0" anchor="ctr"/>
          <a:lstStyle/>
          <a:p>
            <a:pPr marL="0" indent="0" algn="l">
              <a:buNone/>
            </a:pPr>
            <a:r>
              <a:rPr lang="en-US" sz="900" dirty="0">
                <a:solidFill>
                  <a:srgbClr val="4B5563"/>
                </a:solidFill>
                <a:latin typeface="Lato" pitchFamily="34" charset="0"/>
                <a:ea typeface="Lato" pitchFamily="34" charset="-122"/>
                <a:cs typeface="Lato" pitchFamily="34" charset="-120"/>
              </a:rPr>
              <a:t>New technology usage</a:t>
            </a:r>
            <a:endParaRPr lang="en-US" sz="900" dirty="0"/>
          </a:p>
        </p:txBody>
      </p:sp>
      <p:pic>
        <p:nvPicPr>
          <p:cNvPr id="44" name="Image 9" descr="preencoded.png"/>
          <p:cNvPicPr>
            <a:picLocks noChangeAspect="1"/>
          </p:cNvPicPr>
          <p:nvPr/>
        </p:nvPicPr>
        <p:blipFill>
          <a:blip r:embed="rId9"/>
          <a:srcRect l="-133" r="-133"/>
          <a:stretch/>
        </p:blipFill>
        <p:spPr>
          <a:xfrm>
            <a:off x="1047902" y="6739128"/>
            <a:ext cx="85954" cy="114300"/>
          </a:xfrm>
          <a:prstGeom prst="rect">
            <a:avLst/>
          </a:prstGeom>
        </p:spPr>
      </p:pic>
      <p:sp>
        <p:nvSpPr>
          <p:cNvPr id="45" name="Shape 33"/>
          <p:cNvSpPr/>
          <p:nvPr/>
        </p:nvSpPr>
        <p:spPr>
          <a:xfrm>
            <a:off x="4089197" y="5062118"/>
            <a:ext cx="3143707" cy="2057400"/>
          </a:xfrm>
          <a:prstGeom prst="roundRect">
            <a:avLst>
              <a:gd name="adj" fmla="val 1646"/>
            </a:avLst>
          </a:prstGeom>
          <a:solidFill>
            <a:srgbClr val="FFF7ED"/>
          </a:solidFill>
          <a:ln w="12700">
            <a:solidFill>
              <a:srgbClr val="FED7AA"/>
            </a:solidFill>
            <a:prstDash val="solid"/>
          </a:ln>
          <a:effectLst>
            <a:outerShdw blurRad="63500" dist="38100" dir="16200000" algn="bl" rotWithShape="0">
              <a:srgbClr val="000000">
                <a:alpha val="5000"/>
              </a:srgbClr>
            </a:outerShdw>
          </a:effectLst>
        </p:spPr>
        <p:txBody>
          <a:bodyPr/>
          <a:lstStyle/>
          <a:p>
            <a:endParaRPr lang="en-US"/>
          </a:p>
        </p:txBody>
      </p:sp>
      <p:sp>
        <p:nvSpPr>
          <p:cNvPr id="46" name="Shape 34"/>
          <p:cNvSpPr/>
          <p:nvPr/>
        </p:nvSpPr>
        <p:spPr>
          <a:xfrm>
            <a:off x="4089197" y="5062118"/>
            <a:ext cx="57607" cy="2057400"/>
          </a:xfrm>
          <a:prstGeom prst="roundRect">
            <a:avLst>
              <a:gd name="adj" fmla="val 58789"/>
            </a:avLst>
          </a:prstGeom>
          <a:solidFill>
            <a:srgbClr val="F97316"/>
          </a:solidFill>
          <a:ln w="12700">
            <a:solidFill>
              <a:srgbClr val="F97316">
                <a:alpha val="0"/>
              </a:srgbClr>
            </a:solidFill>
            <a:prstDash val="solid"/>
          </a:ln>
        </p:spPr>
        <p:txBody>
          <a:bodyPr/>
          <a:lstStyle/>
          <a:p>
            <a:endParaRPr lang="en-US"/>
          </a:p>
        </p:txBody>
      </p:sp>
      <p:pic>
        <p:nvPicPr>
          <p:cNvPr id="47" name="Image 10" descr="preencoded.png"/>
          <p:cNvPicPr>
            <a:picLocks noChangeAspect="1"/>
          </p:cNvPicPr>
          <p:nvPr/>
        </p:nvPicPr>
        <p:blipFill>
          <a:blip r:embed="rId10">
            <a:alphaModFix amt="20000"/>
          </a:blip>
          <a:srcRect/>
          <a:stretch/>
        </p:blipFill>
        <p:spPr>
          <a:xfrm>
            <a:off x="6797650" y="5262372"/>
            <a:ext cx="228600" cy="228600"/>
          </a:xfrm>
          <a:prstGeom prst="rect">
            <a:avLst/>
          </a:prstGeom>
        </p:spPr>
      </p:pic>
      <p:sp>
        <p:nvSpPr>
          <p:cNvPr id="48" name="Text 35"/>
          <p:cNvSpPr txBox="1"/>
          <p:nvPr/>
        </p:nvSpPr>
        <p:spPr>
          <a:xfrm>
            <a:off x="4375404" y="5300777"/>
            <a:ext cx="2724912" cy="305410"/>
          </a:xfrm>
          <a:prstGeom prst="rect">
            <a:avLst/>
          </a:prstGeom>
          <a:noFill/>
          <a:ln/>
        </p:spPr>
        <p:txBody>
          <a:bodyPr wrap="square" lIns="0" tIns="0" rIns="0" bIns="0" rtlCol="0" anchor="ctr"/>
          <a:lstStyle/>
          <a:p>
            <a:pPr marL="0" indent="0" algn="l">
              <a:buNone/>
            </a:pPr>
            <a:r>
              <a:rPr lang="en-US" sz="1800" b="1" dirty="0">
                <a:solidFill>
                  <a:srgbClr val="000000"/>
                </a:solidFill>
                <a:latin typeface="Playfair Display" pitchFamily="34" charset="0"/>
                <a:ea typeface="Playfair Display" pitchFamily="34" charset="-122"/>
                <a:cs typeface="Playfair Display" pitchFamily="34" charset="-120"/>
              </a:rPr>
              <a:t>Threats</a:t>
            </a:r>
            <a:endParaRPr lang="en-US" sz="1800" dirty="0"/>
          </a:p>
        </p:txBody>
      </p:sp>
      <p:sp>
        <p:nvSpPr>
          <p:cNvPr id="49" name="Text 36"/>
          <p:cNvSpPr txBox="1"/>
          <p:nvPr/>
        </p:nvSpPr>
        <p:spPr>
          <a:xfrm>
            <a:off x="4375404" y="5682082"/>
            <a:ext cx="2724912" cy="191110"/>
          </a:xfrm>
          <a:prstGeom prst="rect">
            <a:avLst/>
          </a:prstGeom>
          <a:noFill/>
          <a:ln/>
        </p:spPr>
        <p:txBody>
          <a:bodyPr wrap="square" lIns="0" tIns="0" rIns="0" bIns="0" rtlCol="0" anchor="ctr"/>
          <a:lstStyle/>
          <a:p>
            <a:pPr marL="0" indent="0" algn="l">
              <a:buNone/>
            </a:pPr>
            <a:r>
              <a:rPr lang="en-US" sz="1000" b="1" kern="0" spc="26" dirty="0">
                <a:solidFill>
                  <a:srgbClr val="000000"/>
                </a:solidFill>
                <a:latin typeface="Lato" pitchFamily="34" charset="0"/>
                <a:ea typeface="Lato" pitchFamily="34" charset="-122"/>
                <a:cs typeface="Lato" pitchFamily="34" charset="-120"/>
              </a:rPr>
              <a:t>External Risks</a:t>
            </a:r>
            <a:endParaRPr lang="en-US" sz="1000" dirty="0"/>
          </a:p>
        </p:txBody>
      </p:sp>
      <p:sp>
        <p:nvSpPr>
          <p:cNvPr id="50" name="Text 37"/>
          <p:cNvSpPr txBox="1"/>
          <p:nvPr/>
        </p:nvSpPr>
        <p:spPr>
          <a:xfrm>
            <a:off x="4375404" y="5986577"/>
            <a:ext cx="2695651" cy="438912"/>
          </a:xfrm>
          <a:prstGeom prst="rect">
            <a:avLst/>
          </a:prstGeom>
          <a:noFill/>
          <a:ln/>
        </p:spPr>
        <p:txBody>
          <a:bodyPr wrap="square" lIns="0" tIns="0" rIns="0" bIns="0" rtlCol="0" anchor="t"/>
          <a:lstStyle/>
          <a:p>
            <a:pPr marL="0" indent="0" algn="l">
              <a:buNone/>
            </a:pPr>
            <a:r>
              <a:rPr lang="en-US" sz="1000" dirty="0">
                <a:solidFill>
                  <a:srgbClr val="374151"/>
                </a:solidFill>
                <a:latin typeface="Lato" pitchFamily="34" charset="0"/>
                <a:ea typeface="Lato" pitchFamily="34" charset="-122"/>
                <a:cs typeface="Lato" pitchFamily="34" charset="-120"/>
              </a:rPr>
              <a:t> Forces in the </a:t>
            </a:r>
            <a:r>
              <a:rPr lang="en-US" sz="1000" b="1" dirty="0">
                <a:solidFill>
                  <a:srgbClr val="374151"/>
                </a:solidFill>
                <a:latin typeface="Lato" pitchFamily="34" charset="0"/>
                <a:ea typeface="Lato" pitchFamily="34" charset="-122"/>
                <a:cs typeface="Lato" pitchFamily="34" charset="-120"/>
              </a:rPr>
              <a:t>environment</a:t>
            </a:r>
            <a:r>
              <a:rPr lang="en-US" sz="1000" dirty="0">
                <a:solidFill>
                  <a:srgbClr val="374151"/>
                </a:solidFill>
                <a:latin typeface="Lato" pitchFamily="34" charset="0"/>
                <a:ea typeface="Lato" pitchFamily="34" charset="-122"/>
                <a:cs typeface="Lato" pitchFamily="34" charset="-120"/>
              </a:rPr>
              <a:t> that could hurt your performance. </a:t>
            </a:r>
            <a:endParaRPr lang="en-US" sz="1000" dirty="0"/>
          </a:p>
        </p:txBody>
      </p:sp>
      <p:sp>
        <p:nvSpPr>
          <p:cNvPr id="51" name="Text 38"/>
          <p:cNvSpPr txBox="1"/>
          <p:nvPr/>
        </p:nvSpPr>
        <p:spPr>
          <a:xfrm>
            <a:off x="4470502" y="6534302"/>
            <a:ext cx="2629814" cy="152705"/>
          </a:xfrm>
          <a:prstGeom prst="rect">
            <a:avLst/>
          </a:prstGeom>
          <a:noFill/>
          <a:ln/>
        </p:spPr>
        <p:txBody>
          <a:bodyPr wrap="square" lIns="0" tIns="0" rIns="0" bIns="0" rtlCol="0" anchor="ctr"/>
          <a:lstStyle/>
          <a:p>
            <a:pPr marL="0" indent="0" algn="l">
              <a:buNone/>
            </a:pPr>
            <a:r>
              <a:rPr lang="en-US" sz="900" dirty="0">
                <a:solidFill>
                  <a:srgbClr val="4B5563"/>
                </a:solidFill>
                <a:latin typeface="Lato" pitchFamily="34" charset="0"/>
                <a:ea typeface="Lato" pitchFamily="34" charset="-122"/>
                <a:cs typeface="Lato" pitchFamily="34" charset="-120"/>
              </a:rPr>
              <a:t>Economic downturn</a:t>
            </a:r>
            <a:endParaRPr lang="en-US" sz="900" dirty="0"/>
          </a:p>
        </p:txBody>
      </p:sp>
      <p:pic>
        <p:nvPicPr>
          <p:cNvPr id="52" name="Image 11" descr="preencoded.png"/>
          <p:cNvPicPr>
            <a:picLocks noChangeAspect="1"/>
          </p:cNvPicPr>
          <p:nvPr/>
        </p:nvPicPr>
        <p:blipFill>
          <a:blip r:embed="rId11"/>
          <a:srcRect l="-17200" r="-17200"/>
          <a:stretch/>
        </p:blipFill>
        <p:spPr>
          <a:xfrm>
            <a:off x="4375404" y="6548018"/>
            <a:ext cx="19202" cy="114300"/>
          </a:xfrm>
          <a:prstGeom prst="rect">
            <a:avLst/>
          </a:prstGeom>
        </p:spPr>
      </p:pic>
      <p:sp>
        <p:nvSpPr>
          <p:cNvPr id="53" name="Text 39"/>
          <p:cNvSpPr txBox="1"/>
          <p:nvPr/>
        </p:nvSpPr>
        <p:spPr>
          <a:xfrm>
            <a:off x="4470502" y="6724498"/>
            <a:ext cx="2629814" cy="152705"/>
          </a:xfrm>
          <a:prstGeom prst="rect">
            <a:avLst/>
          </a:prstGeom>
          <a:noFill/>
          <a:ln/>
        </p:spPr>
        <p:txBody>
          <a:bodyPr wrap="square" lIns="0" tIns="0" rIns="0" bIns="0" rtlCol="0" anchor="ctr"/>
          <a:lstStyle/>
          <a:p>
            <a:pPr marL="0" indent="0" algn="l">
              <a:buNone/>
            </a:pPr>
            <a:r>
              <a:rPr lang="en-US" sz="900" dirty="0">
                <a:solidFill>
                  <a:srgbClr val="4B5563"/>
                </a:solidFill>
                <a:latin typeface="Lato" pitchFamily="34" charset="0"/>
                <a:ea typeface="Lato" pitchFamily="34" charset="-122"/>
                <a:cs typeface="Lato" pitchFamily="34" charset="-120"/>
              </a:rPr>
              <a:t>Changing regulations</a:t>
            </a:r>
            <a:endParaRPr lang="en-US" sz="900" dirty="0"/>
          </a:p>
        </p:txBody>
      </p:sp>
      <p:pic>
        <p:nvPicPr>
          <p:cNvPr id="54" name="Image 12" descr="preencoded.png"/>
          <p:cNvPicPr>
            <a:picLocks noChangeAspect="1"/>
          </p:cNvPicPr>
          <p:nvPr/>
        </p:nvPicPr>
        <p:blipFill>
          <a:blip r:embed="rId11"/>
          <a:srcRect l="-17200" r="-17200"/>
          <a:stretch/>
        </p:blipFill>
        <p:spPr>
          <a:xfrm>
            <a:off x="4375404" y="6739128"/>
            <a:ext cx="19202" cy="114300"/>
          </a:xfrm>
          <a:prstGeom prst="rect">
            <a:avLst/>
          </a:prstGeom>
        </p:spPr>
      </p:pic>
      <p:pic>
        <p:nvPicPr>
          <p:cNvPr id="55" name="Image 13" descr="preencoded.png"/>
          <p:cNvPicPr>
            <a:picLocks noChangeAspect="1"/>
          </p:cNvPicPr>
          <p:nvPr/>
        </p:nvPicPr>
        <p:blipFill>
          <a:blip r:embed="rId12"/>
          <a:srcRect l="-9" r="-9"/>
          <a:stretch/>
        </p:blipFill>
        <p:spPr>
          <a:xfrm>
            <a:off x="7606894" y="2352751"/>
            <a:ext cx="3823106" cy="4762195"/>
          </a:xfrm>
          <a:prstGeom prst="rect">
            <a:avLst/>
          </a:prstGeom>
        </p:spPr>
      </p:pic>
      <p:pic>
        <p:nvPicPr>
          <p:cNvPr id="56" name="Image 14" descr="preencoded.png"/>
          <p:cNvPicPr>
            <a:picLocks noChangeAspect="1"/>
          </p:cNvPicPr>
          <p:nvPr/>
        </p:nvPicPr>
        <p:blipFill>
          <a:blip r:embed="rId13"/>
          <a:srcRect l="-433864" r="-433864"/>
          <a:stretch/>
        </p:blipFill>
        <p:spPr>
          <a:xfrm>
            <a:off x="7902245" y="2675534"/>
            <a:ext cx="3228746" cy="381305"/>
          </a:xfrm>
          <a:prstGeom prst="rect">
            <a:avLst/>
          </a:prstGeom>
        </p:spPr>
      </p:pic>
      <p:sp>
        <p:nvSpPr>
          <p:cNvPr id="57" name="Text 40"/>
          <p:cNvSpPr txBox="1"/>
          <p:nvPr/>
        </p:nvSpPr>
        <p:spPr>
          <a:xfrm>
            <a:off x="7902245" y="3151937"/>
            <a:ext cx="3353105" cy="305410"/>
          </a:xfrm>
          <a:prstGeom prst="rect">
            <a:avLst/>
          </a:prstGeom>
          <a:noFill/>
          <a:ln/>
        </p:spPr>
        <p:txBody>
          <a:bodyPr wrap="square" lIns="0" tIns="0" rIns="0" bIns="0" rtlCol="0" anchor="ctr"/>
          <a:lstStyle/>
          <a:p>
            <a:pPr marL="0" indent="0" algn="l">
              <a:buNone/>
            </a:pPr>
            <a:r>
              <a:rPr lang="en-US" sz="1800" b="1" dirty="0">
                <a:solidFill>
                  <a:srgbClr val="1F2937"/>
                </a:solidFill>
                <a:latin typeface="Playfair Display" pitchFamily="34" charset="0"/>
                <a:ea typeface="Playfair Display" pitchFamily="34" charset="-122"/>
                <a:cs typeface="Playfair Display" pitchFamily="34" charset="-120"/>
              </a:rPr>
              <a:t>The Quick Rule</a:t>
            </a:r>
            <a:endParaRPr lang="en-US" sz="1800" dirty="0"/>
          </a:p>
        </p:txBody>
      </p:sp>
      <p:sp>
        <p:nvSpPr>
          <p:cNvPr id="58" name="Text 41"/>
          <p:cNvSpPr txBox="1"/>
          <p:nvPr/>
        </p:nvSpPr>
        <p:spPr>
          <a:xfrm>
            <a:off x="7902245" y="3609137"/>
            <a:ext cx="3838651" cy="286207"/>
          </a:xfrm>
          <a:prstGeom prst="rect">
            <a:avLst/>
          </a:prstGeom>
          <a:noFill/>
          <a:ln/>
        </p:spPr>
        <p:txBody>
          <a:bodyPr wrap="square" lIns="0" tIns="0" rIns="0" bIns="0" rtlCol="0" anchor="ctr"/>
          <a:lstStyle/>
          <a:p>
            <a:pPr marL="0" indent="0" algn="l">
              <a:buNone/>
            </a:pPr>
            <a:r>
              <a:rPr lang="en-US" sz="1300" i="1" dirty="0">
                <a:solidFill>
                  <a:srgbClr val="4B5563"/>
                </a:solidFill>
                <a:latin typeface="Lato" pitchFamily="34" charset="0"/>
                <a:ea typeface="Lato" pitchFamily="34" charset="-122"/>
                <a:cs typeface="Lato" pitchFamily="34" charset="-120"/>
              </a:rPr>
              <a:t>"How do I know if it's Internal or External?"</a:t>
            </a:r>
            <a:endParaRPr lang="en-US" sz="1300" dirty="0"/>
          </a:p>
        </p:txBody>
      </p:sp>
      <p:sp>
        <p:nvSpPr>
          <p:cNvPr id="59" name="Shape 42"/>
          <p:cNvSpPr/>
          <p:nvPr/>
        </p:nvSpPr>
        <p:spPr>
          <a:xfrm>
            <a:off x="7902245" y="4154119"/>
            <a:ext cx="267005" cy="381305"/>
          </a:xfrm>
          <a:prstGeom prst="roundRect">
            <a:avLst>
              <a:gd name="adj" fmla="val 342465"/>
            </a:avLst>
          </a:prstGeom>
          <a:solidFill>
            <a:srgbClr val="DBEAFE"/>
          </a:solidFill>
          <a:ln w="12700">
            <a:solidFill>
              <a:srgbClr val="FFFFFF">
                <a:alpha val="0"/>
              </a:srgbClr>
            </a:solidFill>
            <a:prstDash val="solid"/>
          </a:ln>
        </p:spPr>
        <p:txBody>
          <a:bodyPr/>
          <a:lstStyle/>
          <a:p>
            <a:endParaRPr lang="en-US"/>
          </a:p>
        </p:txBody>
      </p:sp>
      <p:pic>
        <p:nvPicPr>
          <p:cNvPr id="60" name="Image 15" descr="preencoded.png"/>
          <p:cNvPicPr>
            <a:picLocks noChangeAspect="1"/>
          </p:cNvPicPr>
          <p:nvPr/>
        </p:nvPicPr>
        <p:blipFill>
          <a:blip r:embed="rId14"/>
          <a:srcRect t="-100" b="-100"/>
          <a:stretch/>
        </p:blipFill>
        <p:spPr>
          <a:xfrm>
            <a:off x="7979054" y="4268419"/>
            <a:ext cx="114300" cy="152705"/>
          </a:xfrm>
          <a:prstGeom prst="rect">
            <a:avLst/>
          </a:prstGeom>
        </p:spPr>
      </p:pic>
      <p:sp>
        <p:nvSpPr>
          <p:cNvPr id="61" name="Text 43"/>
          <p:cNvSpPr txBox="1"/>
          <p:nvPr/>
        </p:nvSpPr>
        <p:spPr>
          <a:xfrm>
            <a:off x="8321954" y="4115714"/>
            <a:ext cx="2932481" cy="228600"/>
          </a:xfrm>
          <a:prstGeom prst="rect">
            <a:avLst/>
          </a:prstGeom>
          <a:noFill/>
          <a:ln/>
        </p:spPr>
        <p:txBody>
          <a:bodyPr wrap="square" lIns="0" tIns="0" rIns="0" bIns="0" rtlCol="0" anchor="ctr"/>
          <a:lstStyle/>
          <a:p>
            <a:pPr marL="0" indent="0" algn="l">
              <a:buNone/>
            </a:pPr>
            <a:r>
              <a:rPr lang="en-US" sz="1200" b="1" dirty="0">
                <a:solidFill>
                  <a:srgbClr val="1F2937"/>
                </a:solidFill>
                <a:latin typeface="Lato" pitchFamily="34" charset="0"/>
                <a:ea typeface="Lato" pitchFamily="34" charset="-122"/>
                <a:cs typeface="Lato" pitchFamily="34" charset="-120"/>
              </a:rPr>
              <a:t>Internal (S/W)</a:t>
            </a:r>
            <a:endParaRPr lang="en-US" sz="1200" dirty="0"/>
          </a:p>
        </p:txBody>
      </p:sp>
      <p:sp>
        <p:nvSpPr>
          <p:cNvPr id="62" name="Text 44"/>
          <p:cNvSpPr txBox="1"/>
          <p:nvPr/>
        </p:nvSpPr>
        <p:spPr>
          <a:xfrm>
            <a:off x="8321954" y="4382719"/>
            <a:ext cx="2895905" cy="381305"/>
          </a:xfrm>
          <a:prstGeom prst="rect">
            <a:avLst/>
          </a:prstGeom>
          <a:noFill/>
          <a:ln/>
        </p:spPr>
        <p:txBody>
          <a:bodyPr wrap="square" lIns="0" tIns="0" rIns="0" bIns="0" rtlCol="0" anchor="t"/>
          <a:lstStyle/>
          <a:p>
            <a:pPr marL="0" indent="0" algn="l">
              <a:buNone/>
            </a:pPr>
            <a:r>
              <a:rPr lang="en-US" sz="1000" dirty="0">
                <a:solidFill>
                  <a:srgbClr val="4B5563"/>
                </a:solidFill>
                <a:latin typeface="Lato" pitchFamily="34" charset="0"/>
                <a:ea typeface="Lato" pitchFamily="34" charset="-122"/>
                <a:cs typeface="Lato" pitchFamily="34" charset="-120"/>
              </a:rPr>
              <a:t>If your organization could  or has direct control over it.</a:t>
            </a:r>
            <a:endParaRPr lang="en-US" sz="1000" dirty="0"/>
          </a:p>
        </p:txBody>
      </p:sp>
      <p:pic>
        <p:nvPicPr>
          <p:cNvPr id="63" name="Image 16" descr="preencoded.png"/>
          <p:cNvPicPr>
            <a:picLocks noChangeAspect="1"/>
          </p:cNvPicPr>
          <p:nvPr/>
        </p:nvPicPr>
        <p:blipFill>
          <a:blip r:embed="rId15"/>
          <a:stretch>
            <a:fillRect/>
          </a:stretch>
        </p:blipFill>
        <p:spPr>
          <a:xfrm>
            <a:off x="9831629" y="4391863"/>
            <a:ext cx="1076249" cy="161849"/>
          </a:xfrm>
          <a:prstGeom prst="rect">
            <a:avLst/>
          </a:prstGeom>
        </p:spPr>
      </p:pic>
      <p:sp>
        <p:nvSpPr>
          <p:cNvPr id="64" name="Text 45"/>
          <p:cNvSpPr/>
          <p:nvPr/>
        </p:nvSpPr>
        <p:spPr>
          <a:xfrm>
            <a:off x="9831629" y="4391863"/>
            <a:ext cx="1077163" cy="162763"/>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000" b="1" dirty="0">
                <a:solidFill>
                  <a:srgbClr val="1E40AF"/>
                </a:solidFill>
                <a:latin typeface="Lato" pitchFamily="34" charset="0"/>
                <a:ea typeface="Lato" pitchFamily="34" charset="-122"/>
                <a:cs typeface="Lato" pitchFamily="34" charset="-120"/>
              </a:rPr>
              <a:t>change it quickly</a:t>
            </a:r>
            <a:endParaRPr lang="en-US" sz="1000" dirty="0"/>
          </a:p>
        </p:txBody>
      </p:sp>
      <p:pic>
        <p:nvPicPr>
          <p:cNvPr id="65" name="Image 17" descr="preencoded.png"/>
          <p:cNvPicPr>
            <a:picLocks noChangeAspect="1"/>
          </p:cNvPicPr>
          <p:nvPr/>
        </p:nvPicPr>
        <p:blipFill>
          <a:blip r:embed="rId16"/>
          <a:srcRect/>
          <a:stretch/>
        </p:blipFill>
        <p:spPr>
          <a:xfrm>
            <a:off x="7979054" y="5144414"/>
            <a:ext cx="152705" cy="152705"/>
          </a:xfrm>
          <a:prstGeom prst="rect">
            <a:avLst/>
          </a:prstGeom>
        </p:spPr>
      </p:pic>
      <p:sp>
        <p:nvSpPr>
          <p:cNvPr id="66" name="Text 46"/>
          <p:cNvSpPr txBox="1"/>
          <p:nvPr/>
        </p:nvSpPr>
        <p:spPr>
          <a:xfrm>
            <a:off x="8359445" y="4992624"/>
            <a:ext cx="2893162" cy="228600"/>
          </a:xfrm>
          <a:prstGeom prst="rect">
            <a:avLst/>
          </a:prstGeom>
          <a:noFill/>
          <a:ln/>
        </p:spPr>
        <p:txBody>
          <a:bodyPr wrap="square" lIns="0" tIns="0" rIns="0" bIns="0" rtlCol="0" anchor="ctr"/>
          <a:lstStyle/>
          <a:p>
            <a:pPr marL="0" indent="0" algn="l">
              <a:buNone/>
            </a:pPr>
            <a:r>
              <a:rPr lang="en-US" sz="1200" b="1" dirty="0">
                <a:solidFill>
                  <a:srgbClr val="1F2937"/>
                </a:solidFill>
                <a:latin typeface="Lato" pitchFamily="34" charset="0"/>
                <a:ea typeface="Lato" pitchFamily="34" charset="-122"/>
                <a:cs typeface="Lato" pitchFamily="34" charset="-120"/>
              </a:rPr>
              <a:t>External (O/T)</a:t>
            </a:r>
            <a:endParaRPr lang="en-US" sz="1200" dirty="0"/>
          </a:p>
        </p:txBody>
      </p:sp>
      <p:sp>
        <p:nvSpPr>
          <p:cNvPr id="67" name="Text 47"/>
          <p:cNvSpPr txBox="1"/>
          <p:nvPr/>
        </p:nvSpPr>
        <p:spPr>
          <a:xfrm>
            <a:off x="8359445" y="5258714"/>
            <a:ext cx="2857500" cy="381305"/>
          </a:xfrm>
          <a:prstGeom prst="rect">
            <a:avLst/>
          </a:prstGeom>
          <a:noFill/>
          <a:ln/>
        </p:spPr>
        <p:txBody>
          <a:bodyPr wrap="square" lIns="0" tIns="0" rIns="0" bIns="0" rtlCol="0" anchor="t"/>
          <a:lstStyle/>
          <a:p>
            <a:pPr marL="0" indent="0" algn="l">
              <a:buNone/>
            </a:pPr>
            <a:r>
              <a:rPr lang="en-US" sz="1000" dirty="0">
                <a:solidFill>
                  <a:srgbClr val="4B5563"/>
                </a:solidFill>
                <a:latin typeface="Lato" pitchFamily="34" charset="0"/>
                <a:ea typeface="Lato" pitchFamily="34" charset="-122"/>
                <a:cs typeface="Lato" pitchFamily="34" charset="-120"/>
              </a:rPr>
              <a:t>If it happens </a:t>
            </a:r>
            <a:r>
              <a:rPr lang="en-US" sz="1000" b="1" dirty="0">
                <a:solidFill>
                  <a:srgbClr val="4B5563"/>
                </a:solidFill>
                <a:latin typeface="Lato" pitchFamily="34" charset="0"/>
                <a:ea typeface="Lato" pitchFamily="34" charset="-122"/>
                <a:cs typeface="Lato" pitchFamily="34" charset="-120"/>
              </a:rPr>
              <a:t>"out there"</a:t>
            </a:r>
            <a:r>
              <a:rPr lang="en-US" sz="1000" dirty="0">
                <a:solidFill>
                  <a:srgbClr val="4B5563"/>
                </a:solidFill>
                <a:latin typeface="Lato" pitchFamily="34" charset="0"/>
                <a:ea typeface="Lato" pitchFamily="34" charset="-122"/>
                <a:cs typeface="Lato" pitchFamily="34" charset="-120"/>
              </a:rPr>
              <a:t> regardless of what you do (trends, economy).</a:t>
            </a:r>
            <a:endParaRPr lang="en-US" sz="1000" dirty="0"/>
          </a:p>
        </p:txBody>
      </p:sp>
      <p:sp>
        <p:nvSpPr>
          <p:cNvPr id="68" name="Shape 48"/>
          <p:cNvSpPr/>
          <p:nvPr/>
        </p:nvSpPr>
        <p:spPr>
          <a:xfrm>
            <a:off x="7902245" y="5944514"/>
            <a:ext cx="3238805" cy="9144"/>
          </a:xfrm>
          <a:prstGeom prst="rect">
            <a:avLst/>
          </a:prstGeom>
          <a:solidFill>
            <a:srgbClr val="E5E7EB"/>
          </a:solidFill>
          <a:ln w="12700">
            <a:solidFill>
              <a:srgbClr val="E5E7EB">
                <a:alpha val="0"/>
              </a:srgbClr>
            </a:solidFill>
            <a:prstDash val="solid"/>
          </a:ln>
        </p:spPr>
        <p:txBody>
          <a:bodyPr/>
          <a:lstStyle/>
          <a:p>
            <a:endParaRPr lang="en-US"/>
          </a:p>
        </p:txBody>
      </p:sp>
      <p:sp>
        <p:nvSpPr>
          <p:cNvPr id="69" name="Text 49"/>
          <p:cNvSpPr txBox="1"/>
          <p:nvPr/>
        </p:nvSpPr>
        <p:spPr>
          <a:xfrm>
            <a:off x="7845552" y="6183173"/>
            <a:ext cx="3353105" cy="152705"/>
          </a:xfrm>
          <a:prstGeom prst="rect">
            <a:avLst/>
          </a:prstGeom>
          <a:noFill/>
          <a:ln/>
        </p:spPr>
        <p:txBody>
          <a:bodyPr wrap="square" lIns="0" tIns="0" rIns="0" bIns="0" rtlCol="0" anchor="ctr"/>
          <a:lstStyle/>
          <a:p>
            <a:pPr marL="0" indent="0" algn="ctr">
              <a:buNone/>
            </a:pPr>
            <a:r>
              <a:rPr lang="en-US" sz="900" b="1" kern="0" spc="90" dirty="0">
                <a:solidFill>
                  <a:srgbClr val="9CA3AF"/>
                </a:solidFill>
                <a:latin typeface="Lato" pitchFamily="34" charset="0"/>
                <a:ea typeface="Lato" pitchFamily="34" charset="-122"/>
                <a:cs typeface="Lato" pitchFamily="34" charset="-120"/>
              </a:rPr>
              <a:t>Avoid the #1 Mistake</a:t>
            </a:r>
            <a:endParaRPr lang="en-US" sz="900" dirty="0"/>
          </a:p>
        </p:txBody>
      </p:sp>
      <p:sp>
        <p:nvSpPr>
          <p:cNvPr id="70" name="Text 50"/>
          <p:cNvSpPr txBox="1"/>
          <p:nvPr/>
        </p:nvSpPr>
        <p:spPr>
          <a:xfrm>
            <a:off x="7864754" y="6411773"/>
            <a:ext cx="3314700" cy="381305"/>
          </a:xfrm>
          <a:prstGeom prst="rect">
            <a:avLst/>
          </a:prstGeom>
          <a:noFill/>
          <a:ln/>
        </p:spPr>
        <p:txBody>
          <a:bodyPr wrap="square" lIns="0" tIns="0" rIns="0" bIns="0" rtlCol="0" anchor="t"/>
          <a:lstStyle/>
          <a:p>
            <a:pPr marL="0" indent="0" algn="ctr">
              <a:buNone/>
            </a:pPr>
            <a:r>
              <a:rPr lang="en-US" sz="1000" dirty="0">
                <a:solidFill>
                  <a:srgbClr val="6B7280"/>
                </a:solidFill>
                <a:latin typeface="Lato" pitchFamily="34" charset="0"/>
                <a:ea typeface="Lato" pitchFamily="34" charset="-122"/>
                <a:cs typeface="Lato" pitchFamily="34" charset="-120"/>
              </a:rPr>
              <a:t>Don't list "Market is growing" as a Strength. That's an Opportunity.</a:t>
            </a:r>
            <a:endParaRPr lang="en-US" sz="1000" dirty="0"/>
          </a:p>
        </p:txBody>
      </p:sp>
      <p:sp>
        <p:nvSpPr>
          <p:cNvPr id="71" name="Text 51"/>
          <p:cNvSpPr txBox="1"/>
          <p:nvPr/>
        </p:nvSpPr>
        <p:spPr>
          <a:xfrm>
            <a:off x="9633204" y="6362395"/>
            <a:ext cx="1848002" cy="152705"/>
          </a:xfrm>
          <a:prstGeom prst="rect">
            <a:avLst/>
          </a:prstGeom>
          <a:noFill/>
          <a:ln/>
        </p:spPr>
        <p:txBody>
          <a:bodyPr wrap="square" lIns="0" tIns="0" rIns="0" bIns="0" rtlCol="0" anchor="ctr"/>
          <a:lstStyle/>
          <a:p>
            <a:pPr marL="0" indent="0" algn="l">
              <a:buNone/>
            </a:pPr>
            <a:r>
              <a:rPr lang="en-US" sz="900" kern="0" spc="90" dirty="0">
                <a:solidFill>
                  <a:srgbClr val="6B7280">
                    <a:alpha val="50000"/>
                  </a:srgbClr>
                </a:solidFill>
                <a:latin typeface="Lato" pitchFamily="34" charset="0"/>
                <a:ea typeface="Lato" pitchFamily="34" charset="-122"/>
                <a:cs typeface="Lato" pitchFamily="34" charset="-120"/>
              </a:rPr>
              <a:t>Principles of Marketing</a:t>
            </a:r>
            <a:endParaRPr lang="en-US" sz="900" dirty="0"/>
          </a:p>
        </p:txBody>
      </p:sp>
      <p:sp>
        <p:nvSpPr>
          <p:cNvPr id="72" name="Text 52"/>
          <p:cNvSpPr txBox="1"/>
          <p:nvPr/>
        </p:nvSpPr>
        <p:spPr>
          <a:xfrm>
            <a:off x="11480292" y="6324905"/>
            <a:ext cx="124358" cy="228600"/>
          </a:xfrm>
          <a:prstGeom prst="rect">
            <a:avLst/>
          </a:prstGeom>
          <a:noFill/>
          <a:ln/>
        </p:spPr>
        <p:txBody>
          <a:bodyPr wrap="square" lIns="0" tIns="0" rIns="0" bIns="0" rtlCol="0" anchor="ctr"/>
          <a:lstStyle/>
          <a:p>
            <a:pPr marL="0" indent="0" algn="l">
              <a:buNone/>
            </a:pPr>
            <a:r>
              <a:rPr lang="en-US" sz="1200" dirty="0">
                <a:solidFill>
                  <a:srgbClr val="D1D5DB">
                    <a:alpha val="50000"/>
                  </a:srgbClr>
                </a:solidFill>
                <a:latin typeface="Lato" pitchFamily="34" charset="0"/>
                <a:ea typeface="Lato" pitchFamily="34" charset="-122"/>
                <a:cs typeface="Lato" pitchFamily="34" charset="-120"/>
              </a:rPr>
              <a:t>|</a:t>
            </a:r>
            <a:endParaRPr lang="en-US" sz="1200" dirty="0"/>
          </a:p>
        </p:txBody>
      </p:sp>
      <p:sp>
        <p:nvSpPr>
          <p:cNvPr id="73" name="Text 53"/>
          <p:cNvSpPr txBox="1"/>
          <p:nvPr/>
        </p:nvSpPr>
        <p:spPr>
          <a:xfrm>
            <a:off x="11601907" y="6362395"/>
            <a:ext cx="210312" cy="152705"/>
          </a:xfrm>
          <a:prstGeom prst="rect">
            <a:avLst/>
          </a:prstGeom>
          <a:noFill/>
          <a:ln/>
        </p:spPr>
        <p:txBody>
          <a:bodyPr wrap="square" lIns="0" tIns="0" rIns="0" bIns="0" rtlCol="0" anchor="ctr"/>
          <a:lstStyle/>
          <a:p>
            <a:pPr marL="0" indent="0" algn="l">
              <a:buNone/>
            </a:pPr>
            <a:r>
              <a:rPr lang="en-US" sz="900" b="1" dirty="0">
                <a:solidFill>
                  <a:srgbClr val="9CA3AF">
                    <a:alpha val="50000"/>
                  </a:srgbClr>
                </a:solidFill>
                <a:latin typeface="Lato" pitchFamily="34" charset="0"/>
                <a:ea typeface="Lato" pitchFamily="34" charset="-122"/>
                <a:cs typeface="Lato" pitchFamily="34" charset="-120"/>
              </a:rPr>
              <a:t>11</a:t>
            </a:r>
            <a:endParaRPr lang="en-US" sz="900" dirty="0"/>
          </a:p>
        </p:txBody>
      </p:sp>
      <p:sp>
        <p:nvSpPr>
          <p:cNvPr id="74" name="Text 54"/>
          <p:cNvSpPr txBox="1"/>
          <p:nvPr/>
        </p:nvSpPr>
        <p:spPr>
          <a:xfrm>
            <a:off x="11064240" y="457200"/>
            <a:ext cx="752551"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Lato" pitchFamily="34" charset="0"/>
                <a:ea typeface="Lato" pitchFamily="34" charset="-122"/>
                <a:cs typeface="Lato" pitchFamily="34" charset="-120"/>
              </a:rPr>
              <a:t>Module 2</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FFFFF"/>
          </a:solidFill>
          <a:ln w="12700">
            <a:solidFill>
              <a:srgbClr val="FFFFFF">
                <a:alpha val="0"/>
              </a:srgbClr>
            </a:solidFill>
            <a:prstDash val="solid"/>
          </a:ln>
        </p:spPr>
        <p:txBody>
          <a:bodyPr/>
          <a:lstStyle/>
          <a:p>
            <a:endParaRPr lang="en-US"/>
          </a:p>
        </p:txBody>
      </p:sp>
      <p:sp>
        <p:nvSpPr>
          <p:cNvPr id="3" name="Shape 1"/>
          <p:cNvSpPr/>
          <p:nvPr/>
        </p:nvSpPr>
        <p:spPr>
          <a:xfrm>
            <a:off x="0" y="0"/>
            <a:ext cx="12191695" cy="6858000"/>
          </a:xfrm>
          <a:prstGeom prst="rect">
            <a:avLst/>
          </a:prstGeom>
          <a:solidFill>
            <a:srgbClr val="FFFFFF"/>
          </a:solidFill>
          <a:ln/>
        </p:spPr>
        <p:txBody>
          <a:bodyPr/>
          <a:lstStyle/>
          <a:p>
            <a:endParaRPr lang="en-US"/>
          </a:p>
        </p:txBody>
      </p:sp>
      <p:sp>
        <p:nvSpPr>
          <p:cNvPr id="4" name="Shape 2"/>
          <p:cNvSpPr/>
          <p:nvPr/>
        </p:nvSpPr>
        <p:spPr>
          <a:xfrm>
            <a:off x="0" y="0"/>
            <a:ext cx="12191695" cy="152705"/>
          </a:xfrm>
          <a:prstGeom prst="rect">
            <a:avLst/>
          </a:prstGeom>
          <a:solidFill>
            <a:srgbClr val="1E3A8A"/>
          </a:solidFill>
          <a:ln w="12700">
            <a:solidFill>
              <a:srgbClr val="1E3A8A">
                <a:alpha val="0"/>
              </a:srgbClr>
            </a:solidFill>
            <a:prstDash val="solid"/>
          </a:ln>
        </p:spPr>
        <p:txBody>
          <a:bodyPr/>
          <a:lstStyle/>
          <a:p>
            <a:endParaRPr lang="en-US"/>
          </a:p>
        </p:txBody>
      </p:sp>
      <p:sp>
        <p:nvSpPr>
          <p:cNvPr id="5" name="Text 3"/>
          <p:cNvSpPr txBox="1"/>
          <p:nvPr/>
        </p:nvSpPr>
        <p:spPr>
          <a:xfrm>
            <a:off x="761695" y="905256"/>
            <a:ext cx="10858500" cy="571500"/>
          </a:xfrm>
          <a:prstGeom prst="rect">
            <a:avLst/>
          </a:prstGeom>
          <a:noFill/>
          <a:ln/>
        </p:spPr>
        <p:txBody>
          <a:bodyPr wrap="square" lIns="0" tIns="0" rIns="0" bIns="0" rtlCol="0" anchor="ctr"/>
          <a:lstStyle/>
          <a:p>
            <a:pPr marL="0" indent="0" algn="l">
              <a:buNone/>
            </a:pPr>
            <a:r>
              <a:rPr lang="en-US" sz="3600" b="1" dirty="0">
                <a:solidFill>
                  <a:srgbClr val="111827"/>
                </a:solidFill>
                <a:latin typeface="Playfair Display" pitchFamily="34" charset="0"/>
                <a:ea typeface="Playfair Display" pitchFamily="34" charset="-122"/>
                <a:cs typeface="Playfair Display" pitchFamily="34" charset="-120"/>
              </a:rPr>
              <a:t>Marco's Pizza Shop</a:t>
            </a:r>
            <a:endParaRPr lang="en-US" sz="3600" dirty="0"/>
          </a:p>
        </p:txBody>
      </p:sp>
      <p:pic>
        <p:nvPicPr>
          <p:cNvPr id="6" name="Image 0" descr="preencoded.png"/>
          <p:cNvPicPr>
            <a:picLocks noChangeAspect="1"/>
          </p:cNvPicPr>
          <p:nvPr/>
        </p:nvPicPr>
        <p:blipFill>
          <a:blip r:embed="rId3"/>
          <a:srcRect t="-375" b="-375"/>
          <a:stretch/>
        </p:blipFill>
        <p:spPr>
          <a:xfrm>
            <a:off x="761695" y="1628546"/>
            <a:ext cx="609905" cy="57607"/>
          </a:xfrm>
          <a:prstGeom prst="rect">
            <a:avLst/>
          </a:prstGeom>
        </p:spPr>
      </p:pic>
      <p:sp>
        <p:nvSpPr>
          <p:cNvPr id="7" name="Text 4"/>
          <p:cNvSpPr txBox="1"/>
          <p:nvPr/>
        </p:nvSpPr>
        <p:spPr>
          <a:xfrm>
            <a:off x="761695" y="1762049"/>
            <a:ext cx="10782605" cy="267005"/>
          </a:xfrm>
          <a:prstGeom prst="rect">
            <a:avLst/>
          </a:prstGeom>
          <a:noFill/>
          <a:ln/>
        </p:spPr>
        <p:txBody>
          <a:bodyPr wrap="square" lIns="0" tIns="0" rIns="0" bIns="0" rtlCol="0" anchor="ctr"/>
          <a:lstStyle/>
          <a:p>
            <a:pPr marL="0" indent="0" algn="l">
              <a:buNone/>
            </a:pPr>
            <a:r>
              <a:rPr lang="en-US" sz="1300" i="1" dirty="0">
                <a:solidFill>
                  <a:srgbClr val="4B5563"/>
                </a:solidFill>
                <a:latin typeface="Playfair Display" pitchFamily="34" charset="0"/>
                <a:ea typeface="Playfair Display" pitchFamily="34" charset="-122"/>
                <a:cs typeface="Playfair Display" pitchFamily="34" charset="-120"/>
              </a:rPr>
              <a:t>"The product is strong, but the customer's choice is changing."</a:t>
            </a:r>
            <a:endParaRPr lang="en-US" sz="1300" dirty="0"/>
          </a:p>
        </p:txBody>
      </p:sp>
      <p:pic>
        <p:nvPicPr>
          <p:cNvPr id="8" name="Image 1" descr="preencoded.png"/>
          <p:cNvPicPr>
            <a:picLocks noChangeAspect="1"/>
          </p:cNvPicPr>
          <p:nvPr/>
        </p:nvPicPr>
        <p:blipFill>
          <a:blip r:embed="rId4"/>
          <a:srcRect t="-80" b="-80"/>
          <a:stretch/>
        </p:blipFill>
        <p:spPr>
          <a:xfrm>
            <a:off x="3977640" y="4824374"/>
            <a:ext cx="142646" cy="228600"/>
          </a:xfrm>
          <a:prstGeom prst="rect">
            <a:avLst/>
          </a:prstGeom>
        </p:spPr>
      </p:pic>
      <p:pic>
        <p:nvPicPr>
          <p:cNvPr id="9" name="Image 2" descr="preencoded.png"/>
          <p:cNvPicPr>
            <a:picLocks noChangeAspect="1"/>
          </p:cNvPicPr>
          <p:nvPr/>
        </p:nvPicPr>
        <p:blipFill>
          <a:blip r:embed="rId4"/>
          <a:srcRect t="-80" b="-80"/>
          <a:stretch/>
        </p:blipFill>
        <p:spPr>
          <a:xfrm>
            <a:off x="7564831" y="4824374"/>
            <a:ext cx="142646" cy="228600"/>
          </a:xfrm>
          <a:prstGeom prst="rect">
            <a:avLst/>
          </a:prstGeom>
        </p:spPr>
      </p:pic>
      <p:sp>
        <p:nvSpPr>
          <p:cNvPr id="10" name="Text 5"/>
          <p:cNvSpPr txBox="1"/>
          <p:nvPr/>
        </p:nvSpPr>
        <p:spPr>
          <a:xfrm>
            <a:off x="761695" y="543154"/>
            <a:ext cx="1095451" cy="247802"/>
          </a:xfrm>
          <a:prstGeom prst="rect">
            <a:avLst/>
          </a:prstGeom>
          <a:noFill/>
          <a:ln w="12700">
            <a:solidFill>
              <a:srgbClr val="D1D5DB"/>
            </a:solidFill>
          </a:ln>
        </p:spPr>
        <p:txBody>
          <a:bodyPr wrap="square" lIns="0" tIns="0" rIns="0" bIns="0" rtlCol="0" anchor="t"/>
          <a:lstStyle/>
          <a:p>
            <a:pPr marL="0" indent="0" algn="l">
              <a:buNone/>
            </a:pPr>
            <a:r>
              <a:rPr lang="en-US" sz="900" b="1" kern="0" spc="90" dirty="0">
                <a:solidFill>
                  <a:srgbClr val="6B7280"/>
                </a:solidFill>
                <a:latin typeface="Lato" pitchFamily="34" charset="0"/>
                <a:ea typeface="Lato" pitchFamily="34" charset="-122"/>
                <a:cs typeface="Lato" pitchFamily="34" charset="-120"/>
              </a:rPr>
              <a:t>Case Study</a:t>
            </a:r>
            <a:endParaRPr lang="en-US" sz="900" dirty="0"/>
          </a:p>
        </p:txBody>
      </p:sp>
      <p:sp>
        <p:nvSpPr>
          <p:cNvPr id="11" name="Shape 6"/>
          <p:cNvSpPr/>
          <p:nvPr/>
        </p:nvSpPr>
        <p:spPr>
          <a:xfrm>
            <a:off x="761695" y="2447849"/>
            <a:ext cx="2991002" cy="4028846"/>
          </a:xfrm>
          <a:prstGeom prst="roundRect">
            <a:avLst>
              <a:gd name="adj" fmla="val 779"/>
            </a:avLst>
          </a:prstGeom>
          <a:solidFill>
            <a:srgbClr val="F8FAFC"/>
          </a:solidFill>
          <a:ln/>
          <a:effectLst>
            <a:outerShdw blurRad="63500" dist="38100" dir="16200000" algn="bl" rotWithShape="0">
              <a:srgbClr val="000000">
                <a:alpha val="5000"/>
              </a:srgbClr>
            </a:outerShdw>
          </a:effectLst>
        </p:spPr>
        <p:txBody>
          <a:bodyPr/>
          <a:lstStyle/>
          <a:p>
            <a:endParaRPr lang="en-US"/>
          </a:p>
        </p:txBody>
      </p:sp>
      <p:sp>
        <p:nvSpPr>
          <p:cNvPr id="12" name="Shape 7"/>
          <p:cNvSpPr/>
          <p:nvPr/>
        </p:nvSpPr>
        <p:spPr>
          <a:xfrm>
            <a:off x="761695" y="2447849"/>
            <a:ext cx="2991002" cy="38405"/>
          </a:xfrm>
          <a:prstGeom prst="roundRect">
            <a:avLst>
              <a:gd name="adj" fmla="val 60661"/>
            </a:avLst>
          </a:prstGeom>
          <a:solidFill>
            <a:srgbClr val="64748B"/>
          </a:solidFill>
          <a:ln w="12700">
            <a:solidFill>
              <a:srgbClr val="64748B">
                <a:alpha val="0"/>
              </a:srgbClr>
            </a:solidFill>
            <a:prstDash val="solid"/>
          </a:ln>
        </p:spPr>
        <p:txBody>
          <a:bodyPr/>
          <a:lstStyle/>
          <a:p>
            <a:endParaRPr lang="en-US"/>
          </a:p>
        </p:txBody>
      </p:sp>
      <p:pic>
        <p:nvPicPr>
          <p:cNvPr id="13" name="Image 3" descr="preencoded.png"/>
          <p:cNvPicPr>
            <a:picLocks noChangeAspect="1"/>
          </p:cNvPicPr>
          <p:nvPr/>
        </p:nvPicPr>
        <p:blipFill>
          <a:blip r:embed="rId5"/>
          <a:srcRect/>
          <a:stretch/>
        </p:blipFill>
        <p:spPr>
          <a:xfrm>
            <a:off x="990295" y="2790749"/>
            <a:ext cx="286207" cy="286207"/>
          </a:xfrm>
          <a:prstGeom prst="rect">
            <a:avLst/>
          </a:prstGeom>
        </p:spPr>
      </p:pic>
      <p:sp>
        <p:nvSpPr>
          <p:cNvPr id="14" name="Text 8"/>
          <p:cNvSpPr txBox="1"/>
          <p:nvPr/>
        </p:nvSpPr>
        <p:spPr>
          <a:xfrm>
            <a:off x="990295" y="3212287"/>
            <a:ext cx="2635301" cy="267005"/>
          </a:xfrm>
          <a:prstGeom prst="rect">
            <a:avLst/>
          </a:prstGeom>
          <a:noFill/>
          <a:ln/>
        </p:spPr>
        <p:txBody>
          <a:bodyPr wrap="square" lIns="0" tIns="0" rIns="0" bIns="0" rtlCol="0" anchor="ctr"/>
          <a:lstStyle/>
          <a:p>
            <a:pPr marL="0" indent="0" algn="l">
              <a:buNone/>
            </a:pPr>
            <a:r>
              <a:rPr lang="en-US" sz="1500" b="1" dirty="0">
                <a:solidFill>
                  <a:srgbClr val="000000"/>
                </a:solidFill>
                <a:latin typeface="Lato" pitchFamily="34" charset="0"/>
                <a:ea typeface="Lato" pitchFamily="34" charset="-122"/>
                <a:cs typeface="Lato" pitchFamily="34" charset="-120"/>
              </a:rPr>
              <a:t>The Context</a:t>
            </a:r>
            <a:endParaRPr lang="en-US" sz="1500" dirty="0"/>
          </a:p>
        </p:txBody>
      </p:sp>
      <p:sp>
        <p:nvSpPr>
          <p:cNvPr id="15" name="Text 9"/>
          <p:cNvSpPr txBox="1"/>
          <p:nvPr/>
        </p:nvSpPr>
        <p:spPr>
          <a:xfrm>
            <a:off x="990295" y="3631082"/>
            <a:ext cx="2610612" cy="381305"/>
          </a:xfrm>
          <a:prstGeom prst="rect">
            <a:avLst/>
          </a:prstGeom>
          <a:noFill/>
          <a:ln/>
        </p:spPr>
        <p:txBody>
          <a:bodyPr wrap="square" lIns="0" tIns="0" rIns="0" bIns="0" rtlCol="0" anchor="t"/>
          <a:lstStyle/>
          <a:p>
            <a:pPr marL="0" indent="0" algn="l">
              <a:buNone/>
            </a:pPr>
            <a:r>
              <a:rPr lang="en-US" sz="1000" dirty="0">
                <a:solidFill>
                  <a:srgbClr val="4B5563"/>
                </a:solidFill>
                <a:latin typeface="Lato" pitchFamily="34" charset="0"/>
                <a:ea typeface="Lato" pitchFamily="34" charset="-122"/>
                <a:cs typeface="Lato" pitchFamily="34" charset="-120"/>
              </a:rPr>
              <a:t>Marco's is a beloved, family-owned shop known for high quality.</a:t>
            </a:r>
            <a:endParaRPr lang="en-US" sz="1000" dirty="0"/>
          </a:p>
        </p:txBody>
      </p:sp>
      <p:sp>
        <p:nvSpPr>
          <p:cNvPr id="16" name="Shape 10"/>
          <p:cNvSpPr/>
          <p:nvPr/>
        </p:nvSpPr>
        <p:spPr>
          <a:xfrm>
            <a:off x="990295" y="4202582"/>
            <a:ext cx="28346" cy="504749"/>
          </a:xfrm>
          <a:prstGeom prst="rect">
            <a:avLst/>
          </a:prstGeom>
          <a:solidFill>
            <a:srgbClr val="E5E7EB"/>
          </a:solidFill>
          <a:ln w="12700">
            <a:solidFill>
              <a:srgbClr val="E5E7EB">
                <a:alpha val="0"/>
              </a:srgbClr>
            </a:solidFill>
            <a:prstDash val="solid"/>
          </a:ln>
        </p:spPr>
        <p:txBody>
          <a:bodyPr/>
          <a:lstStyle/>
          <a:p>
            <a:endParaRPr lang="en-US"/>
          </a:p>
        </p:txBody>
      </p:sp>
      <p:sp>
        <p:nvSpPr>
          <p:cNvPr id="17" name="Text 11"/>
          <p:cNvSpPr txBox="1"/>
          <p:nvPr/>
        </p:nvSpPr>
        <p:spPr>
          <a:xfrm>
            <a:off x="1133856" y="4202582"/>
            <a:ext cx="2467051" cy="505663"/>
          </a:xfrm>
          <a:prstGeom prst="rect">
            <a:avLst/>
          </a:prstGeom>
          <a:noFill/>
          <a:ln/>
        </p:spPr>
        <p:txBody>
          <a:bodyPr wrap="square" lIns="0" tIns="0" rIns="0" bIns="0" rtlCol="0" anchor="t"/>
          <a:lstStyle/>
          <a:p>
            <a:pPr marL="0" indent="0" algn="l">
              <a:buNone/>
            </a:pPr>
            <a:r>
              <a:rPr lang="en-US" sz="1300" i="1" dirty="0">
                <a:solidFill>
                  <a:srgbClr val="4B5563"/>
                </a:solidFill>
                <a:latin typeface="Playfair Display" pitchFamily="34" charset="0"/>
                <a:ea typeface="Playfair Display" pitchFamily="34" charset="-122"/>
                <a:cs typeface="Playfair Display" pitchFamily="34" charset="-120"/>
              </a:rPr>
              <a:t>"Best pizza near campus... fresh every time."</a:t>
            </a:r>
            <a:endParaRPr lang="en-US" sz="1300" dirty="0"/>
          </a:p>
        </p:txBody>
      </p:sp>
      <p:sp>
        <p:nvSpPr>
          <p:cNvPr id="18" name="Text 12"/>
          <p:cNvSpPr txBox="1"/>
          <p:nvPr/>
        </p:nvSpPr>
        <p:spPr>
          <a:xfrm>
            <a:off x="1180490" y="4896612"/>
            <a:ext cx="2445106" cy="191110"/>
          </a:xfrm>
          <a:prstGeom prst="rect">
            <a:avLst/>
          </a:prstGeom>
          <a:noFill/>
          <a:ln/>
        </p:spPr>
        <p:txBody>
          <a:bodyPr wrap="square" lIns="0" tIns="0" rIns="0" bIns="0" rtlCol="0" anchor="ctr"/>
          <a:lstStyle/>
          <a:p>
            <a:pPr marL="0" indent="0" algn="l">
              <a:buNone/>
            </a:pPr>
            <a:r>
              <a:rPr lang="en-US" sz="1000" dirty="0">
                <a:solidFill>
                  <a:srgbClr val="4B5563"/>
                </a:solidFill>
                <a:latin typeface="Lato" pitchFamily="34" charset="0"/>
                <a:ea typeface="Lato" pitchFamily="34" charset="-122"/>
                <a:cs typeface="Lato" pitchFamily="34" charset="-120"/>
              </a:rPr>
              <a:t>Dough made in-house daily.</a:t>
            </a:r>
            <a:endParaRPr lang="en-US" sz="1000" dirty="0"/>
          </a:p>
        </p:txBody>
      </p:sp>
      <p:pic>
        <p:nvPicPr>
          <p:cNvPr id="19" name="Image 4" descr="preencoded.png"/>
          <p:cNvPicPr>
            <a:picLocks noChangeAspect="1"/>
          </p:cNvPicPr>
          <p:nvPr/>
        </p:nvPicPr>
        <p:blipFill>
          <a:blip r:embed="rId6"/>
          <a:srcRect/>
          <a:stretch/>
        </p:blipFill>
        <p:spPr>
          <a:xfrm>
            <a:off x="990295" y="4934102"/>
            <a:ext cx="114300" cy="114300"/>
          </a:xfrm>
          <a:prstGeom prst="rect">
            <a:avLst/>
          </a:prstGeom>
        </p:spPr>
      </p:pic>
      <p:sp>
        <p:nvSpPr>
          <p:cNvPr id="20" name="Text 13"/>
          <p:cNvSpPr txBox="1"/>
          <p:nvPr/>
        </p:nvSpPr>
        <p:spPr>
          <a:xfrm>
            <a:off x="1180490" y="5162702"/>
            <a:ext cx="2445106" cy="191110"/>
          </a:xfrm>
          <a:prstGeom prst="rect">
            <a:avLst/>
          </a:prstGeom>
          <a:noFill/>
          <a:ln/>
        </p:spPr>
        <p:txBody>
          <a:bodyPr wrap="square" lIns="0" tIns="0" rIns="0" bIns="0" rtlCol="0" anchor="ctr"/>
          <a:lstStyle/>
          <a:p>
            <a:pPr marL="0" indent="0" algn="l">
              <a:buNone/>
            </a:pPr>
            <a:r>
              <a:rPr lang="en-US" sz="1000" dirty="0">
                <a:solidFill>
                  <a:srgbClr val="4B5563"/>
                </a:solidFill>
                <a:latin typeface="Lato" pitchFamily="34" charset="0"/>
                <a:ea typeface="Lato" pitchFamily="34" charset="-122"/>
                <a:cs typeface="Lato" pitchFamily="34" charset="-120"/>
              </a:rPr>
              <a:t>Loyal in-store regulars.</a:t>
            </a:r>
            <a:endParaRPr lang="en-US" sz="1000" dirty="0"/>
          </a:p>
        </p:txBody>
      </p:sp>
      <p:pic>
        <p:nvPicPr>
          <p:cNvPr id="21" name="Image 5" descr="preencoded.png"/>
          <p:cNvPicPr>
            <a:picLocks noChangeAspect="1"/>
          </p:cNvPicPr>
          <p:nvPr/>
        </p:nvPicPr>
        <p:blipFill>
          <a:blip r:embed="rId6"/>
          <a:srcRect/>
          <a:stretch/>
        </p:blipFill>
        <p:spPr>
          <a:xfrm>
            <a:off x="990295" y="5201107"/>
            <a:ext cx="114300" cy="114300"/>
          </a:xfrm>
          <a:prstGeom prst="rect">
            <a:avLst/>
          </a:prstGeom>
        </p:spPr>
      </p:pic>
      <p:sp>
        <p:nvSpPr>
          <p:cNvPr id="22" name="Shape 14"/>
          <p:cNvSpPr/>
          <p:nvPr/>
        </p:nvSpPr>
        <p:spPr>
          <a:xfrm>
            <a:off x="4349801" y="2447849"/>
            <a:ext cx="2991002" cy="4028846"/>
          </a:xfrm>
          <a:prstGeom prst="roundRect">
            <a:avLst>
              <a:gd name="adj" fmla="val 779"/>
            </a:avLst>
          </a:prstGeom>
          <a:solidFill>
            <a:srgbClr val="FEF2F2"/>
          </a:solidFill>
          <a:ln/>
          <a:effectLst>
            <a:outerShdw blurRad="63500" dist="38100" dir="16200000" algn="bl" rotWithShape="0">
              <a:srgbClr val="000000">
                <a:alpha val="5000"/>
              </a:srgbClr>
            </a:outerShdw>
          </a:effectLst>
        </p:spPr>
        <p:txBody>
          <a:bodyPr/>
          <a:lstStyle/>
          <a:p>
            <a:endParaRPr lang="en-US"/>
          </a:p>
        </p:txBody>
      </p:sp>
      <p:sp>
        <p:nvSpPr>
          <p:cNvPr id="23" name="Shape 15"/>
          <p:cNvSpPr/>
          <p:nvPr/>
        </p:nvSpPr>
        <p:spPr>
          <a:xfrm>
            <a:off x="4349801" y="2447849"/>
            <a:ext cx="2991002" cy="38405"/>
          </a:xfrm>
          <a:prstGeom prst="roundRect">
            <a:avLst>
              <a:gd name="adj" fmla="val 60661"/>
            </a:avLst>
          </a:prstGeom>
          <a:solidFill>
            <a:srgbClr val="DC2626"/>
          </a:solidFill>
          <a:ln w="12700">
            <a:solidFill>
              <a:srgbClr val="DC2626">
                <a:alpha val="0"/>
              </a:srgbClr>
            </a:solidFill>
            <a:prstDash val="solid"/>
          </a:ln>
        </p:spPr>
        <p:txBody>
          <a:bodyPr/>
          <a:lstStyle/>
          <a:p>
            <a:endParaRPr lang="en-US"/>
          </a:p>
        </p:txBody>
      </p:sp>
      <p:pic>
        <p:nvPicPr>
          <p:cNvPr id="24" name="Image 6" descr="preencoded.png"/>
          <p:cNvPicPr>
            <a:picLocks noChangeAspect="1"/>
          </p:cNvPicPr>
          <p:nvPr/>
        </p:nvPicPr>
        <p:blipFill>
          <a:blip r:embed="rId7"/>
          <a:srcRect l="-1118" r="-1118"/>
          <a:stretch/>
        </p:blipFill>
        <p:spPr>
          <a:xfrm>
            <a:off x="4578401" y="2790749"/>
            <a:ext cx="219456" cy="286207"/>
          </a:xfrm>
          <a:prstGeom prst="rect">
            <a:avLst/>
          </a:prstGeom>
        </p:spPr>
      </p:pic>
      <p:sp>
        <p:nvSpPr>
          <p:cNvPr id="25" name="Text 16"/>
          <p:cNvSpPr txBox="1"/>
          <p:nvPr/>
        </p:nvSpPr>
        <p:spPr>
          <a:xfrm>
            <a:off x="4578401" y="3212287"/>
            <a:ext cx="2635301" cy="267005"/>
          </a:xfrm>
          <a:prstGeom prst="rect">
            <a:avLst/>
          </a:prstGeom>
          <a:noFill/>
          <a:ln/>
        </p:spPr>
        <p:txBody>
          <a:bodyPr wrap="square" lIns="0" tIns="0" rIns="0" bIns="0" rtlCol="0" anchor="ctr"/>
          <a:lstStyle/>
          <a:p>
            <a:pPr marL="0" indent="0" algn="l">
              <a:buNone/>
            </a:pPr>
            <a:r>
              <a:rPr lang="en-US" sz="1500" b="1" dirty="0">
                <a:solidFill>
                  <a:srgbClr val="991B1B"/>
                </a:solidFill>
                <a:latin typeface="Lato" pitchFamily="34" charset="0"/>
                <a:ea typeface="Lato" pitchFamily="34" charset="-122"/>
                <a:cs typeface="Lato" pitchFamily="34" charset="-120"/>
              </a:rPr>
              <a:t>The Shift</a:t>
            </a:r>
            <a:endParaRPr lang="en-US" sz="1500" dirty="0"/>
          </a:p>
        </p:txBody>
      </p:sp>
      <p:sp>
        <p:nvSpPr>
          <p:cNvPr id="26" name="Text 17"/>
          <p:cNvSpPr txBox="1"/>
          <p:nvPr/>
        </p:nvSpPr>
        <p:spPr>
          <a:xfrm>
            <a:off x="4578401" y="3631082"/>
            <a:ext cx="2610612" cy="381305"/>
          </a:xfrm>
          <a:prstGeom prst="rect">
            <a:avLst/>
          </a:prstGeom>
          <a:noFill/>
          <a:ln/>
        </p:spPr>
        <p:txBody>
          <a:bodyPr wrap="square" lIns="0" tIns="0" rIns="0" bIns="0" rtlCol="0" anchor="t"/>
          <a:lstStyle/>
          <a:p>
            <a:pPr marL="0" indent="0" algn="l">
              <a:buNone/>
            </a:pPr>
            <a:r>
              <a:rPr lang="en-US" sz="1000" dirty="0">
                <a:solidFill>
                  <a:srgbClr val="4B5563"/>
                </a:solidFill>
                <a:latin typeface="Lato" pitchFamily="34" charset="0"/>
                <a:ea typeface="Lato" pitchFamily="34" charset="-122"/>
                <a:cs typeface="Lato" pitchFamily="34" charset="-120"/>
              </a:rPr>
              <a:t>Delivery orders are slipping. Students are choosing </a:t>
            </a:r>
            <a:r>
              <a:rPr lang="en-US" sz="1000" b="1" dirty="0">
                <a:solidFill>
                  <a:srgbClr val="4B5563"/>
                </a:solidFill>
                <a:latin typeface="Lato" pitchFamily="34" charset="0"/>
                <a:ea typeface="Lato" pitchFamily="34" charset="-122"/>
                <a:cs typeface="Lato" pitchFamily="34" charset="-120"/>
              </a:rPr>
              <a:t>SliceDash</a:t>
            </a:r>
            <a:r>
              <a:rPr lang="en-US" sz="1000" dirty="0">
                <a:solidFill>
                  <a:srgbClr val="4B5563"/>
                </a:solidFill>
                <a:latin typeface="Lato" pitchFamily="34" charset="0"/>
                <a:ea typeface="Lato" pitchFamily="34" charset="-122"/>
                <a:cs typeface="Lato" pitchFamily="34" charset="-120"/>
              </a:rPr>
              <a:t> instead.</a:t>
            </a:r>
            <a:endParaRPr lang="en-US" sz="1000" dirty="0"/>
          </a:p>
        </p:txBody>
      </p:sp>
      <p:sp>
        <p:nvSpPr>
          <p:cNvPr id="27" name="Shape 18"/>
          <p:cNvSpPr/>
          <p:nvPr/>
        </p:nvSpPr>
        <p:spPr>
          <a:xfrm>
            <a:off x="4578401" y="4202582"/>
            <a:ext cx="28346" cy="504749"/>
          </a:xfrm>
          <a:prstGeom prst="rect">
            <a:avLst/>
          </a:prstGeom>
          <a:solidFill>
            <a:srgbClr val="E5E7EB"/>
          </a:solidFill>
          <a:ln w="12700">
            <a:solidFill>
              <a:srgbClr val="E5E7EB">
                <a:alpha val="0"/>
              </a:srgbClr>
            </a:solidFill>
            <a:prstDash val="solid"/>
          </a:ln>
        </p:spPr>
        <p:txBody>
          <a:bodyPr/>
          <a:lstStyle/>
          <a:p>
            <a:endParaRPr lang="en-US"/>
          </a:p>
        </p:txBody>
      </p:sp>
      <p:sp>
        <p:nvSpPr>
          <p:cNvPr id="28" name="Text 19"/>
          <p:cNvSpPr txBox="1"/>
          <p:nvPr/>
        </p:nvSpPr>
        <p:spPr>
          <a:xfrm>
            <a:off x="4721047" y="4202582"/>
            <a:ext cx="2467051" cy="505663"/>
          </a:xfrm>
          <a:prstGeom prst="rect">
            <a:avLst/>
          </a:prstGeom>
          <a:noFill/>
          <a:ln/>
        </p:spPr>
        <p:txBody>
          <a:bodyPr wrap="square" lIns="0" tIns="0" rIns="0" bIns="0" rtlCol="0" anchor="t"/>
          <a:lstStyle/>
          <a:p>
            <a:pPr marL="0" indent="0" algn="l">
              <a:buNone/>
            </a:pPr>
            <a:r>
              <a:rPr lang="en-US" sz="1300" i="1" dirty="0">
                <a:solidFill>
                  <a:srgbClr val="4B5563"/>
                </a:solidFill>
                <a:latin typeface="Playfair Display" pitchFamily="34" charset="0"/>
                <a:ea typeface="Playfair Display" pitchFamily="34" charset="-122"/>
                <a:cs typeface="Playfair Display" pitchFamily="34" charset="-120"/>
              </a:rPr>
              <a:t>"Marco's is the best... but it takes forever when you're hungry."</a:t>
            </a:r>
            <a:endParaRPr lang="en-US" sz="1300" dirty="0"/>
          </a:p>
        </p:txBody>
      </p:sp>
      <p:sp>
        <p:nvSpPr>
          <p:cNvPr id="29" name="Shape 20"/>
          <p:cNvSpPr/>
          <p:nvPr/>
        </p:nvSpPr>
        <p:spPr>
          <a:xfrm>
            <a:off x="4578401" y="4896612"/>
            <a:ext cx="2533802" cy="1086307"/>
          </a:xfrm>
          <a:prstGeom prst="roundRect">
            <a:avLst>
              <a:gd name="adj" fmla="val 2954"/>
            </a:avLst>
          </a:prstGeom>
          <a:solidFill>
            <a:srgbClr val="FEF2F2"/>
          </a:solidFill>
          <a:ln w="12700">
            <a:solidFill>
              <a:srgbClr val="FEE2E2"/>
            </a:solidFill>
            <a:prstDash val="solid"/>
          </a:ln>
        </p:spPr>
        <p:txBody>
          <a:bodyPr/>
          <a:lstStyle/>
          <a:p>
            <a:endParaRPr lang="en-US"/>
          </a:p>
        </p:txBody>
      </p:sp>
      <p:sp>
        <p:nvSpPr>
          <p:cNvPr id="30" name="Text 21"/>
          <p:cNvSpPr txBox="1"/>
          <p:nvPr/>
        </p:nvSpPr>
        <p:spPr>
          <a:xfrm>
            <a:off x="4701845" y="5020056"/>
            <a:ext cx="2377440" cy="152705"/>
          </a:xfrm>
          <a:prstGeom prst="rect">
            <a:avLst/>
          </a:prstGeom>
          <a:noFill/>
          <a:ln/>
        </p:spPr>
        <p:txBody>
          <a:bodyPr wrap="square" lIns="0" tIns="0" rIns="0" bIns="0" rtlCol="0" anchor="ctr"/>
          <a:lstStyle/>
          <a:p>
            <a:pPr marL="0" indent="0" algn="l">
              <a:buNone/>
            </a:pPr>
            <a:r>
              <a:rPr lang="en-US" sz="900" b="1" dirty="0">
                <a:solidFill>
                  <a:srgbClr val="991B1B"/>
                </a:solidFill>
                <a:latin typeface="Lato" pitchFamily="34" charset="0"/>
                <a:ea typeface="Lato" pitchFamily="34" charset="-122"/>
                <a:cs typeface="Lato" pitchFamily="34" charset="-120"/>
              </a:rPr>
              <a:t>Competitor Advantage:</a:t>
            </a:r>
            <a:endParaRPr lang="en-US" sz="900" dirty="0"/>
          </a:p>
        </p:txBody>
      </p:sp>
      <p:sp>
        <p:nvSpPr>
          <p:cNvPr id="31" name="Text 22"/>
          <p:cNvSpPr txBox="1"/>
          <p:nvPr/>
        </p:nvSpPr>
        <p:spPr>
          <a:xfrm>
            <a:off x="4880153" y="5211166"/>
            <a:ext cx="2199132" cy="191110"/>
          </a:xfrm>
          <a:prstGeom prst="rect">
            <a:avLst/>
          </a:prstGeom>
          <a:noFill/>
          <a:ln/>
        </p:spPr>
        <p:txBody>
          <a:bodyPr wrap="square" lIns="0" tIns="0" rIns="0" bIns="0" rtlCol="0" anchor="ctr"/>
          <a:lstStyle/>
          <a:p>
            <a:pPr marL="0" indent="0" algn="l">
              <a:buNone/>
            </a:pPr>
            <a:r>
              <a:rPr lang="en-US" sz="1000" dirty="0">
                <a:solidFill>
                  <a:srgbClr val="4B5563"/>
                </a:solidFill>
                <a:latin typeface="Lato" pitchFamily="34" charset="0"/>
                <a:ea typeface="Lato" pitchFamily="34" charset="-122"/>
                <a:cs typeface="Lato" pitchFamily="34" charset="-120"/>
              </a:rPr>
              <a:t> "Delivered in 25 mins"</a:t>
            </a:r>
            <a:endParaRPr lang="en-US" sz="1000" dirty="0"/>
          </a:p>
        </p:txBody>
      </p:sp>
      <p:pic>
        <p:nvPicPr>
          <p:cNvPr id="32" name="Image 7" descr="preencoded.png"/>
          <p:cNvPicPr>
            <a:picLocks noChangeAspect="1"/>
          </p:cNvPicPr>
          <p:nvPr/>
        </p:nvPicPr>
        <p:blipFill>
          <a:blip r:embed="rId8"/>
          <a:srcRect t="-1100" b="-1100"/>
          <a:stretch/>
        </p:blipFill>
        <p:spPr>
          <a:xfrm>
            <a:off x="4701845" y="5236769"/>
            <a:ext cx="114300" cy="133502"/>
          </a:xfrm>
          <a:prstGeom prst="rect">
            <a:avLst/>
          </a:prstGeom>
        </p:spPr>
      </p:pic>
      <p:sp>
        <p:nvSpPr>
          <p:cNvPr id="33" name="Text 23"/>
          <p:cNvSpPr txBox="1"/>
          <p:nvPr/>
        </p:nvSpPr>
        <p:spPr>
          <a:xfrm>
            <a:off x="4870094" y="5439766"/>
            <a:ext cx="2209190" cy="191110"/>
          </a:xfrm>
          <a:prstGeom prst="rect">
            <a:avLst/>
          </a:prstGeom>
          <a:noFill/>
          <a:ln/>
        </p:spPr>
        <p:txBody>
          <a:bodyPr wrap="square" lIns="0" tIns="0" rIns="0" bIns="0" rtlCol="0" anchor="ctr"/>
          <a:lstStyle/>
          <a:p>
            <a:pPr marL="0" indent="0" algn="l">
              <a:buNone/>
            </a:pPr>
            <a:r>
              <a:rPr lang="en-US" sz="1000" dirty="0">
                <a:solidFill>
                  <a:srgbClr val="4B5563"/>
                </a:solidFill>
                <a:latin typeface="Lato" pitchFamily="34" charset="0"/>
                <a:ea typeface="Lato" pitchFamily="34" charset="-122"/>
                <a:cs typeface="Lato" pitchFamily="34" charset="-120"/>
              </a:rPr>
              <a:t> Live tracking</a:t>
            </a:r>
            <a:endParaRPr lang="en-US" sz="1000" dirty="0"/>
          </a:p>
        </p:txBody>
      </p:sp>
      <p:pic>
        <p:nvPicPr>
          <p:cNvPr id="34" name="Image 8" descr="preencoded.png"/>
          <p:cNvPicPr>
            <a:picLocks noChangeAspect="1"/>
          </p:cNvPicPr>
          <p:nvPr/>
        </p:nvPicPr>
        <p:blipFill>
          <a:blip r:embed="rId9"/>
          <a:srcRect l="-2512" r="-2512"/>
          <a:stretch/>
        </p:blipFill>
        <p:spPr>
          <a:xfrm>
            <a:off x="4701845" y="5465369"/>
            <a:ext cx="105156" cy="133502"/>
          </a:xfrm>
          <a:prstGeom prst="rect">
            <a:avLst/>
          </a:prstGeom>
        </p:spPr>
      </p:pic>
      <p:sp>
        <p:nvSpPr>
          <p:cNvPr id="35" name="Text 24"/>
          <p:cNvSpPr txBox="1"/>
          <p:nvPr/>
        </p:nvSpPr>
        <p:spPr>
          <a:xfrm>
            <a:off x="4880153" y="5668366"/>
            <a:ext cx="2199132" cy="191110"/>
          </a:xfrm>
          <a:prstGeom prst="rect">
            <a:avLst/>
          </a:prstGeom>
          <a:noFill/>
          <a:ln/>
        </p:spPr>
        <p:txBody>
          <a:bodyPr wrap="square" lIns="0" tIns="0" rIns="0" bIns="0" rtlCol="0" anchor="ctr"/>
          <a:lstStyle/>
          <a:p>
            <a:pPr marL="0" indent="0" algn="l">
              <a:buNone/>
            </a:pPr>
            <a:r>
              <a:rPr lang="en-US" sz="1000" dirty="0">
                <a:solidFill>
                  <a:srgbClr val="4B5563"/>
                </a:solidFill>
                <a:latin typeface="Lato" pitchFamily="34" charset="0"/>
                <a:ea typeface="Lato" pitchFamily="34" charset="-122"/>
                <a:cs typeface="Lato" pitchFamily="34" charset="-120"/>
              </a:rPr>
              <a:t> No phone calls needed</a:t>
            </a:r>
            <a:endParaRPr lang="en-US" sz="1000" dirty="0"/>
          </a:p>
        </p:txBody>
      </p:sp>
      <p:pic>
        <p:nvPicPr>
          <p:cNvPr id="36" name="Image 9" descr="preencoded.png"/>
          <p:cNvPicPr>
            <a:picLocks noChangeAspect="1"/>
          </p:cNvPicPr>
          <p:nvPr/>
        </p:nvPicPr>
        <p:blipFill>
          <a:blip r:embed="rId10"/>
          <a:srcRect t="-1100" b="-1100"/>
          <a:stretch/>
        </p:blipFill>
        <p:spPr>
          <a:xfrm>
            <a:off x="4701845" y="5693969"/>
            <a:ext cx="114300" cy="133502"/>
          </a:xfrm>
          <a:prstGeom prst="rect">
            <a:avLst/>
          </a:prstGeom>
        </p:spPr>
      </p:pic>
      <p:sp>
        <p:nvSpPr>
          <p:cNvPr id="37" name="Shape 25"/>
          <p:cNvSpPr/>
          <p:nvPr/>
        </p:nvSpPr>
        <p:spPr>
          <a:xfrm>
            <a:off x="7936992" y="2447849"/>
            <a:ext cx="3495751" cy="4028846"/>
          </a:xfrm>
          <a:prstGeom prst="roundRect">
            <a:avLst>
              <a:gd name="adj" fmla="val 570"/>
            </a:avLst>
          </a:prstGeom>
          <a:solidFill>
            <a:srgbClr val="EEF2FF"/>
          </a:solidFill>
          <a:ln/>
          <a:effectLst>
            <a:outerShdw blurRad="63500" dist="38100" dir="16200000" algn="bl" rotWithShape="0">
              <a:srgbClr val="000000">
                <a:alpha val="5000"/>
              </a:srgbClr>
            </a:outerShdw>
          </a:effectLst>
        </p:spPr>
        <p:txBody>
          <a:bodyPr/>
          <a:lstStyle/>
          <a:p>
            <a:endParaRPr lang="en-US"/>
          </a:p>
        </p:txBody>
      </p:sp>
      <p:sp>
        <p:nvSpPr>
          <p:cNvPr id="38" name="Shape 26"/>
          <p:cNvSpPr/>
          <p:nvPr/>
        </p:nvSpPr>
        <p:spPr>
          <a:xfrm>
            <a:off x="7936992" y="2447849"/>
            <a:ext cx="3495751" cy="38405"/>
          </a:xfrm>
          <a:prstGeom prst="roundRect">
            <a:avLst>
              <a:gd name="adj" fmla="val 51901"/>
            </a:avLst>
          </a:prstGeom>
          <a:solidFill>
            <a:srgbClr val="4F46E5"/>
          </a:solidFill>
          <a:ln w="12700">
            <a:solidFill>
              <a:srgbClr val="4F46E5">
                <a:alpha val="0"/>
              </a:srgbClr>
            </a:solidFill>
            <a:prstDash val="solid"/>
          </a:ln>
        </p:spPr>
        <p:txBody>
          <a:bodyPr/>
          <a:lstStyle/>
          <a:p>
            <a:endParaRPr lang="en-US"/>
          </a:p>
        </p:txBody>
      </p:sp>
      <p:pic>
        <p:nvPicPr>
          <p:cNvPr id="39" name="Image 10" descr="preencoded.png"/>
          <p:cNvPicPr>
            <a:picLocks noChangeAspect="1"/>
          </p:cNvPicPr>
          <p:nvPr/>
        </p:nvPicPr>
        <p:blipFill>
          <a:blip r:embed="rId11"/>
          <a:srcRect l="-1118" r="-1118"/>
          <a:stretch/>
        </p:blipFill>
        <p:spPr>
          <a:xfrm>
            <a:off x="8165592" y="2790749"/>
            <a:ext cx="219456" cy="286207"/>
          </a:xfrm>
          <a:prstGeom prst="rect">
            <a:avLst/>
          </a:prstGeom>
        </p:spPr>
      </p:pic>
      <p:sp>
        <p:nvSpPr>
          <p:cNvPr id="40" name="Text 27"/>
          <p:cNvSpPr txBox="1"/>
          <p:nvPr/>
        </p:nvSpPr>
        <p:spPr>
          <a:xfrm>
            <a:off x="8165592" y="3212287"/>
            <a:ext cx="3152851" cy="267005"/>
          </a:xfrm>
          <a:prstGeom prst="rect">
            <a:avLst/>
          </a:prstGeom>
          <a:noFill/>
          <a:ln/>
        </p:spPr>
        <p:txBody>
          <a:bodyPr wrap="square" lIns="0" tIns="0" rIns="0" bIns="0" rtlCol="0" anchor="ctr"/>
          <a:lstStyle/>
          <a:p>
            <a:pPr marL="0" indent="0" algn="l">
              <a:buNone/>
            </a:pPr>
            <a:r>
              <a:rPr lang="en-US" sz="1500" b="1" dirty="0">
                <a:solidFill>
                  <a:srgbClr val="3730A3"/>
                </a:solidFill>
                <a:latin typeface="Lato" pitchFamily="34" charset="0"/>
                <a:ea typeface="Lato" pitchFamily="34" charset="-122"/>
                <a:cs typeface="Lato" pitchFamily="34" charset="-120"/>
              </a:rPr>
              <a:t>The Key Insight</a:t>
            </a:r>
            <a:endParaRPr lang="en-US" sz="1500" dirty="0"/>
          </a:p>
        </p:txBody>
      </p:sp>
      <p:sp>
        <p:nvSpPr>
          <p:cNvPr id="41" name="Text 28"/>
          <p:cNvSpPr txBox="1"/>
          <p:nvPr/>
        </p:nvSpPr>
        <p:spPr>
          <a:xfrm>
            <a:off x="8165592" y="3631082"/>
            <a:ext cx="3115361" cy="381305"/>
          </a:xfrm>
          <a:prstGeom prst="rect">
            <a:avLst/>
          </a:prstGeom>
          <a:noFill/>
          <a:ln/>
        </p:spPr>
        <p:txBody>
          <a:bodyPr wrap="square" lIns="0" tIns="0" rIns="0" bIns="0" rtlCol="0" anchor="t"/>
          <a:lstStyle/>
          <a:p>
            <a:pPr marL="0" indent="0" algn="l">
              <a:buNone/>
            </a:pPr>
            <a:r>
              <a:rPr lang="en-US" sz="1000" dirty="0">
                <a:solidFill>
                  <a:srgbClr val="4B5563"/>
                </a:solidFill>
                <a:latin typeface="Lato" pitchFamily="34" charset="0"/>
                <a:ea typeface="Lato" pitchFamily="34" charset="-122"/>
                <a:cs typeface="Lato" pitchFamily="34" charset="-120"/>
              </a:rPr>
              <a:t>The problem isn't the pizza. The definition of </a:t>
            </a:r>
            <a:r>
              <a:rPr lang="en-US" sz="1000" b="1" dirty="0">
                <a:solidFill>
                  <a:srgbClr val="4B5563"/>
                </a:solidFill>
                <a:latin typeface="Lato" pitchFamily="34" charset="0"/>
                <a:ea typeface="Lato" pitchFamily="34" charset="-122"/>
                <a:cs typeface="Lato" pitchFamily="34" charset="-120"/>
              </a:rPr>
              <a:t>value</a:t>
            </a:r>
            <a:r>
              <a:rPr lang="en-US" sz="1000" dirty="0">
                <a:solidFill>
                  <a:srgbClr val="4B5563"/>
                </a:solidFill>
                <a:latin typeface="Lato" pitchFamily="34" charset="0"/>
                <a:ea typeface="Lato" pitchFamily="34" charset="-122"/>
                <a:cs typeface="Lato" pitchFamily="34" charset="-120"/>
              </a:rPr>
              <a:t> has changed.</a:t>
            </a:r>
            <a:endParaRPr lang="en-US" sz="1000" dirty="0"/>
          </a:p>
        </p:txBody>
      </p:sp>
      <p:sp>
        <p:nvSpPr>
          <p:cNvPr id="42" name="Shape 29"/>
          <p:cNvSpPr/>
          <p:nvPr/>
        </p:nvSpPr>
        <p:spPr>
          <a:xfrm>
            <a:off x="8165592" y="4165092"/>
            <a:ext cx="3038551" cy="705002"/>
          </a:xfrm>
          <a:prstGeom prst="roundRect">
            <a:avLst>
              <a:gd name="adj" fmla="val 14022"/>
            </a:avLst>
          </a:prstGeom>
          <a:solidFill>
            <a:srgbClr val="EEF2FF"/>
          </a:solidFill>
          <a:ln/>
        </p:spPr>
        <p:txBody>
          <a:bodyPr/>
          <a:lstStyle/>
          <a:p>
            <a:endParaRPr lang="en-US"/>
          </a:p>
        </p:txBody>
      </p:sp>
      <p:sp>
        <p:nvSpPr>
          <p:cNvPr id="43" name="Shape 30"/>
          <p:cNvSpPr/>
          <p:nvPr/>
        </p:nvSpPr>
        <p:spPr>
          <a:xfrm>
            <a:off x="8165592" y="4165092"/>
            <a:ext cx="38405" cy="705002"/>
          </a:xfrm>
          <a:prstGeom prst="roundRect">
            <a:avLst>
              <a:gd name="adj" fmla="val 257399"/>
            </a:avLst>
          </a:prstGeom>
          <a:solidFill>
            <a:srgbClr val="6366F1"/>
          </a:solidFill>
          <a:ln w="12700">
            <a:solidFill>
              <a:srgbClr val="6366F1">
                <a:alpha val="0"/>
              </a:srgbClr>
            </a:solidFill>
            <a:prstDash val="solid"/>
          </a:ln>
        </p:spPr>
        <p:txBody>
          <a:bodyPr/>
          <a:lstStyle/>
          <a:p>
            <a:endParaRPr lang="en-US"/>
          </a:p>
        </p:txBody>
      </p:sp>
      <p:sp>
        <p:nvSpPr>
          <p:cNvPr id="44" name="Text 31"/>
          <p:cNvSpPr txBox="1"/>
          <p:nvPr/>
        </p:nvSpPr>
        <p:spPr>
          <a:xfrm>
            <a:off x="8317382" y="4279392"/>
            <a:ext cx="2883103" cy="191110"/>
          </a:xfrm>
          <a:prstGeom prst="rect">
            <a:avLst/>
          </a:prstGeom>
          <a:noFill/>
          <a:ln/>
        </p:spPr>
        <p:txBody>
          <a:bodyPr wrap="square" lIns="0" tIns="0" rIns="0" bIns="0" rtlCol="0" anchor="ctr"/>
          <a:lstStyle/>
          <a:p>
            <a:pPr marL="0" indent="0" algn="l">
              <a:buNone/>
            </a:pPr>
            <a:r>
              <a:rPr lang="en-US" sz="1000" b="1" dirty="0">
                <a:solidFill>
                  <a:srgbClr val="312E81"/>
                </a:solidFill>
                <a:latin typeface="Lato" pitchFamily="34" charset="0"/>
                <a:ea typeface="Lato" pitchFamily="34" charset="-122"/>
                <a:cs typeface="Lato" pitchFamily="34" charset="-120"/>
              </a:rPr>
              <a:t>Students are valuing:</a:t>
            </a:r>
            <a:endParaRPr lang="en-US" sz="1000" dirty="0"/>
          </a:p>
        </p:txBody>
      </p:sp>
      <p:pic>
        <p:nvPicPr>
          <p:cNvPr id="45" name="Image 11" descr="preencoded.png"/>
          <p:cNvPicPr>
            <a:picLocks noChangeAspect="1"/>
          </p:cNvPicPr>
          <p:nvPr/>
        </p:nvPicPr>
        <p:blipFill>
          <a:blip r:embed="rId12"/>
          <a:stretch>
            <a:fillRect/>
          </a:stretch>
        </p:blipFill>
        <p:spPr>
          <a:xfrm>
            <a:off x="8317382" y="4507992"/>
            <a:ext cx="485546" cy="247802"/>
          </a:xfrm>
          <a:prstGeom prst="rect">
            <a:avLst/>
          </a:prstGeom>
        </p:spPr>
      </p:pic>
      <p:sp>
        <p:nvSpPr>
          <p:cNvPr id="46" name="Text 32"/>
          <p:cNvSpPr/>
          <p:nvPr/>
        </p:nvSpPr>
        <p:spPr>
          <a:xfrm>
            <a:off x="8317382" y="4507992"/>
            <a:ext cx="486461" cy="247802"/>
          </a:xfrm>
          <a:prstGeom prst="rect">
            <a:avLst/>
          </a:prstGeom>
          <a:solidFill>
            <a:srgbClr val="FFFFFF">
              <a:alpha val="0"/>
            </a:srgbClr>
          </a:solidFill>
          <a:ln w="12700">
            <a:solidFill>
              <a:srgbClr val="E0E7FF"/>
            </a:solidFill>
          </a:ln>
        </p:spPr>
        <p:txBody>
          <a:bodyPr wrap="square" lIns="0" tIns="0" rIns="0" bIns="0" rtlCol="0" anchor="ctr"/>
          <a:lstStyle/>
          <a:p>
            <a:pPr marL="0" indent="0" algn="ctr">
              <a:buNone/>
            </a:pPr>
            <a:r>
              <a:rPr lang="en-US" sz="900" b="1" dirty="0">
                <a:solidFill>
                  <a:srgbClr val="4F46E5"/>
                </a:solidFill>
                <a:latin typeface="Lato" pitchFamily="34" charset="0"/>
                <a:ea typeface="Lato" pitchFamily="34" charset="-122"/>
                <a:cs typeface="Lato" pitchFamily="34" charset="-120"/>
              </a:rPr>
              <a:t>Speed</a:t>
            </a:r>
            <a:endParaRPr lang="en-US" sz="900" dirty="0"/>
          </a:p>
        </p:txBody>
      </p:sp>
      <p:pic>
        <p:nvPicPr>
          <p:cNvPr id="47" name="Image 12" descr="preencoded.png"/>
          <p:cNvPicPr>
            <a:picLocks noChangeAspect="1"/>
          </p:cNvPicPr>
          <p:nvPr/>
        </p:nvPicPr>
        <p:blipFill>
          <a:blip r:embed="rId13"/>
          <a:stretch>
            <a:fillRect/>
          </a:stretch>
        </p:blipFill>
        <p:spPr>
          <a:xfrm>
            <a:off x="8878824" y="4507992"/>
            <a:ext cx="409651" cy="247802"/>
          </a:xfrm>
          <a:prstGeom prst="rect">
            <a:avLst/>
          </a:prstGeom>
        </p:spPr>
      </p:pic>
      <p:sp>
        <p:nvSpPr>
          <p:cNvPr id="48" name="Text 33"/>
          <p:cNvSpPr/>
          <p:nvPr/>
        </p:nvSpPr>
        <p:spPr>
          <a:xfrm>
            <a:off x="8878824" y="4507992"/>
            <a:ext cx="409651" cy="247802"/>
          </a:xfrm>
          <a:prstGeom prst="rect">
            <a:avLst/>
          </a:prstGeom>
          <a:solidFill>
            <a:srgbClr val="FFFFFF">
              <a:alpha val="0"/>
            </a:srgbClr>
          </a:solidFill>
          <a:ln w="12700">
            <a:solidFill>
              <a:srgbClr val="E0E7FF"/>
            </a:solidFill>
          </a:ln>
        </p:spPr>
        <p:txBody>
          <a:bodyPr wrap="square" lIns="0" tIns="0" rIns="0" bIns="0" rtlCol="0" anchor="ctr"/>
          <a:lstStyle/>
          <a:p>
            <a:pPr marL="0" indent="0" algn="ctr">
              <a:buNone/>
            </a:pPr>
            <a:r>
              <a:rPr lang="en-US" sz="900" b="1" dirty="0">
                <a:solidFill>
                  <a:srgbClr val="4F46E5"/>
                </a:solidFill>
                <a:latin typeface="Lato" pitchFamily="34" charset="0"/>
                <a:ea typeface="Lato" pitchFamily="34" charset="-122"/>
                <a:cs typeface="Lato" pitchFamily="34" charset="-120"/>
              </a:rPr>
              <a:t>Ease</a:t>
            </a:r>
            <a:endParaRPr lang="en-US" sz="900" dirty="0"/>
          </a:p>
        </p:txBody>
      </p:sp>
      <p:pic>
        <p:nvPicPr>
          <p:cNvPr id="49" name="Image 13" descr="preencoded.png"/>
          <p:cNvPicPr>
            <a:picLocks noChangeAspect="1"/>
          </p:cNvPicPr>
          <p:nvPr/>
        </p:nvPicPr>
        <p:blipFill>
          <a:blip r:embed="rId14"/>
          <a:stretch>
            <a:fillRect/>
          </a:stretch>
        </p:blipFill>
        <p:spPr>
          <a:xfrm>
            <a:off x="9362542" y="4507992"/>
            <a:ext cx="666598" cy="247802"/>
          </a:xfrm>
          <a:prstGeom prst="rect">
            <a:avLst/>
          </a:prstGeom>
        </p:spPr>
      </p:pic>
      <p:sp>
        <p:nvSpPr>
          <p:cNvPr id="50" name="Text 34"/>
          <p:cNvSpPr/>
          <p:nvPr/>
        </p:nvSpPr>
        <p:spPr>
          <a:xfrm>
            <a:off x="9362542" y="4507992"/>
            <a:ext cx="667512" cy="247802"/>
          </a:xfrm>
          <a:prstGeom prst="rect">
            <a:avLst/>
          </a:prstGeom>
          <a:solidFill>
            <a:srgbClr val="FFFFFF">
              <a:alpha val="0"/>
            </a:srgbClr>
          </a:solidFill>
          <a:ln w="12700">
            <a:solidFill>
              <a:srgbClr val="E0E7FF"/>
            </a:solidFill>
          </a:ln>
        </p:spPr>
        <p:txBody>
          <a:bodyPr wrap="square" lIns="0" tIns="0" rIns="0" bIns="0" rtlCol="0" anchor="ctr"/>
          <a:lstStyle/>
          <a:p>
            <a:pPr marL="0" indent="0" algn="ctr">
              <a:buNone/>
            </a:pPr>
            <a:r>
              <a:rPr lang="en-US" sz="900" b="1" dirty="0">
                <a:solidFill>
                  <a:srgbClr val="4F46E5"/>
                </a:solidFill>
                <a:latin typeface="Lato" pitchFamily="34" charset="0"/>
                <a:ea typeface="Lato" pitchFamily="34" charset="-122"/>
                <a:cs typeface="Lato" pitchFamily="34" charset="-120"/>
              </a:rPr>
              <a:t>Certainty</a:t>
            </a:r>
            <a:endParaRPr lang="en-US" sz="900" dirty="0"/>
          </a:p>
        </p:txBody>
      </p:sp>
      <p:sp>
        <p:nvSpPr>
          <p:cNvPr id="51" name="Text 35"/>
          <p:cNvSpPr txBox="1"/>
          <p:nvPr/>
        </p:nvSpPr>
        <p:spPr>
          <a:xfrm>
            <a:off x="8165592" y="5021885"/>
            <a:ext cx="3115361" cy="381305"/>
          </a:xfrm>
          <a:prstGeom prst="rect">
            <a:avLst/>
          </a:prstGeom>
          <a:noFill/>
          <a:ln/>
        </p:spPr>
        <p:txBody>
          <a:bodyPr wrap="square" lIns="0" tIns="0" rIns="0" bIns="0" rtlCol="0" anchor="t"/>
          <a:lstStyle/>
          <a:p>
            <a:pPr marL="0" indent="0" algn="l">
              <a:buNone/>
            </a:pPr>
            <a:r>
              <a:rPr lang="en-US" sz="1000" i="1" dirty="0">
                <a:solidFill>
                  <a:srgbClr val="374151"/>
                </a:solidFill>
                <a:latin typeface="Lato" pitchFamily="34" charset="0"/>
                <a:ea typeface="Lato" pitchFamily="34" charset="-122"/>
                <a:cs typeface="Lato" pitchFamily="34" charset="-120"/>
              </a:rPr>
              <a:t> "Marco's wins on </a:t>
            </a:r>
            <a:r>
              <a:rPr lang="en-US" sz="1000" b="1" i="1" dirty="0">
                <a:solidFill>
                  <a:srgbClr val="4338CA"/>
                </a:solidFill>
                <a:latin typeface="Lato" pitchFamily="34" charset="0"/>
                <a:ea typeface="Lato" pitchFamily="34" charset="-122"/>
                <a:cs typeface="Lato" pitchFamily="34" charset="-120"/>
              </a:rPr>
              <a:t>quality</a:t>
            </a:r>
            <a:r>
              <a:rPr lang="en-US" sz="1000" i="1" dirty="0">
                <a:solidFill>
                  <a:srgbClr val="374151"/>
                </a:solidFill>
                <a:latin typeface="Lato" pitchFamily="34" charset="0"/>
                <a:ea typeface="Lato" pitchFamily="34" charset="-122"/>
                <a:cs typeface="Lato" pitchFamily="34" charset="-120"/>
              </a:rPr>
              <a:t>, but SliceDash is winning on </a:t>
            </a:r>
            <a:r>
              <a:rPr lang="en-US" sz="1000" b="1" i="1" dirty="0">
                <a:solidFill>
                  <a:srgbClr val="4338CA"/>
                </a:solidFill>
                <a:latin typeface="Lato" pitchFamily="34" charset="0"/>
                <a:ea typeface="Lato" pitchFamily="34" charset="-122"/>
                <a:cs typeface="Lato" pitchFamily="34" charset="-120"/>
              </a:rPr>
              <a:t>friction reduction</a:t>
            </a:r>
            <a:r>
              <a:rPr lang="en-US" sz="1000" i="1" dirty="0">
                <a:solidFill>
                  <a:srgbClr val="374151"/>
                </a:solidFill>
                <a:latin typeface="Lato" pitchFamily="34" charset="0"/>
                <a:ea typeface="Lato" pitchFamily="34" charset="-122"/>
                <a:cs typeface="Lato" pitchFamily="34" charset="-120"/>
              </a:rPr>
              <a:t>." </a:t>
            </a:r>
            <a:endParaRPr lang="en-US" sz="1000" dirty="0"/>
          </a:p>
        </p:txBody>
      </p:sp>
      <p:sp>
        <p:nvSpPr>
          <p:cNvPr id="52" name="Shape 36"/>
          <p:cNvSpPr/>
          <p:nvPr/>
        </p:nvSpPr>
        <p:spPr>
          <a:xfrm>
            <a:off x="8165592" y="5555894"/>
            <a:ext cx="3038551" cy="9144"/>
          </a:xfrm>
          <a:prstGeom prst="rect">
            <a:avLst/>
          </a:prstGeom>
          <a:solidFill>
            <a:srgbClr val="E0E7FF"/>
          </a:solidFill>
          <a:ln w="12700">
            <a:solidFill>
              <a:srgbClr val="E0E7FF">
                <a:alpha val="0"/>
              </a:srgbClr>
            </a:solidFill>
            <a:prstDash val="solid"/>
          </a:ln>
        </p:spPr>
        <p:txBody>
          <a:bodyPr/>
          <a:lstStyle/>
          <a:p>
            <a:endParaRPr lang="en-US"/>
          </a:p>
        </p:txBody>
      </p:sp>
      <p:pic>
        <p:nvPicPr>
          <p:cNvPr id="53" name="Image 14" descr="preencoded.png"/>
          <p:cNvPicPr>
            <a:picLocks noChangeAspect="1"/>
          </p:cNvPicPr>
          <p:nvPr/>
        </p:nvPicPr>
        <p:blipFill>
          <a:blip r:embed="rId15"/>
          <a:srcRect/>
          <a:stretch/>
        </p:blipFill>
        <p:spPr>
          <a:xfrm>
            <a:off x="8165592" y="5660136"/>
            <a:ext cx="114300" cy="114300"/>
          </a:xfrm>
          <a:prstGeom prst="rect">
            <a:avLst/>
          </a:prstGeom>
        </p:spPr>
      </p:pic>
      <p:sp>
        <p:nvSpPr>
          <p:cNvPr id="54" name="Text 37"/>
          <p:cNvSpPr txBox="1"/>
          <p:nvPr/>
        </p:nvSpPr>
        <p:spPr>
          <a:xfrm>
            <a:off x="8355787" y="5555894"/>
            <a:ext cx="2600554" cy="238658"/>
          </a:xfrm>
          <a:prstGeom prst="rect">
            <a:avLst/>
          </a:prstGeom>
          <a:noFill/>
          <a:ln/>
        </p:spPr>
        <p:txBody>
          <a:bodyPr wrap="square" lIns="0" tIns="0" rIns="0" bIns="0" rtlCol="0" anchor="ctr"/>
          <a:lstStyle/>
          <a:p>
            <a:pPr marL="0" indent="0" algn="l">
              <a:buNone/>
            </a:pPr>
            <a:r>
              <a:rPr lang="en-US" sz="900" dirty="0">
                <a:solidFill>
                  <a:srgbClr val="6B7280"/>
                </a:solidFill>
                <a:latin typeface="Lato" pitchFamily="34" charset="0"/>
                <a:ea typeface="Lato" pitchFamily="34" charset="-122"/>
                <a:cs typeface="Lato" pitchFamily="34" charset="-120"/>
              </a:rPr>
              <a:t>Marketing must respond to value, not just visibility.</a:t>
            </a:r>
            <a:endParaRPr lang="en-US" sz="900" dirty="0"/>
          </a:p>
        </p:txBody>
      </p:sp>
      <p:pic>
        <p:nvPicPr>
          <p:cNvPr id="55" name="Image 15" descr="preencoded.png"/>
          <p:cNvPicPr>
            <a:picLocks noChangeAspect="1"/>
          </p:cNvPicPr>
          <p:nvPr/>
        </p:nvPicPr>
        <p:blipFill>
          <a:blip r:embed="rId16"/>
          <a:stretch>
            <a:fillRect/>
          </a:stretch>
        </p:blipFill>
        <p:spPr>
          <a:xfrm>
            <a:off x="952805" y="2343607"/>
            <a:ext cx="286207" cy="286207"/>
          </a:xfrm>
          <a:prstGeom prst="rect">
            <a:avLst/>
          </a:prstGeom>
        </p:spPr>
      </p:pic>
      <p:sp>
        <p:nvSpPr>
          <p:cNvPr id="56" name="Text 38"/>
          <p:cNvSpPr/>
          <p:nvPr/>
        </p:nvSpPr>
        <p:spPr>
          <a:xfrm>
            <a:off x="952805" y="2343607"/>
            <a:ext cx="286207" cy="286207"/>
          </a:xfrm>
          <a:prstGeom prst="rect">
            <a:avLst/>
          </a:prstGeom>
          <a:solidFill>
            <a:srgbClr val="FFFFFF">
              <a:alpha val="0"/>
            </a:srgbClr>
          </a:solidFill>
          <a:ln w="25400">
            <a:solidFill>
              <a:srgbClr val="64748B"/>
            </a:solidFill>
          </a:ln>
        </p:spPr>
        <p:txBody>
          <a:bodyPr wrap="square" lIns="0" tIns="0" rIns="0" bIns="0" rtlCol="0" anchor="ctr"/>
          <a:lstStyle/>
          <a:p>
            <a:pPr marL="0" indent="0" algn="ctr">
              <a:buNone/>
            </a:pPr>
            <a:r>
              <a:rPr lang="en-US" sz="1200" b="1" dirty="0">
                <a:solidFill>
                  <a:srgbClr val="64748B"/>
                </a:solidFill>
                <a:latin typeface="Playfair Display" pitchFamily="34" charset="0"/>
                <a:ea typeface="Playfair Display" pitchFamily="34" charset="-122"/>
                <a:cs typeface="Playfair Display" pitchFamily="34" charset="-120"/>
              </a:rPr>
              <a:t>1</a:t>
            </a:r>
            <a:endParaRPr lang="en-US" sz="1200" dirty="0"/>
          </a:p>
        </p:txBody>
      </p:sp>
      <p:pic>
        <p:nvPicPr>
          <p:cNvPr id="57" name="Image 16" descr="preencoded.png"/>
          <p:cNvPicPr>
            <a:picLocks noChangeAspect="1"/>
          </p:cNvPicPr>
          <p:nvPr/>
        </p:nvPicPr>
        <p:blipFill>
          <a:blip r:embed="rId16"/>
          <a:stretch>
            <a:fillRect/>
          </a:stretch>
        </p:blipFill>
        <p:spPr>
          <a:xfrm>
            <a:off x="4539996" y="2343607"/>
            <a:ext cx="286207" cy="286207"/>
          </a:xfrm>
          <a:prstGeom prst="rect">
            <a:avLst/>
          </a:prstGeom>
        </p:spPr>
      </p:pic>
      <p:sp>
        <p:nvSpPr>
          <p:cNvPr id="58" name="Text 39"/>
          <p:cNvSpPr/>
          <p:nvPr/>
        </p:nvSpPr>
        <p:spPr>
          <a:xfrm>
            <a:off x="4539996" y="2343607"/>
            <a:ext cx="286207" cy="286207"/>
          </a:xfrm>
          <a:prstGeom prst="rect">
            <a:avLst/>
          </a:prstGeom>
          <a:solidFill>
            <a:srgbClr val="FFFFFF">
              <a:alpha val="0"/>
            </a:srgbClr>
          </a:solidFill>
          <a:ln w="25400">
            <a:solidFill>
              <a:srgbClr val="DC2626"/>
            </a:solidFill>
          </a:ln>
        </p:spPr>
        <p:txBody>
          <a:bodyPr wrap="square" lIns="0" tIns="0" rIns="0" bIns="0" rtlCol="0" anchor="ctr"/>
          <a:lstStyle/>
          <a:p>
            <a:pPr marL="0" indent="0" algn="ctr">
              <a:buNone/>
            </a:pPr>
            <a:r>
              <a:rPr lang="en-US" sz="1200" b="1" dirty="0">
                <a:solidFill>
                  <a:srgbClr val="DC2626"/>
                </a:solidFill>
                <a:latin typeface="Playfair Display" pitchFamily="34" charset="0"/>
                <a:ea typeface="Playfair Display" pitchFamily="34" charset="-122"/>
                <a:cs typeface="Playfair Display" pitchFamily="34" charset="-120"/>
              </a:rPr>
              <a:t>2</a:t>
            </a:r>
            <a:endParaRPr lang="en-US" sz="1200" dirty="0"/>
          </a:p>
        </p:txBody>
      </p:sp>
      <p:pic>
        <p:nvPicPr>
          <p:cNvPr id="59" name="Image 17" descr="preencoded.png"/>
          <p:cNvPicPr>
            <a:picLocks noChangeAspect="1"/>
          </p:cNvPicPr>
          <p:nvPr/>
        </p:nvPicPr>
        <p:blipFill>
          <a:blip r:embed="rId16"/>
          <a:stretch>
            <a:fillRect/>
          </a:stretch>
        </p:blipFill>
        <p:spPr>
          <a:xfrm>
            <a:off x="8127187" y="2343607"/>
            <a:ext cx="286207" cy="286207"/>
          </a:xfrm>
          <a:prstGeom prst="rect">
            <a:avLst/>
          </a:prstGeom>
        </p:spPr>
      </p:pic>
      <p:sp>
        <p:nvSpPr>
          <p:cNvPr id="60" name="Text 40"/>
          <p:cNvSpPr/>
          <p:nvPr/>
        </p:nvSpPr>
        <p:spPr>
          <a:xfrm>
            <a:off x="8127187" y="2343607"/>
            <a:ext cx="286207" cy="286207"/>
          </a:xfrm>
          <a:prstGeom prst="rect">
            <a:avLst/>
          </a:prstGeom>
          <a:solidFill>
            <a:srgbClr val="FFFFFF">
              <a:alpha val="0"/>
            </a:srgbClr>
          </a:solidFill>
          <a:ln w="25400">
            <a:solidFill>
              <a:srgbClr val="4F46E5"/>
            </a:solidFill>
          </a:ln>
        </p:spPr>
        <p:txBody>
          <a:bodyPr wrap="square" lIns="0" tIns="0" rIns="0" bIns="0" rtlCol="0" anchor="ctr"/>
          <a:lstStyle/>
          <a:p>
            <a:pPr marL="0" indent="0" algn="ctr">
              <a:buNone/>
            </a:pPr>
            <a:r>
              <a:rPr lang="en-US" sz="1200" b="1" dirty="0">
                <a:solidFill>
                  <a:srgbClr val="4F46E5"/>
                </a:solidFill>
                <a:latin typeface="Playfair Display" pitchFamily="34" charset="0"/>
                <a:ea typeface="Playfair Display" pitchFamily="34" charset="-122"/>
                <a:cs typeface="Playfair Display" pitchFamily="34" charset="-120"/>
              </a:rPr>
              <a:t>3</a:t>
            </a:r>
            <a:endParaRPr lang="en-US" sz="1200" dirty="0"/>
          </a:p>
        </p:txBody>
      </p:sp>
      <p:sp>
        <p:nvSpPr>
          <p:cNvPr id="61" name="Text 41"/>
          <p:cNvSpPr txBox="1"/>
          <p:nvPr/>
        </p:nvSpPr>
        <p:spPr>
          <a:xfrm>
            <a:off x="9633204" y="6362395"/>
            <a:ext cx="1848002" cy="152705"/>
          </a:xfrm>
          <a:prstGeom prst="rect">
            <a:avLst/>
          </a:prstGeom>
          <a:noFill/>
          <a:ln/>
        </p:spPr>
        <p:txBody>
          <a:bodyPr wrap="square" lIns="0" tIns="0" rIns="0" bIns="0" rtlCol="0" anchor="ctr"/>
          <a:lstStyle/>
          <a:p>
            <a:pPr marL="0" indent="0" algn="l">
              <a:buNone/>
            </a:pPr>
            <a:r>
              <a:rPr lang="en-US" sz="900" kern="0" spc="90" dirty="0">
                <a:solidFill>
                  <a:srgbClr val="6B7280">
                    <a:alpha val="50000"/>
                  </a:srgbClr>
                </a:solidFill>
                <a:latin typeface="Lato" pitchFamily="34" charset="0"/>
                <a:ea typeface="Lato" pitchFamily="34" charset="-122"/>
                <a:cs typeface="Lato" pitchFamily="34" charset="-120"/>
              </a:rPr>
              <a:t>Principles of Marketing</a:t>
            </a:r>
            <a:endParaRPr lang="en-US" sz="900" dirty="0"/>
          </a:p>
        </p:txBody>
      </p:sp>
      <p:sp>
        <p:nvSpPr>
          <p:cNvPr id="62" name="Text 42"/>
          <p:cNvSpPr txBox="1"/>
          <p:nvPr/>
        </p:nvSpPr>
        <p:spPr>
          <a:xfrm>
            <a:off x="11480292" y="6324905"/>
            <a:ext cx="124358" cy="228600"/>
          </a:xfrm>
          <a:prstGeom prst="rect">
            <a:avLst/>
          </a:prstGeom>
          <a:noFill/>
          <a:ln/>
        </p:spPr>
        <p:txBody>
          <a:bodyPr wrap="square" lIns="0" tIns="0" rIns="0" bIns="0" rtlCol="0" anchor="ctr"/>
          <a:lstStyle/>
          <a:p>
            <a:pPr marL="0" indent="0" algn="l">
              <a:buNone/>
            </a:pPr>
            <a:r>
              <a:rPr lang="en-US" sz="1200" dirty="0">
                <a:solidFill>
                  <a:srgbClr val="D1D5DB">
                    <a:alpha val="50000"/>
                  </a:srgbClr>
                </a:solidFill>
                <a:latin typeface="Lato" pitchFamily="34" charset="0"/>
                <a:ea typeface="Lato" pitchFamily="34" charset="-122"/>
                <a:cs typeface="Lato" pitchFamily="34" charset="-120"/>
              </a:rPr>
              <a:t>|</a:t>
            </a:r>
            <a:endParaRPr lang="en-US" sz="1200" dirty="0"/>
          </a:p>
        </p:txBody>
      </p:sp>
      <p:sp>
        <p:nvSpPr>
          <p:cNvPr id="63" name="Text 43"/>
          <p:cNvSpPr txBox="1"/>
          <p:nvPr/>
        </p:nvSpPr>
        <p:spPr>
          <a:xfrm>
            <a:off x="11601907" y="6362395"/>
            <a:ext cx="210312" cy="152705"/>
          </a:xfrm>
          <a:prstGeom prst="rect">
            <a:avLst/>
          </a:prstGeom>
          <a:noFill/>
          <a:ln/>
        </p:spPr>
        <p:txBody>
          <a:bodyPr wrap="square" lIns="0" tIns="0" rIns="0" bIns="0" rtlCol="0" anchor="ctr"/>
          <a:lstStyle/>
          <a:p>
            <a:pPr marL="0" indent="0" algn="l">
              <a:buNone/>
            </a:pPr>
            <a:r>
              <a:rPr lang="en-US" sz="900" b="1" dirty="0">
                <a:solidFill>
                  <a:srgbClr val="9CA3AF">
                    <a:alpha val="50000"/>
                  </a:srgbClr>
                </a:solidFill>
                <a:latin typeface="Lato" pitchFamily="34" charset="0"/>
                <a:ea typeface="Lato" pitchFamily="34" charset="-122"/>
                <a:cs typeface="Lato" pitchFamily="34" charset="-120"/>
              </a:rPr>
              <a:t>12</a:t>
            </a:r>
            <a:endParaRPr lang="en-US" sz="900" dirty="0"/>
          </a:p>
        </p:txBody>
      </p:sp>
      <p:sp>
        <p:nvSpPr>
          <p:cNvPr id="64" name="Text 44"/>
          <p:cNvSpPr txBox="1"/>
          <p:nvPr/>
        </p:nvSpPr>
        <p:spPr>
          <a:xfrm>
            <a:off x="11064240" y="457200"/>
            <a:ext cx="752551"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Lato" pitchFamily="34" charset="0"/>
                <a:ea typeface="Lato" pitchFamily="34" charset="-122"/>
                <a:cs typeface="Lato" pitchFamily="34" charset="-120"/>
              </a:rPr>
              <a:t>Module 2</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FFFFF"/>
          </a:solidFill>
          <a:ln w="12700">
            <a:solidFill>
              <a:srgbClr val="FFFFFF">
                <a:alpha val="0"/>
              </a:srgbClr>
            </a:solidFill>
            <a:prstDash val="solid"/>
          </a:ln>
        </p:spPr>
        <p:txBody>
          <a:bodyPr/>
          <a:lstStyle/>
          <a:p>
            <a:endParaRPr lang="en-US"/>
          </a:p>
        </p:txBody>
      </p:sp>
      <p:sp>
        <p:nvSpPr>
          <p:cNvPr id="3" name="Shape 1"/>
          <p:cNvSpPr/>
          <p:nvPr/>
        </p:nvSpPr>
        <p:spPr>
          <a:xfrm>
            <a:off x="0" y="0"/>
            <a:ext cx="12191695" cy="6858000"/>
          </a:xfrm>
          <a:prstGeom prst="rect">
            <a:avLst/>
          </a:prstGeom>
          <a:solidFill>
            <a:srgbClr val="FFFFFF"/>
          </a:solidFill>
          <a:ln/>
        </p:spPr>
        <p:txBody>
          <a:bodyPr/>
          <a:lstStyle/>
          <a:p>
            <a:endParaRPr lang="en-US"/>
          </a:p>
        </p:txBody>
      </p:sp>
      <p:sp>
        <p:nvSpPr>
          <p:cNvPr id="4" name="Shape 2"/>
          <p:cNvSpPr/>
          <p:nvPr/>
        </p:nvSpPr>
        <p:spPr>
          <a:xfrm>
            <a:off x="0" y="0"/>
            <a:ext cx="12191695" cy="152705"/>
          </a:xfrm>
          <a:prstGeom prst="rect">
            <a:avLst/>
          </a:prstGeom>
          <a:solidFill>
            <a:srgbClr val="1E3A8A"/>
          </a:solidFill>
          <a:ln w="12700">
            <a:solidFill>
              <a:srgbClr val="1E3A8A">
                <a:alpha val="0"/>
              </a:srgbClr>
            </a:solidFill>
            <a:prstDash val="solid"/>
          </a:ln>
        </p:spPr>
        <p:txBody>
          <a:bodyPr/>
          <a:lstStyle/>
          <a:p>
            <a:endParaRPr lang="en-US"/>
          </a:p>
        </p:txBody>
      </p:sp>
      <p:sp>
        <p:nvSpPr>
          <p:cNvPr id="5" name="Text 3"/>
          <p:cNvSpPr txBox="1"/>
          <p:nvPr/>
        </p:nvSpPr>
        <p:spPr>
          <a:xfrm>
            <a:off x="761695" y="905256"/>
            <a:ext cx="10858500" cy="571500"/>
          </a:xfrm>
          <a:prstGeom prst="rect">
            <a:avLst/>
          </a:prstGeom>
          <a:noFill/>
          <a:ln/>
        </p:spPr>
        <p:txBody>
          <a:bodyPr wrap="square" lIns="0" tIns="0" rIns="0" bIns="0" rtlCol="0" anchor="ctr"/>
          <a:lstStyle/>
          <a:p>
            <a:pPr marL="0" indent="0" algn="l">
              <a:buNone/>
            </a:pPr>
            <a:r>
              <a:rPr lang="en-US" sz="3600" b="1" dirty="0">
                <a:solidFill>
                  <a:srgbClr val="111827"/>
                </a:solidFill>
                <a:latin typeface="Playfair Display" pitchFamily="34" charset="0"/>
                <a:ea typeface="Playfair Display" pitchFamily="34" charset="-122"/>
                <a:cs typeface="Playfair Display" pitchFamily="34" charset="-120"/>
              </a:rPr>
              <a:t>Marco's Pizza — SWOT</a:t>
            </a:r>
            <a:endParaRPr lang="en-US" sz="3600" dirty="0"/>
          </a:p>
        </p:txBody>
      </p:sp>
      <p:pic>
        <p:nvPicPr>
          <p:cNvPr id="6" name="Image 0" descr="preencoded.png"/>
          <p:cNvPicPr>
            <a:picLocks noChangeAspect="1"/>
          </p:cNvPicPr>
          <p:nvPr/>
        </p:nvPicPr>
        <p:blipFill>
          <a:blip r:embed="rId3"/>
          <a:srcRect t="-375" b="-375"/>
          <a:stretch/>
        </p:blipFill>
        <p:spPr>
          <a:xfrm>
            <a:off x="761695" y="1628546"/>
            <a:ext cx="609905" cy="57607"/>
          </a:xfrm>
          <a:prstGeom prst="rect">
            <a:avLst/>
          </a:prstGeom>
        </p:spPr>
      </p:pic>
      <p:sp>
        <p:nvSpPr>
          <p:cNvPr id="7" name="Text 4"/>
          <p:cNvSpPr txBox="1"/>
          <p:nvPr/>
        </p:nvSpPr>
        <p:spPr>
          <a:xfrm>
            <a:off x="761695" y="1762049"/>
            <a:ext cx="10782605" cy="267005"/>
          </a:xfrm>
          <a:prstGeom prst="rect">
            <a:avLst/>
          </a:prstGeom>
          <a:noFill/>
          <a:ln/>
        </p:spPr>
        <p:txBody>
          <a:bodyPr wrap="square" lIns="0" tIns="0" rIns="0" bIns="0" rtlCol="0" anchor="ctr"/>
          <a:lstStyle/>
          <a:p>
            <a:pPr marL="0" indent="0" algn="l">
              <a:buNone/>
            </a:pPr>
            <a:r>
              <a:rPr lang="en-US" sz="1300" i="1" dirty="0">
                <a:solidFill>
                  <a:srgbClr val="4B5563"/>
                </a:solidFill>
                <a:latin typeface="Playfair Display" pitchFamily="34" charset="0"/>
                <a:ea typeface="Playfair Display" pitchFamily="34" charset="-122"/>
                <a:cs typeface="Playfair Display" pitchFamily="34" charset="-120"/>
              </a:rPr>
              <a:t>"Applying the framework to understand the strategic situation."</a:t>
            </a:r>
            <a:endParaRPr lang="en-US" sz="1300" dirty="0"/>
          </a:p>
        </p:txBody>
      </p:sp>
      <p:sp>
        <p:nvSpPr>
          <p:cNvPr id="8" name="Shape 5"/>
          <p:cNvSpPr/>
          <p:nvPr/>
        </p:nvSpPr>
        <p:spPr>
          <a:xfrm>
            <a:off x="761695" y="2571293"/>
            <a:ext cx="3143707" cy="19202"/>
          </a:xfrm>
          <a:prstGeom prst="rect">
            <a:avLst/>
          </a:prstGeom>
          <a:solidFill>
            <a:srgbClr val="E2E8F0"/>
          </a:solidFill>
          <a:ln w="12700">
            <a:solidFill>
              <a:srgbClr val="E2E8F0">
                <a:alpha val="0"/>
              </a:srgbClr>
            </a:solidFill>
            <a:prstDash val="solid"/>
          </a:ln>
        </p:spPr>
        <p:txBody>
          <a:bodyPr/>
          <a:lstStyle/>
          <a:p>
            <a:endParaRPr lang="en-US"/>
          </a:p>
        </p:txBody>
      </p:sp>
      <p:sp>
        <p:nvSpPr>
          <p:cNvPr id="9" name="Text 6"/>
          <p:cNvSpPr txBox="1"/>
          <p:nvPr/>
        </p:nvSpPr>
        <p:spPr>
          <a:xfrm>
            <a:off x="724205" y="2352751"/>
            <a:ext cx="3219602" cy="171907"/>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ctr">
              <a:buNone/>
            </a:pPr>
            <a:r>
              <a:rPr lang="en-US" sz="900" b="1" kern="0" spc="75" dirty="0">
                <a:solidFill>
                  <a:srgbClr val="64748B"/>
                </a:solidFill>
                <a:latin typeface="Lato" pitchFamily="34" charset="0"/>
                <a:ea typeface="Lato" pitchFamily="34" charset="-122"/>
                <a:cs typeface="Lato" pitchFamily="34" charset="-120"/>
              </a:rPr>
              <a:t>Helpful</a:t>
            </a:r>
            <a:endParaRPr lang="en-US" sz="900" dirty="0"/>
          </a:p>
        </p:txBody>
      </p:sp>
      <p:sp>
        <p:nvSpPr>
          <p:cNvPr id="10" name="Shape 7"/>
          <p:cNvSpPr/>
          <p:nvPr/>
        </p:nvSpPr>
        <p:spPr>
          <a:xfrm>
            <a:off x="4089197" y="2571293"/>
            <a:ext cx="3143707" cy="19202"/>
          </a:xfrm>
          <a:prstGeom prst="rect">
            <a:avLst/>
          </a:prstGeom>
          <a:solidFill>
            <a:srgbClr val="E2E8F0"/>
          </a:solidFill>
          <a:ln w="12700">
            <a:solidFill>
              <a:srgbClr val="E2E8F0">
                <a:alpha val="0"/>
              </a:srgbClr>
            </a:solidFill>
            <a:prstDash val="solid"/>
          </a:ln>
        </p:spPr>
        <p:txBody>
          <a:bodyPr/>
          <a:lstStyle/>
          <a:p>
            <a:endParaRPr lang="en-US"/>
          </a:p>
        </p:txBody>
      </p:sp>
      <p:sp>
        <p:nvSpPr>
          <p:cNvPr id="11" name="Text 8"/>
          <p:cNvSpPr txBox="1"/>
          <p:nvPr/>
        </p:nvSpPr>
        <p:spPr>
          <a:xfrm>
            <a:off x="4051706" y="2352751"/>
            <a:ext cx="3219602" cy="171907"/>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ctr">
              <a:buNone/>
            </a:pPr>
            <a:r>
              <a:rPr lang="en-US" sz="900" b="1" kern="0" spc="75" dirty="0">
                <a:solidFill>
                  <a:srgbClr val="64748B"/>
                </a:solidFill>
                <a:latin typeface="Lato" pitchFamily="34" charset="0"/>
                <a:ea typeface="Lato" pitchFamily="34" charset="-122"/>
                <a:cs typeface="Lato" pitchFamily="34" charset="-120"/>
              </a:rPr>
              <a:t>Harmful</a:t>
            </a:r>
            <a:endParaRPr lang="en-US" sz="900" dirty="0"/>
          </a:p>
        </p:txBody>
      </p:sp>
      <p:sp>
        <p:nvSpPr>
          <p:cNvPr id="12" name="Text 9"/>
          <p:cNvSpPr txBox="1"/>
          <p:nvPr/>
        </p:nvSpPr>
        <p:spPr>
          <a:xfrm>
            <a:off x="761695" y="543154"/>
            <a:ext cx="2029054" cy="247802"/>
          </a:xfrm>
          <a:prstGeom prst="rect">
            <a:avLst/>
          </a:prstGeom>
          <a:noFill/>
          <a:ln w="12700">
            <a:solidFill>
              <a:srgbClr val="D1D5DB"/>
            </a:solidFill>
          </a:ln>
        </p:spPr>
        <p:txBody>
          <a:bodyPr wrap="square" lIns="0" tIns="0" rIns="0" bIns="0" rtlCol="0" anchor="t"/>
          <a:lstStyle/>
          <a:p>
            <a:pPr marL="0" indent="0" algn="l">
              <a:buNone/>
            </a:pPr>
            <a:r>
              <a:rPr lang="en-US" sz="900" b="1" kern="0" spc="90" dirty="0">
                <a:solidFill>
                  <a:srgbClr val="6B7280"/>
                </a:solidFill>
                <a:latin typeface="Lato" pitchFamily="34" charset="0"/>
                <a:ea typeface="Lato" pitchFamily="34" charset="-122"/>
                <a:cs typeface="Lato" pitchFamily="34" charset="-120"/>
              </a:rPr>
              <a:t>Case Study Application</a:t>
            </a:r>
            <a:endParaRPr lang="en-US" sz="900" dirty="0"/>
          </a:p>
        </p:txBody>
      </p:sp>
      <p:sp>
        <p:nvSpPr>
          <p:cNvPr id="13" name="Shape 10"/>
          <p:cNvSpPr/>
          <p:nvPr/>
        </p:nvSpPr>
        <p:spPr>
          <a:xfrm>
            <a:off x="761695" y="2819095"/>
            <a:ext cx="3143707" cy="1962302"/>
          </a:xfrm>
          <a:prstGeom prst="roundRect">
            <a:avLst>
              <a:gd name="adj" fmla="val 1810"/>
            </a:avLst>
          </a:prstGeom>
          <a:solidFill>
            <a:srgbClr val="ECFDF5"/>
          </a:solidFill>
          <a:ln w="12700">
            <a:solidFill>
              <a:srgbClr val="A7F3D0"/>
            </a:solidFill>
            <a:prstDash val="solid"/>
          </a:ln>
          <a:effectLst>
            <a:outerShdw blurRad="63500" dist="38100" dir="16200000" algn="bl" rotWithShape="0">
              <a:srgbClr val="000000">
                <a:alpha val="5000"/>
              </a:srgbClr>
            </a:outerShdw>
          </a:effectLst>
        </p:spPr>
        <p:txBody>
          <a:bodyPr/>
          <a:lstStyle/>
          <a:p>
            <a:endParaRPr lang="en-US"/>
          </a:p>
        </p:txBody>
      </p:sp>
      <p:sp>
        <p:nvSpPr>
          <p:cNvPr id="14" name="Shape 11"/>
          <p:cNvSpPr/>
          <p:nvPr/>
        </p:nvSpPr>
        <p:spPr>
          <a:xfrm>
            <a:off x="761695" y="2819095"/>
            <a:ext cx="57607" cy="1962302"/>
          </a:xfrm>
          <a:prstGeom prst="roundRect">
            <a:avLst>
              <a:gd name="adj" fmla="val 61643"/>
            </a:avLst>
          </a:prstGeom>
          <a:solidFill>
            <a:srgbClr val="10B981"/>
          </a:solidFill>
          <a:ln w="12700">
            <a:solidFill>
              <a:srgbClr val="10B981">
                <a:alpha val="0"/>
              </a:srgbClr>
            </a:solidFill>
            <a:prstDash val="solid"/>
          </a:ln>
        </p:spPr>
        <p:txBody>
          <a:bodyPr/>
          <a:lstStyle/>
          <a:p>
            <a:endParaRPr lang="en-US"/>
          </a:p>
        </p:txBody>
      </p:sp>
      <p:sp>
        <p:nvSpPr>
          <p:cNvPr id="15" name="Text 12"/>
          <p:cNvSpPr txBox="1"/>
          <p:nvPr/>
        </p:nvSpPr>
        <p:spPr>
          <a:xfrm rot="16200000">
            <a:off x="514807" y="3724351"/>
            <a:ext cx="734263"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Lato" pitchFamily="34" charset="0"/>
                <a:ea typeface="Lato" pitchFamily="34" charset="-122"/>
                <a:cs typeface="Lato" pitchFamily="34" charset="-120"/>
              </a:rPr>
              <a:t>Internal</a:t>
            </a:r>
            <a:endParaRPr lang="en-US" sz="900" dirty="0"/>
          </a:p>
        </p:txBody>
      </p:sp>
      <p:pic>
        <p:nvPicPr>
          <p:cNvPr id="16" name="Image 1" descr="preencoded.png"/>
          <p:cNvPicPr>
            <a:picLocks noChangeAspect="1"/>
          </p:cNvPicPr>
          <p:nvPr/>
        </p:nvPicPr>
        <p:blipFill>
          <a:blip r:embed="rId4">
            <a:alphaModFix amt="20000"/>
          </a:blip>
          <a:srcRect t="-45" b="-45"/>
          <a:stretch/>
        </p:blipFill>
        <p:spPr>
          <a:xfrm>
            <a:off x="3441802" y="3019349"/>
            <a:ext cx="256946" cy="228600"/>
          </a:xfrm>
          <a:prstGeom prst="rect">
            <a:avLst/>
          </a:prstGeom>
        </p:spPr>
      </p:pic>
      <p:sp>
        <p:nvSpPr>
          <p:cNvPr id="17" name="Text 13"/>
          <p:cNvSpPr txBox="1"/>
          <p:nvPr/>
        </p:nvSpPr>
        <p:spPr>
          <a:xfrm>
            <a:off x="1047902" y="3057754"/>
            <a:ext cx="2724912" cy="305410"/>
          </a:xfrm>
          <a:prstGeom prst="rect">
            <a:avLst/>
          </a:prstGeom>
          <a:noFill/>
          <a:ln/>
        </p:spPr>
        <p:txBody>
          <a:bodyPr wrap="square" lIns="0" tIns="0" rIns="0" bIns="0" rtlCol="0" anchor="ctr"/>
          <a:lstStyle/>
          <a:p>
            <a:pPr marL="0" indent="0" algn="l">
              <a:buNone/>
            </a:pPr>
            <a:r>
              <a:rPr lang="en-US" sz="1800" b="1" dirty="0">
                <a:solidFill>
                  <a:srgbClr val="065F46"/>
                </a:solidFill>
                <a:latin typeface="Playfair Display" pitchFamily="34" charset="0"/>
                <a:ea typeface="Playfair Display" pitchFamily="34" charset="-122"/>
                <a:cs typeface="Playfair Display" pitchFamily="34" charset="-120"/>
              </a:rPr>
              <a:t>Strengths</a:t>
            </a:r>
            <a:endParaRPr lang="en-US" sz="1800" dirty="0"/>
          </a:p>
        </p:txBody>
      </p:sp>
      <p:sp>
        <p:nvSpPr>
          <p:cNvPr id="18" name="Text 14"/>
          <p:cNvSpPr txBox="1"/>
          <p:nvPr/>
        </p:nvSpPr>
        <p:spPr>
          <a:xfrm>
            <a:off x="1238098" y="3552444"/>
            <a:ext cx="2534717" cy="191110"/>
          </a:xfrm>
          <a:prstGeom prst="rect">
            <a:avLst/>
          </a:prstGeom>
          <a:noFill/>
          <a:ln/>
        </p:spPr>
        <p:txBody>
          <a:bodyPr wrap="square" lIns="0" tIns="0" rIns="0" bIns="0" rtlCol="0" anchor="ctr"/>
          <a:lstStyle/>
          <a:p>
            <a:pPr marL="0" indent="0" algn="l">
              <a:buNone/>
            </a:pPr>
            <a:r>
              <a:rPr lang="en-US" sz="1000" dirty="0">
                <a:solidFill>
                  <a:srgbClr val="374151"/>
                </a:solidFill>
                <a:latin typeface="Lato" pitchFamily="34" charset="0"/>
                <a:ea typeface="Lato" pitchFamily="34" charset="-122"/>
                <a:cs typeface="Lato" pitchFamily="34" charset="-120"/>
              </a:rPr>
              <a:t>Strong reviews &amp; reputation</a:t>
            </a:r>
            <a:endParaRPr lang="en-US" sz="1000" dirty="0"/>
          </a:p>
        </p:txBody>
      </p:sp>
      <p:pic>
        <p:nvPicPr>
          <p:cNvPr id="19" name="Image 2" descr="preencoded.png"/>
          <p:cNvPicPr>
            <a:picLocks noChangeAspect="1"/>
          </p:cNvPicPr>
          <p:nvPr/>
        </p:nvPicPr>
        <p:blipFill>
          <a:blip r:embed="rId5"/>
          <a:srcRect t="-1100" b="-1100"/>
          <a:stretch/>
        </p:blipFill>
        <p:spPr>
          <a:xfrm>
            <a:off x="1047902" y="3590849"/>
            <a:ext cx="114300" cy="133502"/>
          </a:xfrm>
          <a:prstGeom prst="rect">
            <a:avLst/>
          </a:prstGeom>
        </p:spPr>
      </p:pic>
      <p:sp>
        <p:nvSpPr>
          <p:cNvPr id="20" name="Text 15"/>
          <p:cNvSpPr txBox="1"/>
          <p:nvPr/>
        </p:nvSpPr>
        <p:spPr>
          <a:xfrm>
            <a:off x="1238098" y="3819449"/>
            <a:ext cx="2574950" cy="191110"/>
          </a:xfrm>
          <a:prstGeom prst="rect">
            <a:avLst/>
          </a:prstGeom>
          <a:noFill/>
          <a:ln/>
        </p:spPr>
        <p:txBody>
          <a:bodyPr wrap="square" lIns="0" tIns="0" rIns="0" bIns="0" rtlCol="0" anchor="ctr"/>
          <a:lstStyle/>
          <a:p>
            <a:pPr marL="0" indent="0" algn="l">
              <a:buNone/>
            </a:pPr>
            <a:r>
              <a:rPr lang="en-US" sz="1000" dirty="0">
                <a:solidFill>
                  <a:srgbClr val="374151"/>
                </a:solidFill>
                <a:latin typeface="Lato" pitchFamily="34" charset="0"/>
                <a:ea typeface="Lato" pitchFamily="34" charset="-122"/>
                <a:cs typeface="Lato" pitchFamily="34" charset="-120"/>
              </a:rPr>
              <a:t>High product quality (better taste)</a:t>
            </a:r>
            <a:endParaRPr lang="en-US" sz="1000" dirty="0"/>
          </a:p>
        </p:txBody>
      </p:sp>
      <p:pic>
        <p:nvPicPr>
          <p:cNvPr id="21" name="Image 3" descr="preencoded.png"/>
          <p:cNvPicPr>
            <a:picLocks noChangeAspect="1"/>
          </p:cNvPicPr>
          <p:nvPr/>
        </p:nvPicPr>
        <p:blipFill>
          <a:blip r:embed="rId5"/>
          <a:srcRect t="-1100" b="-1100"/>
          <a:stretch/>
        </p:blipFill>
        <p:spPr>
          <a:xfrm>
            <a:off x="1047902" y="3857854"/>
            <a:ext cx="114300" cy="133502"/>
          </a:xfrm>
          <a:prstGeom prst="rect">
            <a:avLst/>
          </a:prstGeom>
        </p:spPr>
      </p:pic>
      <p:sp>
        <p:nvSpPr>
          <p:cNvPr id="22" name="Text 16"/>
          <p:cNvSpPr txBox="1"/>
          <p:nvPr/>
        </p:nvSpPr>
        <p:spPr>
          <a:xfrm>
            <a:off x="1238098" y="4086454"/>
            <a:ext cx="2534717" cy="191110"/>
          </a:xfrm>
          <a:prstGeom prst="rect">
            <a:avLst/>
          </a:prstGeom>
          <a:noFill/>
          <a:ln/>
        </p:spPr>
        <p:txBody>
          <a:bodyPr wrap="square" lIns="0" tIns="0" rIns="0" bIns="0" rtlCol="0" anchor="ctr"/>
          <a:lstStyle/>
          <a:p>
            <a:pPr marL="0" indent="0" algn="l">
              <a:buNone/>
            </a:pPr>
            <a:r>
              <a:rPr lang="en-US" sz="1000" dirty="0">
                <a:solidFill>
                  <a:srgbClr val="374151"/>
                </a:solidFill>
                <a:latin typeface="Lato" pitchFamily="34" charset="0"/>
                <a:ea typeface="Lato" pitchFamily="34" charset="-122"/>
                <a:cs typeface="Lato" pitchFamily="34" charset="-120"/>
              </a:rPr>
              <a:t>Loyal repeat customers</a:t>
            </a:r>
            <a:endParaRPr lang="en-US" sz="1000" dirty="0"/>
          </a:p>
        </p:txBody>
      </p:sp>
      <p:pic>
        <p:nvPicPr>
          <p:cNvPr id="23" name="Image 4" descr="preencoded.png"/>
          <p:cNvPicPr>
            <a:picLocks noChangeAspect="1"/>
          </p:cNvPicPr>
          <p:nvPr/>
        </p:nvPicPr>
        <p:blipFill>
          <a:blip r:embed="rId5"/>
          <a:srcRect t="-1100" b="-1100"/>
          <a:stretch/>
        </p:blipFill>
        <p:spPr>
          <a:xfrm>
            <a:off x="1047902" y="4123944"/>
            <a:ext cx="114300" cy="133502"/>
          </a:xfrm>
          <a:prstGeom prst="rect">
            <a:avLst/>
          </a:prstGeom>
        </p:spPr>
      </p:pic>
      <p:sp>
        <p:nvSpPr>
          <p:cNvPr id="24" name="Shape 17"/>
          <p:cNvSpPr/>
          <p:nvPr/>
        </p:nvSpPr>
        <p:spPr>
          <a:xfrm>
            <a:off x="4089197" y="2819095"/>
            <a:ext cx="3143707" cy="1962302"/>
          </a:xfrm>
          <a:prstGeom prst="roundRect">
            <a:avLst>
              <a:gd name="adj" fmla="val 1810"/>
            </a:avLst>
          </a:prstGeom>
          <a:solidFill>
            <a:srgbClr val="FEF2F2"/>
          </a:solidFill>
          <a:ln w="12700">
            <a:solidFill>
              <a:srgbClr val="FECACA"/>
            </a:solidFill>
            <a:prstDash val="solid"/>
          </a:ln>
          <a:effectLst>
            <a:outerShdw blurRad="63500" dist="38100" dir="16200000" algn="bl" rotWithShape="0">
              <a:srgbClr val="000000">
                <a:alpha val="5000"/>
              </a:srgbClr>
            </a:outerShdw>
          </a:effectLst>
        </p:spPr>
        <p:txBody>
          <a:bodyPr/>
          <a:lstStyle/>
          <a:p>
            <a:endParaRPr lang="en-US"/>
          </a:p>
        </p:txBody>
      </p:sp>
      <p:sp>
        <p:nvSpPr>
          <p:cNvPr id="25" name="Shape 18"/>
          <p:cNvSpPr/>
          <p:nvPr/>
        </p:nvSpPr>
        <p:spPr>
          <a:xfrm>
            <a:off x="4089197" y="2819095"/>
            <a:ext cx="57607" cy="1962302"/>
          </a:xfrm>
          <a:prstGeom prst="roundRect">
            <a:avLst>
              <a:gd name="adj" fmla="val 61643"/>
            </a:avLst>
          </a:prstGeom>
          <a:solidFill>
            <a:srgbClr val="EF4444"/>
          </a:solidFill>
          <a:ln w="12700">
            <a:solidFill>
              <a:srgbClr val="EF4444">
                <a:alpha val="0"/>
              </a:srgbClr>
            </a:solidFill>
            <a:prstDash val="solid"/>
          </a:ln>
        </p:spPr>
        <p:txBody>
          <a:bodyPr/>
          <a:lstStyle/>
          <a:p>
            <a:endParaRPr lang="en-US"/>
          </a:p>
        </p:txBody>
      </p:sp>
      <p:pic>
        <p:nvPicPr>
          <p:cNvPr id="26" name="Image 5" descr="preencoded.png"/>
          <p:cNvPicPr>
            <a:picLocks noChangeAspect="1"/>
          </p:cNvPicPr>
          <p:nvPr/>
        </p:nvPicPr>
        <p:blipFill>
          <a:blip r:embed="rId6">
            <a:alphaModFix amt="20000"/>
          </a:blip>
          <a:srcRect/>
          <a:stretch/>
        </p:blipFill>
        <p:spPr>
          <a:xfrm>
            <a:off x="6797650" y="3019349"/>
            <a:ext cx="228600" cy="228600"/>
          </a:xfrm>
          <a:prstGeom prst="rect">
            <a:avLst/>
          </a:prstGeom>
        </p:spPr>
      </p:pic>
      <p:sp>
        <p:nvSpPr>
          <p:cNvPr id="27" name="Text 19"/>
          <p:cNvSpPr txBox="1"/>
          <p:nvPr/>
        </p:nvSpPr>
        <p:spPr>
          <a:xfrm>
            <a:off x="4375404" y="3057754"/>
            <a:ext cx="2724912" cy="305410"/>
          </a:xfrm>
          <a:prstGeom prst="rect">
            <a:avLst/>
          </a:prstGeom>
          <a:noFill/>
          <a:ln/>
        </p:spPr>
        <p:txBody>
          <a:bodyPr wrap="square" lIns="0" tIns="0" rIns="0" bIns="0" rtlCol="0" anchor="ctr"/>
          <a:lstStyle/>
          <a:p>
            <a:pPr marL="0" indent="0" algn="l">
              <a:buNone/>
            </a:pPr>
            <a:r>
              <a:rPr lang="en-US" sz="1800" b="1" dirty="0">
                <a:solidFill>
                  <a:srgbClr val="991B1B"/>
                </a:solidFill>
                <a:latin typeface="Playfair Display" pitchFamily="34" charset="0"/>
                <a:ea typeface="Playfair Display" pitchFamily="34" charset="-122"/>
                <a:cs typeface="Playfair Display" pitchFamily="34" charset="-120"/>
              </a:rPr>
              <a:t>Weaknesses</a:t>
            </a:r>
            <a:endParaRPr lang="en-US" sz="1800" dirty="0"/>
          </a:p>
        </p:txBody>
      </p:sp>
      <p:sp>
        <p:nvSpPr>
          <p:cNvPr id="28" name="Text 20"/>
          <p:cNvSpPr txBox="1"/>
          <p:nvPr/>
        </p:nvSpPr>
        <p:spPr>
          <a:xfrm>
            <a:off x="4556455" y="3552444"/>
            <a:ext cx="2543861" cy="191110"/>
          </a:xfrm>
          <a:prstGeom prst="rect">
            <a:avLst/>
          </a:prstGeom>
          <a:noFill/>
          <a:ln/>
        </p:spPr>
        <p:txBody>
          <a:bodyPr wrap="square" lIns="0" tIns="0" rIns="0" bIns="0" rtlCol="0" anchor="ctr"/>
          <a:lstStyle/>
          <a:p>
            <a:pPr marL="0" indent="0" algn="l">
              <a:buNone/>
            </a:pPr>
            <a:r>
              <a:rPr lang="en-US" sz="1000" dirty="0">
                <a:solidFill>
                  <a:srgbClr val="374151"/>
                </a:solidFill>
                <a:latin typeface="Lato" pitchFamily="34" charset="0"/>
                <a:ea typeface="Lato" pitchFamily="34" charset="-122"/>
                <a:cs typeface="Lato" pitchFamily="34" charset="-120"/>
              </a:rPr>
              <a:t>Slow delivery times</a:t>
            </a:r>
            <a:endParaRPr lang="en-US" sz="1000" dirty="0"/>
          </a:p>
        </p:txBody>
      </p:sp>
      <p:pic>
        <p:nvPicPr>
          <p:cNvPr id="29" name="Image 6" descr="preencoded.png"/>
          <p:cNvPicPr>
            <a:picLocks noChangeAspect="1"/>
          </p:cNvPicPr>
          <p:nvPr/>
        </p:nvPicPr>
        <p:blipFill>
          <a:blip r:embed="rId7"/>
          <a:srcRect l="-2512" r="-2512"/>
          <a:stretch/>
        </p:blipFill>
        <p:spPr>
          <a:xfrm>
            <a:off x="4375404" y="3590849"/>
            <a:ext cx="105156" cy="133502"/>
          </a:xfrm>
          <a:prstGeom prst="rect">
            <a:avLst/>
          </a:prstGeom>
        </p:spPr>
      </p:pic>
      <p:sp>
        <p:nvSpPr>
          <p:cNvPr id="30" name="Text 21"/>
          <p:cNvSpPr txBox="1"/>
          <p:nvPr/>
        </p:nvSpPr>
        <p:spPr>
          <a:xfrm>
            <a:off x="4556455" y="3819449"/>
            <a:ext cx="2543861" cy="191110"/>
          </a:xfrm>
          <a:prstGeom prst="rect">
            <a:avLst/>
          </a:prstGeom>
          <a:noFill/>
          <a:ln/>
        </p:spPr>
        <p:txBody>
          <a:bodyPr wrap="square" lIns="0" tIns="0" rIns="0" bIns="0" rtlCol="0" anchor="ctr"/>
          <a:lstStyle/>
          <a:p>
            <a:pPr marL="0" indent="0" algn="l">
              <a:buNone/>
            </a:pPr>
            <a:r>
              <a:rPr lang="en-US" sz="1000" dirty="0">
                <a:solidFill>
                  <a:srgbClr val="374151"/>
                </a:solidFill>
                <a:latin typeface="Lato" pitchFamily="34" charset="0"/>
                <a:ea typeface="Lato" pitchFamily="34" charset="-122"/>
                <a:cs typeface="Lato" pitchFamily="34" charset="-120"/>
              </a:rPr>
              <a:t>Outdated ordering process (phone)</a:t>
            </a:r>
            <a:endParaRPr lang="en-US" sz="1000" dirty="0"/>
          </a:p>
        </p:txBody>
      </p:sp>
      <p:pic>
        <p:nvPicPr>
          <p:cNvPr id="31" name="Image 7" descr="preencoded.png"/>
          <p:cNvPicPr>
            <a:picLocks noChangeAspect="1"/>
          </p:cNvPicPr>
          <p:nvPr/>
        </p:nvPicPr>
        <p:blipFill>
          <a:blip r:embed="rId7"/>
          <a:srcRect l="-2512" r="-2512"/>
          <a:stretch/>
        </p:blipFill>
        <p:spPr>
          <a:xfrm>
            <a:off x="4375404" y="3857854"/>
            <a:ext cx="105156" cy="133502"/>
          </a:xfrm>
          <a:prstGeom prst="rect">
            <a:avLst/>
          </a:prstGeom>
        </p:spPr>
      </p:pic>
      <p:sp>
        <p:nvSpPr>
          <p:cNvPr id="32" name="Text 22"/>
          <p:cNvSpPr txBox="1"/>
          <p:nvPr/>
        </p:nvSpPr>
        <p:spPr>
          <a:xfrm>
            <a:off x="4556455" y="4086454"/>
            <a:ext cx="2543861" cy="191110"/>
          </a:xfrm>
          <a:prstGeom prst="rect">
            <a:avLst/>
          </a:prstGeom>
          <a:noFill/>
          <a:ln/>
        </p:spPr>
        <p:txBody>
          <a:bodyPr wrap="square" lIns="0" tIns="0" rIns="0" bIns="0" rtlCol="0" anchor="ctr"/>
          <a:lstStyle/>
          <a:p>
            <a:pPr marL="0" indent="0" algn="l">
              <a:buNone/>
            </a:pPr>
            <a:r>
              <a:rPr lang="en-US" sz="1000" dirty="0">
                <a:solidFill>
                  <a:srgbClr val="374151"/>
                </a:solidFill>
                <a:latin typeface="Lato" pitchFamily="34" charset="0"/>
                <a:ea typeface="Lato" pitchFamily="34" charset="-122"/>
                <a:cs typeface="Lato" pitchFamily="34" charset="-120"/>
              </a:rPr>
              <a:t>Inconsistent peak-hour staffing</a:t>
            </a:r>
            <a:endParaRPr lang="en-US" sz="1000" dirty="0"/>
          </a:p>
        </p:txBody>
      </p:sp>
      <p:pic>
        <p:nvPicPr>
          <p:cNvPr id="33" name="Image 8" descr="preencoded.png"/>
          <p:cNvPicPr>
            <a:picLocks noChangeAspect="1"/>
          </p:cNvPicPr>
          <p:nvPr/>
        </p:nvPicPr>
        <p:blipFill>
          <a:blip r:embed="rId7"/>
          <a:srcRect l="-2512" r="-2512"/>
          <a:stretch/>
        </p:blipFill>
        <p:spPr>
          <a:xfrm>
            <a:off x="4375404" y="4123944"/>
            <a:ext cx="105156" cy="133502"/>
          </a:xfrm>
          <a:prstGeom prst="rect">
            <a:avLst/>
          </a:prstGeom>
        </p:spPr>
      </p:pic>
      <p:sp>
        <p:nvSpPr>
          <p:cNvPr id="34" name="Shape 23"/>
          <p:cNvSpPr/>
          <p:nvPr/>
        </p:nvSpPr>
        <p:spPr>
          <a:xfrm>
            <a:off x="761695" y="4972507"/>
            <a:ext cx="3143707" cy="1962302"/>
          </a:xfrm>
          <a:prstGeom prst="roundRect">
            <a:avLst>
              <a:gd name="adj" fmla="val 1810"/>
            </a:avLst>
          </a:prstGeom>
          <a:solidFill>
            <a:srgbClr val="EFF6FF"/>
          </a:solidFill>
          <a:ln w="12700">
            <a:solidFill>
              <a:srgbClr val="BFDBFE"/>
            </a:solidFill>
            <a:prstDash val="solid"/>
          </a:ln>
          <a:effectLst>
            <a:outerShdw blurRad="63500" dist="38100" dir="16200000" algn="bl" rotWithShape="0">
              <a:srgbClr val="000000">
                <a:alpha val="5000"/>
              </a:srgbClr>
            </a:outerShdw>
          </a:effectLst>
        </p:spPr>
        <p:txBody>
          <a:bodyPr/>
          <a:lstStyle/>
          <a:p>
            <a:endParaRPr lang="en-US"/>
          </a:p>
        </p:txBody>
      </p:sp>
      <p:sp>
        <p:nvSpPr>
          <p:cNvPr id="35" name="Shape 24"/>
          <p:cNvSpPr/>
          <p:nvPr/>
        </p:nvSpPr>
        <p:spPr>
          <a:xfrm>
            <a:off x="761695" y="4972507"/>
            <a:ext cx="57607" cy="1962302"/>
          </a:xfrm>
          <a:prstGeom prst="roundRect">
            <a:avLst>
              <a:gd name="adj" fmla="val 61643"/>
            </a:avLst>
          </a:prstGeom>
          <a:solidFill>
            <a:srgbClr val="3B82F6"/>
          </a:solidFill>
          <a:ln w="12700">
            <a:solidFill>
              <a:srgbClr val="3B82F6">
                <a:alpha val="0"/>
              </a:srgbClr>
            </a:solidFill>
            <a:prstDash val="solid"/>
          </a:ln>
        </p:spPr>
        <p:txBody>
          <a:bodyPr/>
          <a:lstStyle/>
          <a:p>
            <a:endParaRPr lang="en-US"/>
          </a:p>
        </p:txBody>
      </p:sp>
      <p:sp>
        <p:nvSpPr>
          <p:cNvPr id="36" name="Text 25"/>
          <p:cNvSpPr txBox="1"/>
          <p:nvPr/>
        </p:nvSpPr>
        <p:spPr>
          <a:xfrm rot="16200000">
            <a:off x="514807" y="5876849"/>
            <a:ext cx="752551"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Lato" pitchFamily="34" charset="0"/>
                <a:ea typeface="Lato" pitchFamily="34" charset="-122"/>
                <a:cs typeface="Lato" pitchFamily="34" charset="-120"/>
              </a:rPr>
              <a:t>External</a:t>
            </a:r>
            <a:endParaRPr lang="en-US" sz="900" dirty="0"/>
          </a:p>
        </p:txBody>
      </p:sp>
      <p:pic>
        <p:nvPicPr>
          <p:cNvPr id="37" name="Image 9" descr="preencoded.png"/>
          <p:cNvPicPr>
            <a:picLocks noChangeAspect="1"/>
          </p:cNvPicPr>
          <p:nvPr/>
        </p:nvPicPr>
        <p:blipFill>
          <a:blip r:embed="rId8">
            <a:alphaModFix amt="20000"/>
          </a:blip>
          <a:srcRect l="-133" r="-133"/>
          <a:stretch/>
        </p:blipFill>
        <p:spPr>
          <a:xfrm>
            <a:off x="3527755" y="5171846"/>
            <a:ext cx="171907" cy="228600"/>
          </a:xfrm>
          <a:prstGeom prst="rect">
            <a:avLst/>
          </a:prstGeom>
        </p:spPr>
      </p:pic>
      <p:sp>
        <p:nvSpPr>
          <p:cNvPr id="38" name="Text 26"/>
          <p:cNvSpPr txBox="1"/>
          <p:nvPr/>
        </p:nvSpPr>
        <p:spPr>
          <a:xfrm>
            <a:off x="1047902" y="5210251"/>
            <a:ext cx="2724912" cy="305410"/>
          </a:xfrm>
          <a:prstGeom prst="rect">
            <a:avLst/>
          </a:prstGeom>
          <a:noFill/>
          <a:ln/>
        </p:spPr>
        <p:txBody>
          <a:bodyPr wrap="square" lIns="0" tIns="0" rIns="0" bIns="0" rtlCol="0" anchor="ctr"/>
          <a:lstStyle/>
          <a:p>
            <a:pPr marL="0" indent="0" algn="l">
              <a:buNone/>
            </a:pPr>
            <a:r>
              <a:rPr lang="en-US" sz="1800" b="1" dirty="0">
                <a:solidFill>
                  <a:srgbClr val="1E40AF"/>
                </a:solidFill>
                <a:latin typeface="Playfair Display" pitchFamily="34" charset="0"/>
                <a:ea typeface="Playfair Display" pitchFamily="34" charset="-122"/>
                <a:cs typeface="Playfair Display" pitchFamily="34" charset="-120"/>
              </a:rPr>
              <a:t>Opportunities</a:t>
            </a:r>
            <a:endParaRPr lang="en-US" sz="1800" dirty="0"/>
          </a:p>
        </p:txBody>
      </p:sp>
      <p:sp>
        <p:nvSpPr>
          <p:cNvPr id="39" name="Text 27"/>
          <p:cNvSpPr txBox="1"/>
          <p:nvPr/>
        </p:nvSpPr>
        <p:spPr>
          <a:xfrm>
            <a:off x="1228954" y="5705856"/>
            <a:ext cx="2543861" cy="191110"/>
          </a:xfrm>
          <a:prstGeom prst="rect">
            <a:avLst/>
          </a:prstGeom>
          <a:noFill/>
          <a:ln/>
        </p:spPr>
        <p:txBody>
          <a:bodyPr wrap="square" lIns="0" tIns="0" rIns="0" bIns="0" rtlCol="0" anchor="ctr"/>
          <a:lstStyle/>
          <a:p>
            <a:pPr marL="0" indent="0" algn="l">
              <a:buNone/>
            </a:pPr>
            <a:r>
              <a:rPr lang="en-US" sz="1000" dirty="0">
                <a:solidFill>
                  <a:srgbClr val="374151"/>
                </a:solidFill>
                <a:latin typeface="Lato" pitchFamily="34" charset="0"/>
                <a:ea typeface="Lato" pitchFamily="34" charset="-122"/>
                <a:cs typeface="Lato" pitchFamily="34" charset="-120"/>
              </a:rPr>
              <a:t>Increased late-night food demand</a:t>
            </a:r>
            <a:endParaRPr lang="en-US" sz="1000" dirty="0"/>
          </a:p>
        </p:txBody>
      </p:sp>
      <p:pic>
        <p:nvPicPr>
          <p:cNvPr id="40" name="Image 10" descr="preencoded.png"/>
          <p:cNvPicPr>
            <a:picLocks noChangeAspect="1"/>
          </p:cNvPicPr>
          <p:nvPr/>
        </p:nvPicPr>
        <p:blipFill>
          <a:blip r:embed="rId9"/>
          <a:srcRect l="-2512" r="-2512"/>
          <a:stretch/>
        </p:blipFill>
        <p:spPr>
          <a:xfrm>
            <a:off x="1047902" y="5743346"/>
            <a:ext cx="105156" cy="133502"/>
          </a:xfrm>
          <a:prstGeom prst="rect">
            <a:avLst/>
          </a:prstGeom>
        </p:spPr>
      </p:pic>
      <p:sp>
        <p:nvSpPr>
          <p:cNvPr id="41" name="Text 28"/>
          <p:cNvSpPr txBox="1"/>
          <p:nvPr/>
        </p:nvSpPr>
        <p:spPr>
          <a:xfrm>
            <a:off x="1228954" y="5971946"/>
            <a:ext cx="2543861" cy="191110"/>
          </a:xfrm>
          <a:prstGeom prst="rect">
            <a:avLst/>
          </a:prstGeom>
          <a:noFill/>
          <a:ln/>
        </p:spPr>
        <p:txBody>
          <a:bodyPr wrap="square" lIns="0" tIns="0" rIns="0" bIns="0" rtlCol="0" anchor="ctr"/>
          <a:lstStyle/>
          <a:p>
            <a:pPr marL="0" indent="0" algn="l">
              <a:buNone/>
            </a:pPr>
            <a:r>
              <a:rPr lang="en-US" sz="1000" dirty="0">
                <a:solidFill>
                  <a:srgbClr val="374151"/>
                </a:solidFill>
                <a:latin typeface="Lato" pitchFamily="34" charset="0"/>
                <a:ea typeface="Lato" pitchFamily="34" charset="-122"/>
                <a:cs typeface="Lato" pitchFamily="34" charset="-120"/>
              </a:rPr>
              <a:t>Students prefer mobile ordering</a:t>
            </a:r>
            <a:endParaRPr lang="en-US" sz="1000" dirty="0"/>
          </a:p>
        </p:txBody>
      </p:sp>
      <p:pic>
        <p:nvPicPr>
          <p:cNvPr id="42" name="Image 11" descr="preencoded.png"/>
          <p:cNvPicPr>
            <a:picLocks noChangeAspect="1"/>
          </p:cNvPicPr>
          <p:nvPr/>
        </p:nvPicPr>
        <p:blipFill>
          <a:blip r:embed="rId9"/>
          <a:srcRect l="-2512" r="-2512"/>
          <a:stretch/>
        </p:blipFill>
        <p:spPr>
          <a:xfrm>
            <a:off x="1047902" y="6010351"/>
            <a:ext cx="105156" cy="133502"/>
          </a:xfrm>
          <a:prstGeom prst="rect">
            <a:avLst/>
          </a:prstGeom>
        </p:spPr>
      </p:pic>
      <p:sp>
        <p:nvSpPr>
          <p:cNvPr id="43" name="Text 29"/>
          <p:cNvSpPr txBox="1"/>
          <p:nvPr/>
        </p:nvSpPr>
        <p:spPr>
          <a:xfrm>
            <a:off x="1228954" y="6238951"/>
            <a:ext cx="2543861" cy="191110"/>
          </a:xfrm>
          <a:prstGeom prst="rect">
            <a:avLst/>
          </a:prstGeom>
          <a:noFill/>
          <a:ln/>
        </p:spPr>
        <p:txBody>
          <a:bodyPr wrap="square" lIns="0" tIns="0" rIns="0" bIns="0" rtlCol="0" anchor="ctr"/>
          <a:lstStyle/>
          <a:p>
            <a:pPr marL="0" indent="0" algn="l">
              <a:buNone/>
            </a:pPr>
            <a:r>
              <a:rPr lang="en-US" sz="1000" dirty="0">
                <a:solidFill>
                  <a:srgbClr val="374151"/>
                </a:solidFill>
                <a:latin typeface="Lato" pitchFamily="34" charset="0"/>
                <a:ea typeface="Lato" pitchFamily="34" charset="-122"/>
                <a:cs typeface="Lato" pitchFamily="34" charset="-120"/>
              </a:rPr>
              <a:t>Partnerships with student orgs</a:t>
            </a:r>
            <a:endParaRPr lang="en-US" sz="1000" dirty="0"/>
          </a:p>
        </p:txBody>
      </p:sp>
      <p:pic>
        <p:nvPicPr>
          <p:cNvPr id="44" name="Image 12" descr="preencoded.png"/>
          <p:cNvPicPr>
            <a:picLocks noChangeAspect="1"/>
          </p:cNvPicPr>
          <p:nvPr/>
        </p:nvPicPr>
        <p:blipFill>
          <a:blip r:embed="rId9"/>
          <a:srcRect l="-2512" r="-2512"/>
          <a:stretch/>
        </p:blipFill>
        <p:spPr>
          <a:xfrm>
            <a:off x="1047902" y="6277356"/>
            <a:ext cx="105156" cy="133502"/>
          </a:xfrm>
          <a:prstGeom prst="rect">
            <a:avLst/>
          </a:prstGeom>
        </p:spPr>
      </p:pic>
      <p:sp>
        <p:nvSpPr>
          <p:cNvPr id="45" name="Shape 30"/>
          <p:cNvSpPr/>
          <p:nvPr/>
        </p:nvSpPr>
        <p:spPr>
          <a:xfrm>
            <a:off x="4089197" y="4972507"/>
            <a:ext cx="3143707" cy="1962302"/>
          </a:xfrm>
          <a:prstGeom prst="roundRect">
            <a:avLst>
              <a:gd name="adj" fmla="val 1810"/>
            </a:avLst>
          </a:prstGeom>
          <a:solidFill>
            <a:srgbClr val="FFF7ED"/>
          </a:solidFill>
          <a:ln w="12700">
            <a:solidFill>
              <a:srgbClr val="FED7AA"/>
            </a:solidFill>
            <a:prstDash val="solid"/>
          </a:ln>
          <a:effectLst>
            <a:outerShdw blurRad="63500" dist="38100" dir="16200000" algn="bl" rotWithShape="0">
              <a:srgbClr val="000000">
                <a:alpha val="5000"/>
              </a:srgbClr>
            </a:outerShdw>
          </a:effectLst>
        </p:spPr>
        <p:txBody>
          <a:bodyPr/>
          <a:lstStyle/>
          <a:p>
            <a:endParaRPr lang="en-US"/>
          </a:p>
        </p:txBody>
      </p:sp>
      <p:sp>
        <p:nvSpPr>
          <p:cNvPr id="46" name="Shape 31"/>
          <p:cNvSpPr/>
          <p:nvPr/>
        </p:nvSpPr>
        <p:spPr>
          <a:xfrm>
            <a:off x="4089197" y="4972507"/>
            <a:ext cx="57607" cy="1962302"/>
          </a:xfrm>
          <a:prstGeom prst="roundRect">
            <a:avLst>
              <a:gd name="adj" fmla="val 61643"/>
            </a:avLst>
          </a:prstGeom>
          <a:solidFill>
            <a:srgbClr val="F97316"/>
          </a:solidFill>
          <a:ln w="12700">
            <a:solidFill>
              <a:srgbClr val="F97316">
                <a:alpha val="0"/>
              </a:srgbClr>
            </a:solidFill>
            <a:prstDash val="solid"/>
          </a:ln>
        </p:spPr>
        <p:txBody>
          <a:bodyPr/>
          <a:lstStyle/>
          <a:p>
            <a:endParaRPr lang="en-US"/>
          </a:p>
        </p:txBody>
      </p:sp>
      <p:pic>
        <p:nvPicPr>
          <p:cNvPr id="47" name="Image 13" descr="preencoded.png"/>
          <p:cNvPicPr>
            <a:picLocks noChangeAspect="1"/>
          </p:cNvPicPr>
          <p:nvPr/>
        </p:nvPicPr>
        <p:blipFill>
          <a:blip r:embed="rId10">
            <a:alphaModFix amt="20000"/>
          </a:blip>
          <a:srcRect l="-80" r="-80"/>
          <a:stretch/>
        </p:blipFill>
        <p:spPr>
          <a:xfrm>
            <a:off x="6740957" y="5171846"/>
            <a:ext cx="286207" cy="228600"/>
          </a:xfrm>
          <a:prstGeom prst="rect">
            <a:avLst/>
          </a:prstGeom>
        </p:spPr>
      </p:pic>
      <p:sp>
        <p:nvSpPr>
          <p:cNvPr id="48" name="Text 32"/>
          <p:cNvSpPr txBox="1"/>
          <p:nvPr/>
        </p:nvSpPr>
        <p:spPr>
          <a:xfrm>
            <a:off x="4375404" y="5210251"/>
            <a:ext cx="2724912" cy="305410"/>
          </a:xfrm>
          <a:prstGeom prst="rect">
            <a:avLst/>
          </a:prstGeom>
          <a:noFill/>
          <a:ln/>
        </p:spPr>
        <p:txBody>
          <a:bodyPr wrap="square" lIns="0" tIns="0" rIns="0" bIns="0" rtlCol="0" anchor="ctr"/>
          <a:lstStyle/>
          <a:p>
            <a:pPr marL="0" indent="0" algn="l">
              <a:buNone/>
            </a:pPr>
            <a:r>
              <a:rPr lang="en-US" sz="1800" b="1" dirty="0">
                <a:solidFill>
                  <a:srgbClr val="000000"/>
                </a:solidFill>
                <a:latin typeface="Playfair Display" pitchFamily="34" charset="0"/>
                <a:ea typeface="Playfair Display" pitchFamily="34" charset="-122"/>
                <a:cs typeface="Playfair Display" pitchFamily="34" charset="-120"/>
              </a:rPr>
              <a:t>Threats</a:t>
            </a:r>
            <a:endParaRPr lang="en-US" sz="1800" dirty="0"/>
          </a:p>
        </p:txBody>
      </p:sp>
      <p:sp>
        <p:nvSpPr>
          <p:cNvPr id="49" name="Text 33"/>
          <p:cNvSpPr txBox="1"/>
          <p:nvPr/>
        </p:nvSpPr>
        <p:spPr>
          <a:xfrm>
            <a:off x="4470502" y="5705856"/>
            <a:ext cx="3022092" cy="191110"/>
          </a:xfrm>
          <a:prstGeom prst="rect">
            <a:avLst/>
          </a:prstGeom>
          <a:noFill/>
          <a:ln/>
        </p:spPr>
        <p:txBody>
          <a:bodyPr wrap="square" lIns="0" tIns="0" rIns="0" bIns="0" rtlCol="0" anchor="ctr"/>
          <a:lstStyle/>
          <a:p>
            <a:pPr marL="0" indent="0" algn="l">
              <a:buNone/>
            </a:pPr>
            <a:r>
              <a:rPr lang="en-US" sz="1000" dirty="0">
                <a:solidFill>
                  <a:srgbClr val="374151"/>
                </a:solidFill>
                <a:latin typeface="Lato" pitchFamily="34" charset="0"/>
                <a:ea typeface="Lato" pitchFamily="34" charset="-122"/>
                <a:cs typeface="Lato" pitchFamily="34" charset="-120"/>
              </a:rPr>
              <a:t>Competitor discounts &amp; speed (SliceDash)</a:t>
            </a:r>
            <a:endParaRPr lang="en-US" sz="1000" dirty="0"/>
          </a:p>
        </p:txBody>
      </p:sp>
      <p:pic>
        <p:nvPicPr>
          <p:cNvPr id="50" name="Image 14" descr="preencoded.png"/>
          <p:cNvPicPr>
            <a:picLocks noChangeAspect="1"/>
          </p:cNvPicPr>
          <p:nvPr/>
        </p:nvPicPr>
        <p:blipFill>
          <a:blip r:embed="rId11"/>
          <a:srcRect l="-7534" r="-7534"/>
          <a:stretch/>
        </p:blipFill>
        <p:spPr>
          <a:xfrm>
            <a:off x="4375404" y="5743346"/>
            <a:ext cx="19202" cy="133502"/>
          </a:xfrm>
          <a:prstGeom prst="rect">
            <a:avLst/>
          </a:prstGeom>
        </p:spPr>
      </p:pic>
      <p:sp>
        <p:nvSpPr>
          <p:cNvPr id="51" name="Text 34"/>
          <p:cNvSpPr txBox="1"/>
          <p:nvPr/>
        </p:nvSpPr>
        <p:spPr>
          <a:xfrm>
            <a:off x="4470502" y="5971946"/>
            <a:ext cx="2629814" cy="191110"/>
          </a:xfrm>
          <a:prstGeom prst="rect">
            <a:avLst/>
          </a:prstGeom>
          <a:noFill/>
          <a:ln/>
        </p:spPr>
        <p:txBody>
          <a:bodyPr wrap="square" lIns="0" tIns="0" rIns="0" bIns="0" rtlCol="0" anchor="ctr"/>
          <a:lstStyle/>
          <a:p>
            <a:pPr marL="0" indent="0" algn="l">
              <a:buNone/>
            </a:pPr>
            <a:r>
              <a:rPr lang="en-US" sz="1000" dirty="0">
                <a:solidFill>
                  <a:srgbClr val="374151"/>
                </a:solidFill>
                <a:latin typeface="Lato" pitchFamily="34" charset="0"/>
                <a:ea typeface="Lato" pitchFamily="34" charset="-122"/>
                <a:cs typeface="Lato" pitchFamily="34" charset="-120"/>
              </a:rPr>
              <a:t>Delivery apps raising expectations</a:t>
            </a:r>
            <a:endParaRPr lang="en-US" sz="1000" dirty="0"/>
          </a:p>
        </p:txBody>
      </p:sp>
      <p:pic>
        <p:nvPicPr>
          <p:cNvPr id="52" name="Image 15" descr="preencoded.png"/>
          <p:cNvPicPr>
            <a:picLocks noChangeAspect="1"/>
          </p:cNvPicPr>
          <p:nvPr/>
        </p:nvPicPr>
        <p:blipFill>
          <a:blip r:embed="rId11"/>
          <a:srcRect l="-7534" r="-7534"/>
          <a:stretch/>
        </p:blipFill>
        <p:spPr>
          <a:xfrm>
            <a:off x="4375404" y="6010351"/>
            <a:ext cx="19202" cy="133502"/>
          </a:xfrm>
          <a:prstGeom prst="rect">
            <a:avLst/>
          </a:prstGeom>
        </p:spPr>
      </p:pic>
      <p:sp>
        <p:nvSpPr>
          <p:cNvPr id="53" name="Text 35"/>
          <p:cNvSpPr txBox="1"/>
          <p:nvPr/>
        </p:nvSpPr>
        <p:spPr>
          <a:xfrm>
            <a:off x="4470502" y="6238951"/>
            <a:ext cx="2629814" cy="191110"/>
          </a:xfrm>
          <a:prstGeom prst="rect">
            <a:avLst/>
          </a:prstGeom>
          <a:noFill/>
          <a:ln/>
        </p:spPr>
        <p:txBody>
          <a:bodyPr wrap="square" lIns="0" tIns="0" rIns="0" bIns="0" rtlCol="0" anchor="ctr"/>
          <a:lstStyle/>
          <a:p>
            <a:pPr marL="0" indent="0" algn="l">
              <a:buNone/>
            </a:pPr>
            <a:r>
              <a:rPr lang="en-US" sz="1000" dirty="0">
                <a:solidFill>
                  <a:srgbClr val="374151"/>
                </a:solidFill>
                <a:latin typeface="Lato" pitchFamily="34" charset="0"/>
                <a:ea typeface="Lato" pitchFamily="34" charset="-122"/>
                <a:cs typeface="Lato" pitchFamily="34" charset="-120"/>
              </a:rPr>
              <a:t>Shift to "good enough + fast"</a:t>
            </a:r>
            <a:endParaRPr lang="en-US" sz="1000" dirty="0"/>
          </a:p>
        </p:txBody>
      </p:sp>
      <p:pic>
        <p:nvPicPr>
          <p:cNvPr id="54" name="Image 16" descr="preencoded.png"/>
          <p:cNvPicPr>
            <a:picLocks noChangeAspect="1"/>
          </p:cNvPicPr>
          <p:nvPr/>
        </p:nvPicPr>
        <p:blipFill>
          <a:blip r:embed="rId11"/>
          <a:srcRect l="-7534" r="-7534"/>
          <a:stretch/>
        </p:blipFill>
        <p:spPr>
          <a:xfrm>
            <a:off x="4375404" y="6277356"/>
            <a:ext cx="19202" cy="133502"/>
          </a:xfrm>
          <a:prstGeom prst="rect">
            <a:avLst/>
          </a:prstGeom>
        </p:spPr>
      </p:pic>
      <p:pic>
        <p:nvPicPr>
          <p:cNvPr id="55" name="Image 17" descr="preencoded.png"/>
          <p:cNvPicPr>
            <a:picLocks noChangeAspect="1"/>
          </p:cNvPicPr>
          <p:nvPr/>
        </p:nvPicPr>
        <p:blipFill>
          <a:blip r:embed="rId12"/>
          <a:srcRect l="-10" r="-10"/>
          <a:stretch/>
        </p:blipFill>
        <p:spPr>
          <a:xfrm>
            <a:off x="7606894" y="2352751"/>
            <a:ext cx="3823106" cy="4581144"/>
          </a:xfrm>
          <a:prstGeom prst="rect">
            <a:avLst/>
          </a:prstGeom>
        </p:spPr>
      </p:pic>
      <p:sp>
        <p:nvSpPr>
          <p:cNvPr id="56" name="Text 36"/>
          <p:cNvSpPr txBox="1"/>
          <p:nvPr/>
        </p:nvSpPr>
        <p:spPr>
          <a:xfrm>
            <a:off x="7902245" y="2648102"/>
            <a:ext cx="3353105" cy="305410"/>
          </a:xfrm>
          <a:prstGeom prst="rect">
            <a:avLst/>
          </a:prstGeom>
          <a:noFill/>
          <a:ln/>
        </p:spPr>
        <p:txBody>
          <a:bodyPr wrap="square" lIns="0" tIns="0" rIns="0" bIns="0" rtlCol="0" anchor="ctr"/>
          <a:lstStyle/>
          <a:p>
            <a:pPr marL="0" indent="0" algn="l">
              <a:buNone/>
            </a:pPr>
            <a:r>
              <a:rPr lang="en-US" sz="1800" b="1" dirty="0">
                <a:solidFill>
                  <a:srgbClr val="1F2937"/>
                </a:solidFill>
                <a:latin typeface="Playfair Display" pitchFamily="34" charset="0"/>
                <a:ea typeface="Playfair Display" pitchFamily="34" charset="-122"/>
                <a:cs typeface="Playfair Display" pitchFamily="34" charset="-120"/>
              </a:rPr>
              <a:t>Key Insights</a:t>
            </a:r>
            <a:endParaRPr lang="en-US" sz="1800" dirty="0"/>
          </a:p>
        </p:txBody>
      </p:sp>
      <p:sp>
        <p:nvSpPr>
          <p:cNvPr id="57" name="Text 37"/>
          <p:cNvSpPr txBox="1"/>
          <p:nvPr/>
        </p:nvSpPr>
        <p:spPr>
          <a:xfrm>
            <a:off x="7902245" y="3105302"/>
            <a:ext cx="3314700" cy="991210"/>
          </a:xfrm>
          <a:prstGeom prst="rect">
            <a:avLst/>
          </a:prstGeom>
          <a:noFill/>
          <a:ln/>
        </p:spPr>
        <p:txBody>
          <a:bodyPr wrap="square" lIns="0" tIns="0" rIns="0" bIns="0" rtlCol="0" anchor="t"/>
          <a:lstStyle/>
          <a:p>
            <a:pPr marL="0" indent="0" algn="l">
              <a:buNone/>
            </a:pPr>
            <a:r>
              <a:rPr lang="en-US" sz="1200" dirty="0">
                <a:solidFill>
                  <a:srgbClr val="4B5563"/>
                </a:solidFill>
                <a:latin typeface="Lato" pitchFamily="34" charset="0"/>
                <a:ea typeface="Lato" pitchFamily="34" charset="-122"/>
                <a:cs typeface="Lato" pitchFamily="34" charset="-120"/>
              </a:rPr>
              <a:t>Marco's has a superior product (Strength) but is losing because the environment has shifted to value convenience and speed (Threat/Opportunity gap).</a:t>
            </a:r>
            <a:endParaRPr lang="en-US" sz="1200" dirty="0"/>
          </a:p>
        </p:txBody>
      </p:sp>
      <p:sp>
        <p:nvSpPr>
          <p:cNvPr id="58" name="Text 38"/>
          <p:cNvSpPr txBox="1"/>
          <p:nvPr/>
        </p:nvSpPr>
        <p:spPr>
          <a:xfrm>
            <a:off x="7902245" y="4248302"/>
            <a:ext cx="3353105" cy="191110"/>
          </a:xfrm>
          <a:prstGeom prst="rect">
            <a:avLst/>
          </a:prstGeom>
          <a:noFill/>
          <a:ln/>
        </p:spPr>
        <p:txBody>
          <a:bodyPr wrap="square" lIns="0" tIns="0" rIns="0" bIns="0" rtlCol="0" anchor="ctr"/>
          <a:lstStyle/>
          <a:p>
            <a:pPr marL="0" indent="0" algn="l">
              <a:buNone/>
            </a:pPr>
            <a:r>
              <a:rPr lang="en-US" sz="1000" b="1" kern="0" spc="26" dirty="0">
                <a:solidFill>
                  <a:srgbClr val="1F2937"/>
                </a:solidFill>
                <a:latin typeface="Lato" pitchFamily="34" charset="0"/>
                <a:ea typeface="Lato" pitchFamily="34" charset="-122"/>
                <a:cs typeface="Lato" pitchFamily="34" charset="-120"/>
              </a:rPr>
              <a:t>The Core Problem</a:t>
            </a:r>
            <a:endParaRPr lang="en-US" sz="1000" dirty="0"/>
          </a:p>
        </p:txBody>
      </p:sp>
      <p:sp>
        <p:nvSpPr>
          <p:cNvPr id="59" name="Text 39"/>
          <p:cNvSpPr txBox="1"/>
          <p:nvPr/>
        </p:nvSpPr>
        <p:spPr>
          <a:xfrm>
            <a:off x="7902245" y="4476902"/>
            <a:ext cx="3314700" cy="381305"/>
          </a:xfrm>
          <a:prstGeom prst="rect">
            <a:avLst/>
          </a:prstGeom>
          <a:noFill/>
          <a:ln/>
        </p:spPr>
        <p:txBody>
          <a:bodyPr wrap="square" lIns="0" tIns="0" rIns="0" bIns="0" rtlCol="0" anchor="t"/>
          <a:lstStyle/>
          <a:p>
            <a:pPr marL="0" indent="0" algn="l">
              <a:buNone/>
            </a:pPr>
            <a:r>
              <a:rPr lang="en-US" sz="1000" dirty="0">
                <a:solidFill>
                  <a:srgbClr val="4B5563"/>
                </a:solidFill>
                <a:latin typeface="Lato" pitchFamily="34" charset="0"/>
                <a:ea typeface="Lato" pitchFamily="34" charset="-122"/>
                <a:cs typeface="Lato" pitchFamily="34" charset="-120"/>
              </a:rPr>
              <a:t>Students are trading off quality for certainty. Marco's "friction" (phone calls, waiting) is now a major cost.</a:t>
            </a:r>
            <a:endParaRPr lang="en-US" sz="1000" dirty="0"/>
          </a:p>
        </p:txBody>
      </p:sp>
      <p:pic>
        <p:nvPicPr>
          <p:cNvPr id="60" name="Image 18" descr="preencoded.png"/>
          <p:cNvPicPr>
            <a:picLocks noChangeAspect="1"/>
          </p:cNvPicPr>
          <p:nvPr/>
        </p:nvPicPr>
        <p:blipFill>
          <a:blip r:embed="rId13"/>
          <a:srcRect l="-11" r="-11"/>
          <a:stretch/>
        </p:blipFill>
        <p:spPr>
          <a:xfrm>
            <a:off x="7902245" y="5009998"/>
            <a:ext cx="3232404" cy="1238098"/>
          </a:xfrm>
          <a:prstGeom prst="rect">
            <a:avLst/>
          </a:prstGeom>
        </p:spPr>
      </p:pic>
      <p:sp>
        <p:nvSpPr>
          <p:cNvPr id="61" name="Text 40"/>
          <p:cNvSpPr txBox="1"/>
          <p:nvPr/>
        </p:nvSpPr>
        <p:spPr>
          <a:xfrm>
            <a:off x="8264347" y="5152644"/>
            <a:ext cx="2848356" cy="191110"/>
          </a:xfrm>
          <a:prstGeom prst="rect">
            <a:avLst/>
          </a:prstGeom>
          <a:noFill/>
          <a:ln/>
        </p:spPr>
        <p:txBody>
          <a:bodyPr wrap="square" lIns="0" tIns="0" rIns="0" bIns="0" rtlCol="0" anchor="ctr"/>
          <a:lstStyle/>
          <a:p>
            <a:pPr marL="0" indent="0" algn="l">
              <a:buNone/>
            </a:pPr>
            <a:r>
              <a:rPr lang="en-US" sz="1000" b="1" dirty="0">
                <a:solidFill>
                  <a:srgbClr val="1E3A8A"/>
                </a:solidFill>
                <a:latin typeface="Lato" pitchFamily="34" charset="0"/>
                <a:ea typeface="Lato" pitchFamily="34" charset="-122"/>
                <a:cs typeface="Lato" pitchFamily="34" charset="-120"/>
              </a:rPr>
              <a:t>Strategic Clue</a:t>
            </a:r>
            <a:endParaRPr lang="en-US" sz="1000" dirty="0"/>
          </a:p>
        </p:txBody>
      </p:sp>
      <p:pic>
        <p:nvPicPr>
          <p:cNvPr id="62" name="Image 19" descr="preencoded.png"/>
          <p:cNvPicPr>
            <a:picLocks noChangeAspect="1"/>
          </p:cNvPicPr>
          <p:nvPr/>
        </p:nvPicPr>
        <p:blipFill>
          <a:blip r:embed="rId14"/>
          <a:srcRect l="-2512" r="-2512"/>
          <a:stretch/>
        </p:blipFill>
        <p:spPr>
          <a:xfrm>
            <a:off x="8083296" y="5179162"/>
            <a:ext cx="105156" cy="133502"/>
          </a:xfrm>
          <a:prstGeom prst="rect">
            <a:avLst/>
          </a:prstGeom>
        </p:spPr>
      </p:pic>
      <p:sp>
        <p:nvSpPr>
          <p:cNvPr id="63" name="Text 41"/>
          <p:cNvSpPr txBox="1"/>
          <p:nvPr/>
        </p:nvSpPr>
        <p:spPr>
          <a:xfrm>
            <a:off x="8083296" y="5381244"/>
            <a:ext cx="2991002" cy="381305"/>
          </a:xfrm>
          <a:prstGeom prst="rect">
            <a:avLst/>
          </a:prstGeom>
          <a:noFill/>
          <a:ln/>
        </p:spPr>
        <p:txBody>
          <a:bodyPr wrap="square" lIns="0" tIns="0" rIns="0" bIns="0" rtlCol="0" anchor="t"/>
          <a:lstStyle/>
          <a:p>
            <a:pPr marL="0" indent="0" algn="l">
              <a:buNone/>
            </a:pPr>
            <a:r>
              <a:rPr lang="en-US" sz="1000" i="1" dirty="0">
                <a:solidFill>
                  <a:srgbClr val="374151"/>
                </a:solidFill>
                <a:latin typeface="Lato" pitchFamily="34" charset="0"/>
                <a:ea typeface="Lato" pitchFamily="34" charset="-122"/>
                <a:cs typeface="Lato" pitchFamily="34" charset="-120"/>
              </a:rPr>
              <a:t>"The reviews are still strong, but delivery orders are slipping."</a:t>
            </a:r>
            <a:endParaRPr lang="en-US" sz="1000" dirty="0"/>
          </a:p>
        </p:txBody>
      </p:sp>
      <p:sp>
        <p:nvSpPr>
          <p:cNvPr id="64" name="Text 42"/>
          <p:cNvSpPr txBox="1"/>
          <p:nvPr/>
        </p:nvSpPr>
        <p:spPr>
          <a:xfrm>
            <a:off x="8083296" y="5800954"/>
            <a:ext cx="2991002" cy="305410"/>
          </a:xfrm>
          <a:prstGeom prst="rect">
            <a:avLst/>
          </a:prstGeom>
          <a:noFill/>
          <a:ln/>
        </p:spPr>
        <p:txBody>
          <a:bodyPr wrap="square" lIns="0" tIns="0" rIns="0" bIns="0" rtlCol="0" anchor="t"/>
          <a:lstStyle/>
          <a:p>
            <a:pPr marL="0" indent="0" algn="l">
              <a:buNone/>
            </a:pPr>
            <a:r>
              <a:rPr lang="en-US" sz="900" dirty="0">
                <a:solidFill>
                  <a:srgbClr val="6B7280"/>
                </a:solidFill>
                <a:latin typeface="Lato" pitchFamily="34" charset="0"/>
                <a:ea typeface="Lato" pitchFamily="34" charset="-122"/>
                <a:cs typeface="Lato" pitchFamily="34" charset="-120"/>
              </a:rPr>
              <a:t>Marketing doesn't need to fix the pizza; it needs to fix the access.</a:t>
            </a:r>
            <a:endParaRPr lang="en-US" sz="900" dirty="0"/>
          </a:p>
        </p:txBody>
      </p:sp>
      <p:sp>
        <p:nvSpPr>
          <p:cNvPr id="65" name="Shape 43"/>
          <p:cNvSpPr/>
          <p:nvPr/>
        </p:nvSpPr>
        <p:spPr>
          <a:xfrm>
            <a:off x="7902245" y="6248095"/>
            <a:ext cx="3238805" cy="9144"/>
          </a:xfrm>
          <a:prstGeom prst="rect">
            <a:avLst/>
          </a:prstGeom>
          <a:solidFill>
            <a:srgbClr val="E5E7EB"/>
          </a:solidFill>
          <a:ln w="12700">
            <a:solidFill>
              <a:srgbClr val="E5E7EB">
                <a:alpha val="0"/>
              </a:srgbClr>
            </a:solidFill>
            <a:prstDash val="solid"/>
          </a:ln>
        </p:spPr>
        <p:txBody>
          <a:bodyPr/>
          <a:lstStyle/>
          <a:p>
            <a:endParaRPr lang="en-US"/>
          </a:p>
        </p:txBody>
      </p:sp>
      <p:sp>
        <p:nvSpPr>
          <p:cNvPr id="66" name="Text 44"/>
          <p:cNvSpPr txBox="1"/>
          <p:nvPr/>
        </p:nvSpPr>
        <p:spPr>
          <a:xfrm>
            <a:off x="7902245" y="6486754"/>
            <a:ext cx="685800" cy="152705"/>
          </a:xfrm>
          <a:prstGeom prst="rect">
            <a:avLst/>
          </a:prstGeom>
          <a:noFill/>
          <a:ln/>
        </p:spPr>
        <p:txBody>
          <a:bodyPr wrap="square" lIns="0" tIns="0" rIns="0" bIns="0" rtlCol="0" anchor="ctr"/>
          <a:lstStyle/>
          <a:p>
            <a:pPr marL="0" indent="0" algn="l">
              <a:buNone/>
            </a:pPr>
            <a:r>
              <a:rPr lang="en-US" sz="900" dirty="0">
                <a:solidFill>
                  <a:srgbClr val="6B7280"/>
                </a:solidFill>
                <a:latin typeface="Lato" pitchFamily="34" charset="0"/>
                <a:ea typeface="Lato" pitchFamily="34" charset="-122"/>
                <a:cs typeface="Lato" pitchFamily="34" charset="-120"/>
              </a:rPr>
              <a:t>NEXT STEP:</a:t>
            </a:r>
            <a:endParaRPr lang="en-US" sz="900" dirty="0"/>
          </a:p>
        </p:txBody>
      </p:sp>
      <p:sp>
        <p:nvSpPr>
          <p:cNvPr id="67" name="Text 45"/>
          <p:cNvSpPr txBox="1"/>
          <p:nvPr/>
        </p:nvSpPr>
        <p:spPr>
          <a:xfrm>
            <a:off x="8994038" y="6486754"/>
            <a:ext cx="2551176" cy="152705"/>
          </a:xfrm>
          <a:prstGeom prst="rect">
            <a:avLst/>
          </a:prstGeom>
          <a:noFill/>
          <a:ln/>
        </p:spPr>
        <p:txBody>
          <a:bodyPr wrap="square" lIns="0" tIns="0" rIns="0" bIns="0" rtlCol="0" anchor="ctr"/>
          <a:lstStyle/>
          <a:p>
            <a:pPr marL="0" indent="0" algn="l">
              <a:buNone/>
            </a:pPr>
            <a:r>
              <a:rPr lang="en-US" sz="900" b="1" dirty="0">
                <a:solidFill>
                  <a:srgbClr val="1E40AF"/>
                </a:solidFill>
                <a:latin typeface="Lato" pitchFamily="34" charset="0"/>
                <a:ea typeface="Lato" pitchFamily="34" charset="-122"/>
                <a:cs typeface="Lato" pitchFamily="34" charset="-120"/>
              </a:rPr>
              <a:t>Turn this into a Strategy Recommendation</a:t>
            </a:r>
            <a:endParaRPr lang="en-US" sz="900" dirty="0"/>
          </a:p>
        </p:txBody>
      </p:sp>
      <p:sp>
        <p:nvSpPr>
          <p:cNvPr id="68" name="Text 46"/>
          <p:cNvSpPr txBox="1"/>
          <p:nvPr/>
        </p:nvSpPr>
        <p:spPr>
          <a:xfrm>
            <a:off x="9633204" y="6362395"/>
            <a:ext cx="1848002" cy="152705"/>
          </a:xfrm>
          <a:prstGeom prst="rect">
            <a:avLst/>
          </a:prstGeom>
          <a:noFill/>
          <a:ln/>
        </p:spPr>
        <p:txBody>
          <a:bodyPr wrap="square" lIns="0" tIns="0" rIns="0" bIns="0" rtlCol="0" anchor="ctr"/>
          <a:lstStyle/>
          <a:p>
            <a:pPr marL="0" indent="0" algn="l">
              <a:buNone/>
            </a:pPr>
            <a:r>
              <a:rPr lang="en-US" sz="900" kern="0" spc="90" dirty="0">
                <a:solidFill>
                  <a:srgbClr val="6B7280">
                    <a:alpha val="50000"/>
                  </a:srgbClr>
                </a:solidFill>
                <a:latin typeface="Lato" pitchFamily="34" charset="0"/>
                <a:ea typeface="Lato" pitchFamily="34" charset="-122"/>
                <a:cs typeface="Lato" pitchFamily="34" charset="-120"/>
              </a:rPr>
              <a:t>Principles of Marketing</a:t>
            </a:r>
            <a:endParaRPr lang="en-US" sz="900" dirty="0"/>
          </a:p>
        </p:txBody>
      </p:sp>
      <p:sp>
        <p:nvSpPr>
          <p:cNvPr id="69" name="Text 47"/>
          <p:cNvSpPr txBox="1"/>
          <p:nvPr/>
        </p:nvSpPr>
        <p:spPr>
          <a:xfrm>
            <a:off x="11480292" y="6324905"/>
            <a:ext cx="124358" cy="228600"/>
          </a:xfrm>
          <a:prstGeom prst="rect">
            <a:avLst/>
          </a:prstGeom>
          <a:noFill/>
          <a:ln/>
        </p:spPr>
        <p:txBody>
          <a:bodyPr wrap="square" lIns="0" tIns="0" rIns="0" bIns="0" rtlCol="0" anchor="ctr"/>
          <a:lstStyle/>
          <a:p>
            <a:pPr marL="0" indent="0" algn="l">
              <a:buNone/>
            </a:pPr>
            <a:r>
              <a:rPr lang="en-US" sz="1200" dirty="0">
                <a:solidFill>
                  <a:srgbClr val="D1D5DB">
                    <a:alpha val="50000"/>
                  </a:srgbClr>
                </a:solidFill>
                <a:latin typeface="Lato" pitchFamily="34" charset="0"/>
                <a:ea typeface="Lato" pitchFamily="34" charset="-122"/>
                <a:cs typeface="Lato" pitchFamily="34" charset="-120"/>
              </a:rPr>
              <a:t>|</a:t>
            </a:r>
            <a:endParaRPr lang="en-US" sz="1200" dirty="0"/>
          </a:p>
        </p:txBody>
      </p:sp>
      <p:sp>
        <p:nvSpPr>
          <p:cNvPr id="70" name="Text 48"/>
          <p:cNvSpPr txBox="1"/>
          <p:nvPr/>
        </p:nvSpPr>
        <p:spPr>
          <a:xfrm>
            <a:off x="11601907" y="6362395"/>
            <a:ext cx="210312" cy="152705"/>
          </a:xfrm>
          <a:prstGeom prst="rect">
            <a:avLst/>
          </a:prstGeom>
          <a:noFill/>
          <a:ln/>
        </p:spPr>
        <p:txBody>
          <a:bodyPr wrap="square" lIns="0" tIns="0" rIns="0" bIns="0" rtlCol="0" anchor="ctr"/>
          <a:lstStyle/>
          <a:p>
            <a:pPr marL="0" indent="0" algn="l">
              <a:buNone/>
            </a:pPr>
            <a:r>
              <a:rPr lang="en-US" sz="900" b="1" dirty="0">
                <a:solidFill>
                  <a:srgbClr val="9CA3AF">
                    <a:alpha val="50000"/>
                  </a:srgbClr>
                </a:solidFill>
                <a:latin typeface="Lato" pitchFamily="34" charset="0"/>
                <a:ea typeface="Lato" pitchFamily="34" charset="-122"/>
                <a:cs typeface="Lato" pitchFamily="34" charset="-120"/>
              </a:rPr>
              <a:t>13</a:t>
            </a:r>
            <a:endParaRPr lang="en-US" sz="900" dirty="0"/>
          </a:p>
        </p:txBody>
      </p:sp>
      <p:sp>
        <p:nvSpPr>
          <p:cNvPr id="71" name="Text 49"/>
          <p:cNvSpPr txBox="1"/>
          <p:nvPr/>
        </p:nvSpPr>
        <p:spPr>
          <a:xfrm>
            <a:off x="11064240" y="457200"/>
            <a:ext cx="752551"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Lato" pitchFamily="34" charset="0"/>
                <a:ea typeface="Lato" pitchFamily="34" charset="-122"/>
                <a:cs typeface="Lato" pitchFamily="34" charset="-120"/>
              </a:rPr>
              <a:t>Module 2</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FFFFF"/>
          </a:solidFill>
          <a:ln w="12700">
            <a:solidFill>
              <a:srgbClr val="FFFFFF">
                <a:alpha val="0"/>
              </a:srgbClr>
            </a:solidFill>
            <a:prstDash val="solid"/>
          </a:ln>
        </p:spPr>
        <p:txBody>
          <a:bodyPr/>
          <a:lstStyle/>
          <a:p>
            <a:endParaRPr lang="en-US"/>
          </a:p>
        </p:txBody>
      </p:sp>
      <p:sp>
        <p:nvSpPr>
          <p:cNvPr id="3" name="Shape 1"/>
          <p:cNvSpPr/>
          <p:nvPr/>
        </p:nvSpPr>
        <p:spPr>
          <a:xfrm>
            <a:off x="0" y="0"/>
            <a:ext cx="12191695" cy="6858000"/>
          </a:xfrm>
          <a:prstGeom prst="rect">
            <a:avLst/>
          </a:prstGeom>
          <a:solidFill>
            <a:srgbClr val="FFFFFF"/>
          </a:solidFill>
          <a:ln/>
        </p:spPr>
        <p:txBody>
          <a:bodyPr/>
          <a:lstStyle/>
          <a:p>
            <a:endParaRPr lang="en-US"/>
          </a:p>
        </p:txBody>
      </p:sp>
      <p:sp>
        <p:nvSpPr>
          <p:cNvPr id="4" name="Shape 2"/>
          <p:cNvSpPr/>
          <p:nvPr/>
        </p:nvSpPr>
        <p:spPr>
          <a:xfrm>
            <a:off x="0" y="0"/>
            <a:ext cx="12191695" cy="152705"/>
          </a:xfrm>
          <a:prstGeom prst="rect">
            <a:avLst/>
          </a:prstGeom>
          <a:solidFill>
            <a:srgbClr val="1E3A8A"/>
          </a:solidFill>
          <a:ln w="12700">
            <a:solidFill>
              <a:srgbClr val="1E3A8A">
                <a:alpha val="0"/>
              </a:srgbClr>
            </a:solidFill>
            <a:prstDash val="solid"/>
          </a:ln>
        </p:spPr>
        <p:txBody>
          <a:bodyPr/>
          <a:lstStyle/>
          <a:p>
            <a:endParaRPr lang="en-US"/>
          </a:p>
        </p:txBody>
      </p:sp>
      <p:sp>
        <p:nvSpPr>
          <p:cNvPr id="5" name="Text 3"/>
          <p:cNvSpPr txBox="1"/>
          <p:nvPr/>
        </p:nvSpPr>
        <p:spPr>
          <a:xfrm>
            <a:off x="761695" y="905256"/>
            <a:ext cx="3862426" cy="857707"/>
          </a:xfrm>
          <a:prstGeom prst="rect">
            <a:avLst/>
          </a:prstGeom>
          <a:noFill/>
          <a:ln/>
        </p:spPr>
        <p:txBody>
          <a:bodyPr wrap="square" lIns="0" tIns="0" rIns="0" bIns="0" rtlCol="0" anchor="t"/>
          <a:lstStyle/>
          <a:p>
            <a:pPr marL="0" indent="0" algn="l">
              <a:buNone/>
            </a:pPr>
            <a:r>
              <a:rPr lang="en-US" sz="2700" b="1" dirty="0">
                <a:solidFill>
                  <a:srgbClr val="111827"/>
                </a:solidFill>
                <a:latin typeface="Playfair Display" pitchFamily="34" charset="0"/>
                <a:ea typeface="Playfair Display" pitchFamily="34" charset="-122"/>
                <a:cs typeface="Playfair Display" pitchFamily="34" charset="-120"/>
              </a:rPr>
              <a:t>Turning SWOT into Strategy</a:t>
            </a:r>
            <a:endParaRPr lang="en-US" sz="2700" dirty="0"/>
          </a:p>
        </p:txBody>
      </p:sp>
      <p:pic>
        <p:nvPicPr>
          <p:cNvPr id="6" name="Image 0" descr="preencoded.png"/>
          <p:cNvPicPr>
            <a:picLocks noChangeAspect="1"/>
          </p:cNvPicPr>
          <p:nvPr/>
        </p:nvPicPr>
        <p:blipFill>
          <a:blip r:embed="rId3"/>
          <a:srcRect t="-375" b="-375"/>
          <a:stretch/>
        </p:blipFill>
        <p:spPr>
          <a:xfrm>
            <a:off x="761695" y="1914754"/>
            <a:ext cx="609905" cy="57607"/>
          </a:xfrm>
          <a:prstGeom prst="rect">
            <a:avLst/>
          </a:prstGeom>
        </p:spPr>
      </p:pic>
      <p:sp>
        <p:nvSpPr>
          <p:cNvPr id="7" name="Text 4"/>
          <p:cNvSpPr txBox="1"/>
          <p:nvPr/>
        </p:nvSpPr>
        <p:spPr>
          <a:xfrm>
            <a:off x="761695" y="2276856"/>
            <a:ext cx="3848710" cy="267005"/>
          </a:xfrm>
          <a:prstGeom prst="rect">
            <a:avLst/>
          </a:prstGeom>
          <a:noFill/>
          <a:ln/>
        </p:spPr>
        <p:txBody>
          <a:bodyPr wrap="square" lIns="0" tIns="0" rIns="0" bIns="0" rtlCol="0" anchor="ctr"/>
          <a:lstStyle/>
          <a:p>
            <a:pPr marL="0" indent="0" algn="l">
              <a:buNone/>
            </a:pPr>
            <a:r>
              <a:rPr lang="en-US" sz="1300" b="1" kern="0" spc="68" dirty="0">
                <a:solidFill>
                  <a:srgbClr val="374151"/>
                </a:solidFill>
                <a:latin typeface="Lato" pitchFamily="34" charset="0"/>
                <a:ea typeface="Lato" pitchFamily="34" charset="-122"/>
                <a:cs typeface="Lato" pitchFamily="34" charset="-120"/>
              </a:rPr>
              <a:t>The 5-Step Formula</a:t>
            </a:r>
            <a:endParaRPr lang="en-US" sz="1300" dirty="0"/>
          </a:p>
        </p:txBody>
      </p:sp>
      <p:sp>
        <p:nvSpPr>
          <p:cNvPr id="8" name="Shape 5"/>
          <p:cNvSpPr/>
          <p:nvPr/>
        </p:nvSpPr>
        <p:spPr>
          <a:xfrm>
            <a:off x="761695" y="2695651"/>
            <a:ext cx="3733495" cy="571500"/>
          </a:xfrm>
          <a:prstGeom prst="roundRect">
            <a:avLst>
              <a:gd name="adj" fmla="val 21333"/>
            </a:avLst>
          </a:prstGeom>
          <a:solidFill>
            <a:srgbClr val="F8FAFC"/>
          </a:solidFill>
          <a:ln/>
        </p:spPr>
        <p:txBody>
          <a:bodyPr/>
          <a:lstStyle/>
          <a:p>
            <a:endParaRPr lang="en-US"/>
          </a:p>
        </p:txBody>
      </p:sp>
      <p:sp>
        <p:nvSpPr>
          <p:cNvPr id="9" name="Shape 6"/>
          <p:cNvSpPr/>
          <p:nvPr/>
        </p:nvSpPr>
        <p:spPr>
          <a:xfrm>
            <a:off x="761695" y="2695651"/>
            <a:ext cx="38405" cy="571500"/>
          </a:xfrm>
          <a:prstGeom prst="roundRect">
            <a:avLst>
              <a:gd name="adj" fmla="val 317459"/>
            </a:avLst>
          </a:prstGeom>
          <a:solidFill>
            <a:srgbClr val="CBD5E1"/>
          </a:solidFill>
          <a:ln w="12700">
            <a:solidFill>
              <a:srgbClr val="CBD5E1">
                <a:alpha val="0"/>
              </a:srgbClr>
            </a:solidFill>
            <a:prstDash val="solid"/>
          </a:ln>
        </p:spPr>
        <p:txBody>
          <a:bodyPr/>
          <a:lstStyle/>
          <a:p>
            <a:endParaRPr lang="en-US"/>
          </a:p>
        </p:txBody>
      </p:sp>
      <p:pic>
        <p:nvPicPr>
          <p:cNvPr id="10" name="Image 1" descr="preencoded.png"/>
          <p:cNvPicPr>
            <a:picLocks noChangeAspect="1"/>
          </p:cNvPicPr>
          <p:nvPr/>
        </p:nvPicPr>
        <p:blipFill>
          <a:blip r:embed="rId4"/>
          <a:stretch>
            <a:fillRect/>
          </a:stretch>
        </p:blipFill>
        <p:spPr>
          <a:xfrm>
            <a:off x="990295" y="2838298"/>
            <a:ext cx="286207" cy="286207"/>
          </a:xfrm>
          <a:prstGeom prst="rect">
            <a:avLst/>
          </a:prstGeom>
        </p:spPr>
      </p:pic>
      <p:sp>
        <p:nvSpPr>
          <p:cNvPr id="11" name="Text 7"/>
          <p:cNvSpPr/>
          <p:nvPr/>
        </p:nvSpPr>
        <p:spPr>
          <a:xfrm>
            <a:off x="990295" y="2838298"/>
            <a:ext cx="286207" cy="286207"/>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FFFFFF"/>
                </a:solidFill>
                <a:latin typeface="Playfair Display" pitchFamily="34" charset="0"/>
                <a:ea typeface="Playfair Display" pitchFamily="34" charset="-122"/>
                <a:cs typeface="Playfair Display" pitchFamily="34" charset="-120"/>
              </a:rPr>
              <a:t>1</a:t>
            </a:r>
            <a:endParaRPr lang="en-US" sz="1200" dirty="0"/>
          </a:p>
        </p:txBody>
      </p:sp>
      <p:sp>
        <p:nvSpPr>
          <p:cNvPr id="12" name="Text 8"/>
          <p:cNvSpPr txBox="1"/>
          <p:nvPr/>
        </p:nvSpPr>
        <p:spPr>
          <a:xfrm>
            <a:off x="1419149" y="2866644"/>
            <a:ext cx="1270102"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Lato" pitchFamily="34" charset="0"/>
                <a:ea typeface="Lato" pitchFamily="34" charset="-122"/>
                <a:cs typeface="Lato" pitchFamily="34" charset="-120"/>
              </a:rPr>
              <a:t>Lead with value</a:t>
            </a:r>
            <a:endParaRPr lang="en-US" sz="1200" dirty="0"/>
          </a:p>
        </p:txBody>
      </p:sp>
      <p:sp>
        <p:nvSpPr>
          <p:cNvPr id="13" name="Shape 9"/>
          <p:cNvSpPr/>
          <p:nvPr/>
        </p:nvSpPr>
        <p:spPr>
          <a:xfrm>
            <a:off x="761695" y="3381451"/>
            <a:ext cx="3733495" cy="571500"/>
          </a:xfrm>
          <a:prstGeom prst="roundRect">
            <a:avLst>
              <a:gd name="adj" fmla="val 21333"/>
            </a:avLst>
          </a:prstGeom>
          <a:solidFill>
            <a:srgbClr val="F8FAFC"/>
          </a:solidFill>
          <a:ln/>
        </p:spPr>
        <p:txBody>
          <a:bodyPr/>
          <a:lstStyle/>
          <a:p>
            <a:endParaRPr lang="en-US"/>
          </a:p>
        </p:txBody>
      </p:sp>
      <p:sp>
        <p:nvSpPr>
          <p:cNvPr id="14" name="Shape 10"/>
          <p:cNvSpPr/>
          <p:nvPr/>
        </p:nvSpPr>
        <p:spPr>
          <a:xfrm>
            <a:off x="761695" y="3381451"/>
            <a:ext cx="38405" cy="571500"/>
          </a:xfrm>
          <a:prstGeom prst="roundRect">
            <a:avLst>
              <a:gd name="adj" fmla="val 317459"/>
            </a:avLst>
          </a:prstGeom>
          <a:solidFill>
            <a:srgbClr val="CBD5E1"/>
          </a:solidFill>
          <a:ln w="12700">
            <a:solidFill>
              <a:srgbClr val="CBD5E1">
                <a:alpha val="0"/>
              </a:srgbClr>
            </a:solidFill>
            <a:prstDash val="solid"/>
          </a:ln>
        </p:spPr>
        <p:txBody>
          <a:bodyPr/>
          <a:lstStyle/>
          <a:p>
            <a:endParaRPr lang="en-US"/>
          </a:p>
        </p:txBody>
      </p:sp>
      <p:pic>
        <p:nvPicPr>
          <p:cNvPr id="15" name="Image 2" descr="preencoded.png"/>
          <p:cNvPicPr>
            <a:picLocks noChangeAspect="1"/>
          </p:cNvPicPr>
          <p:nvPr/>
        </p:nvPicPr>
        <p:blipFill>
          <a:blip r:embed="rId4"/>
          <a:stretch>
            <a:fillRect/>
          </a:stretch>
        </p:blipFill>
        <p:spPr>
          <a:xfrm>
            <a:off x="990295" y="3524098"/>
            <a:ext cx="286207" cy="286207"/>
          </a:xfrm>
          <a:prstGeom prst="rect">
            <a:avLst/>
          </a:prstGeom>
        </p:spPr>
      </p:pic>
      <p:sp>
        <p:nvSpPr>
          <p:cNvPr id="16" name="Text 11"/>
          <p:cNvSpPr/>
          <p:nvPr/>
        </p:nvSpPr>
        <p:spPr>
          <a:xfrm>
            <a:off x="990295" y="3524098"/>
            <a:ext cx="286207" cy="286207"/>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FFFFFF"/>
                </a:solidFill>
                <a:latin typeface="Playfair Display" pitchFamily="34" charset="0"/>
                <a:ea typeface="Playfair Display" pitchFamily="34" charset="-122"/>
                <a:cs typeface="Playfair Display" pitchFamily="34" charset="-120"/>
              </a:rPr>
              <a:t>2</a:t>
            </a:r>
            <a:endParaRPr lang="en-US" sz="1200" dirty="0"/>
          </a:p>
        </p:txBody>
      </p:sp>
      <p:sp>
        <p:nvSpPr>
          <p:cNvPr id="17" name="Text 12"/>
          <p:cNvSpPr txBox="1"/>
          <p:nvPr/>
        </p:nvSpPr>
        <p:spPr>
          <a:xfrm>
            <a:off x="1419149" y="3552444"/>
            <a:ext cx="1281074"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Lato" pitchFamily="34" charset="0"/>
                <a:ea typeface="Lato" pitchFamily="34" charset="-122"/>
                <a:cs typeface="Lato" pitchFamily="34" charset="-120"/>
              </a:rPr>
              <a:t>Choose a target</a:t>
            </a:r>
            <a:endParaRPr lang="en-US" sz="1200" dirty="0"/>
          </a:p>
        </p:txBody>
      </p:sp>
      <p:sp>
        <p:nvSpPr>
          <p:cNvPr id="18" name="Shape 13"/>
          <p:cNvSpPr/>
          <p:nvPr/>
        </p:nvSpPr>
        <p:spPr>
          <a:xfrm>
            <a:off x="761695" y="4067251"/>
            <a:ext cx="3733495" cy="571500"/>
          </a:xfrm>
          <a:prstGeom prst="roundRect">
            <a:avLst>
              <a:gd name="adj" fmla="val 21333"/>
            </a:avLst>
          </a:prstGeom>
          <a:solidFill>
            <a:srgbClr val="F8FAFC"/>
          </a:solidFill>
          <a:ln/>
        </p:spPr>
        <p:txBody>
          <a:bodyPr/>
          <a:lstStyle/>
          <a:p>
            <a:endParaRPr lang="en-US"/>
          </a:p>
        </p:txBody>
      </p:sp>
      <p:sp>
        <p:nvSpPr>
          <p:cNvPr id="19" name="Shape 14"/>
          <p:cNvSpPr/>
          <p:nvPr/>
        </p:nvSpPr>
        <p:spPr>
          <a:xfrm>
            <a:off x="761695" y="4067251"/>
            <a:ext cx="38405" cy="571500"/>
          </a:xfrm>
          <a:prstGeom prst="roundRect">
            <a:avLst>
              <a:gd name="adj" fmla="val 317459"/>
            </a:avLst>
          </a:prstGeom>
          <a:solidFill>
            <a:srgbClr val="CBD5E1"/>
          </a:solidFill>
          <a:ln w="12700">
            <a:solidFill>
              <a:srgbClr val="CBD5E1">
                <a:alpha val="0"/>
              </a:srgbClr>
            </a:solidFill>
            <a:prstDash val="solid"/>
          </a:ln>
        </p:spPr>
        <p:txBody>
          <a:bodyPr/>
          <a:lstStyle/>
          <a:p>
            <a:endParaRPr lang="en-US"/>
          </a:p>
        </p:txBody>
      </p:sp>
      <p:pic>
        <p:nvPicPr>
          <p:cNvPr id="20" name="Image 3" descr="preencoded.png"/>
          <p:cNvPicPr>
            <a:picLocks noChangeAspect="1"/>
          </p:cNvPicPr>
          <p:nvPr/>
        </p:nvPicPr>
        <p:blipFill>
          <a:blip r:embed="rId4"/>
          <a:stretch>
            <a:fillRect/>
          </a:stretch>
        </p:blipFill>
        <p:spPr>
          <a:xfrm>
            <a:off x="990295" y="4209898"/>
            <a:ext cx="286207" cy="286207"/>
          </a:xfrm>
          <a:prstGeom prst="rect">
            <a:avLst/>
          </a:prstGeom>
        </p:spPr>
      </p:pic>
      <p:sp>
        <p:nvSpPr>
          <p:cNvPr id="21" name="Text 15"/>
          <p:cNvSpPr/>
          <p:nvPr/>
        </p:nvSpPr>
        <p:spPr>
          <a:xfrm>
            <a:off x="990295" y="4209898"/>
            <a:ext cx="286207" cy="286207"/>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FFFFFF"/>
                </a:solidFill>
                <a:latin typeface="Playfair Display" pitchFamily="34" charset="0"/>
                <a:ea typeface="Playfair Display" pitchFamily="34" charset="-122"/>
                <a:cs typeface="Playfair Display" pitchFamily="34" charset="-120"/>
              </a:rPr>
              <a:t>3</a:t>
            </a:r>
            <a:endParaRPr lang="en-US" sz="1200" dirty="0"/>
          </a:p>
        </p:txBody>
      </p:sp>
      <p:sp>
        <p:nvSpPr>
          <p:cNvPr id="22" name="Text 16"/>
          <p:cNvSpPr txBox="1"/>
          <p:nvPr/>
        </p:nvSpPr>
        <p:spPr>
          <a:xfrm>
            <a:off x="1419149" y="4238244"/>
            <a:ext cx="1451153"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Lato" pitchFamily="34" charset="0"/>
                <a:ea typeface="Lato" pitchFamily="34" charset="-122"/>
                <a:cs typeface="Lato" pitchFamily="34" charset="-120"/>
              </a:rPr>
              <a:t>Use your strength</a:t>
            </a:r>
            <a:endParaRPr lang="en-US" sz="1200" dirty="0"/>
          </a:p>
        </p:txBody>
      </p:sp>
      <p:sp>
        <p:nvSpPr>
          <p:cNvPr id="23" name="Shape 17"/>
          <p:cNvSpPr/>
          <p:nvPr/>
        </p:nvSpPr>
        <p:spPr>
          <a:xfrm>
            <a:off x="761695" y="4753051"/>
            <a:ext cx="3733495" cy="571500"/>
          </a:xfrm>
          <a:prstGeom prst="roundRect">
            <a:avLst>
              <a:gd name="adj" fmla="val 21333"/>
            </a:avLst>
          </a:prstGeom>
          <a:solidFill>
            <a:srgbClr val="F8FAFC"/>
          </a:solidFill>
          <a:ln/>
        </p:spPr>
        <p:txBody>
          <a:bodyPr/>
          <a:lstStyle/>
          <a:p>
            <a:endParaRPr lang="en-US"/>
          </a:p>
        </p:txBody>
      </p:sp>
      <p:sp>
        <p:nvSpPr>
          <p:cNvPr id="24" name="Shape 18"/>
          <p:cNvSpPr/>
          <p:nvPr/>
        </p:nvSpPr>
        <p:spPr>
          <a:xfrm>
            <a:off x="761695" y="4753051"/>
            <a:ext cx="38405" cy="571500"/>
          </a:xfrm>
          <a:prstGeom prst="roundRect">
            <a:avLst>
              <a:gd name="adj" fmla="val 317459"/>
            </a:avLst>
          </a:prstGeom>
          <a:solidFill>
            <a:srgbClr val="CBD5E1"/>
          </a:solidFill>
          <a:ln w="12700">
            <a:solidFill>
              <a:srgbClr val="CBD5E1">
                <a:alpha val="0"/>
              </a:srgbClr>
            </a:solidFill>
            <a:prstDash val="solid"/>
          </a:ln>
        </p:spPr>
        <p:txBody>
          <a:bodyPr/>
          <a:lstStyle/>
          <a:p>
            <a:endParaRPr lang="en-US"/>
          </a:p>
        </p:txBody>
      </p:sp>
      <p:pic>
        <p:nvPicPr>
          <p:cNvPr id="25" name="Image 4" descr="preencoded.png"/>
          <p:cNvPicPr>
            <a:picLocks noChangeAspect="1"/>
          </p:cNvPicPr>
          <p:nvPr/>
        </p:nvPicPr>
        <p:blipFill>
          <a:blip r:embed="rId4"/>
          <a:stretch>
            <a:fillRect/>
          </a:stretch>
        </p:blipFill>
        <p:spPr>
          <a:xfrm>
            <a:off x="990295" y="4895698"/>
            <a:ext cx="286207" cy="286207"/>
          </a:xfrm>
          <a:prstGeom prst="rect">
            <a:avLst/>
          </a:prstGeom>
        </p:spPr>
      </p:pic>
      <p:sp>
        <p:nvSpPr>
          <p:cNvPr id="26" name="Text 19"/>
          <p:cNvSpPr/>
          <p:nvPr/>
        </p:nvSpPr>
        <p:spPr>
          <a:xfrm>
            <a:off x="990295" y="4895698"/>
            <a:ext cx="286207" cy="286207"/>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FFFFFF"/>
                </a:solidFill>
                <a:latin typeface="Playfair Display" pitchFamily="34" charset="0"/>
                <a:ea typeface="Playfair Display" pitchFamily="34" charset="-122"/>
                <a:cs typeface="Playfair Display" pitchFamily="34" charset="-120"/>
              </a:rPr>
              <a:t>4</a:t>
            </a:r>
            <a:endParaRPr lang="en-US" sz="1200" dirty="0"/>
          </a:p>
        </p:txBody>
      </p:sp>
      <p:sp>
        <p:nvSpPr>
          <p:cNvPr id="27" name="Text 20"/>
          <p:cNvSpPr txBox="1"/>
          <p:nvPr/>
        </p:nvSpPr>
        <p:spPr>
          <a:xfrm>
            <a:off x="1419149" y="4924044"/>
            <a:ext cx="1156716"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Lato" pitchFamily="34" charset="0"/>
                <a:ea typeface="Lato" pitchFamily="34" charset="-122"/>
                <a:cs typeface="Lato" pitchFamily="34" charset="-120"/>
              </a:rPr>
              <a:t>Fix the barrier</a:t>
            </a:r>
            <a:endParaRPr lang="en-US" sz="1200" dirty="0"/>
          </a:p>
        </p:txBody>
      </p:sp>
      <p:sp>
        <p:nvSpPr>
          <p:cNvPr id="28" name="Shape 21"/>
          <p:cNvSpPr/>
          <p:nvPr/>
        </p:nvSpPr>
        <p:spPr>
          <a:xfrm>
            <a:off x="761695" y="5438851"/>
            <a:ext cx="3733495" cy="571500"/>
          </a:xfrm>
          <a:prstGeom prst="roundRect">
            <a:avLst>
              <a:gd name="adj" fmla="val 21333"/>
            </a:avLst>
          </a:prstGeom>
          <a:solidFill>
            <a:srgbClr val="F8FAFC"/>
          </a:solidFill>
          <a:ln/>
        </p:spPr>
        <p:txBody>
          <a:bodyPr/>
          <a:lstStyle/>
          <a:p>
            <a:endParaRPr lang="en-US"/>
          </a:p>
        </p:txBody>
      </p:sp>
      <p:sp>
        <p:nvSpPr>
          <p:cNvPr id="29" name="Shape 22"/>
          <p:cNvSpPr/>
          <p:nvPr/>
        </p:nvSpPr>
        <p:spPr>
          <a:xfrm>
            <a:off x="761695" y="5438851"/>
            <a:ext cx="38405" cy="571500"/>
          </a:xfrm>
          <a:prstGeom prst="roundRect">
            <a:avLst>
              <a:gd name="adj" fmla="val 317459"/>
            </a:avLst>
          </a:prstGeom>
          <a:solidFill>
            <a:srgbClr val="CBD5E1"/>
          </a:solidFill>
          <a:ln w="12700">
            <a:solidFill>
              <a:srgbClr val="CBD5E1">
                <a:alpha val="0"/>
              </a:srgbClr>
            </a:solidFill>
            <a:prstDash val="solid"/>
          </a:ln>
        </p:spPr>
        <p:txBody>
          <a:bodyPr/>
          <a:lstStyle/>
          <a:p>
            <a:endParaRPr lang="en-US"/>
          </a:p>
        </p:txBody>
      </p:sp>
      <p:pic>
        <p:nvPicPr>
          <p:cNvPr id="30" name="Image 5" descr="preencoded.png"/>
          <p:cNvPicPr>
            <a:picLocks noChangeAspect="1"/>
          </p:cNvPicPr>
          <p:nvPr/>
        </p:nvPicPr>
        <p:blipFill>
          <a:blip r:embed="rId4"/>
          <a:stretch>
            <a:fillRect/>
          </a:stretch>
        </p:blipFill>
        <p:spPr>
          <a:xfrm>
            <a:off x="990295" y="5581498"/>
            <a:ext cx="286207" cy="286207"/>
          </a:xfrm>
          <a:prstGeom prst="rect">
            <a:avLst/>
          </a:prstGeom>
        </p:spPr>
      </p:pic>
      <p:sp>
        <p:nvSpPr>
          <p:cNvPr id="31" name="Text 23"/>
          <p:cNvSpPr/>
          <p:nvPr/>
        </p:nvSpPr>
        <p:spPr>
          <a:xfrm>
            <a:off x="990295" y="5581498"/>
            <a:ext cx="286207" cy="286207"/>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FFFFFF"/>
                </a:solidFill>
                <a:latin typeface="Playfair Display" pitchFamily="34" charset="0"/>
                <a:ea typeface="Playfair Display" pitchFamily="34" charset="-122"/>
                <a:cs typeface="Playfair Display" pitchFamily="34" charset="-120"/>
              </a:rPr>
              <a:t>5</a:t>
            </a:r>
            <a:endParaRPr lang="en-US" sz="1200" dirty="0"/>
          </a:p>
        </p:txBody>
      </p:sp>
      <p:sp>
        <p:nvSpPr>
          <p:cNvPr id="32" name="Text 24"/>
          <p:cNvSpPr txBox="1"/>
          <p:nvPr/>
        </p:nvSpPr>
        <p:spPr>
          <a:xfrm>
            <a:off x="1419149" y="5609844"/>
            <a:ext cx="1711757" cy="228600"/>
          </a:xfrm>
          <a:prstGeom prst="rect">
            <a:avLst/>
          </a:prstGeom>
          <a:noFill/>
          <a:ln/>
        </p:spPr>
        <p:txBody>
          <a:bodyPr wrap="square" lIns="0" tIns="0" rIns="0" bIns="0" rtlCol="0" anchor="ctr"/>
          <a:lstStyle/>
          <a:p>
            <a:pPr marL="0" indent="0" algn="l">
              <a:buNone/>
            </a:pPr>
            <a:r>
              <a:rPr lang="en-US" sz="1200" b="1" dirty="0">
                <a:solidFill>
                  <a:srgbClr val="334155"/>
                </a:solidFill>
                <a:latin typeface="Lato" pitchFamily="34" charset="0"/>
                <a:ea typeface="Lato" pitchFamily="34" charset="-122"/>
                <a:cs typeface="Lato" pitchFamily="34" charset="-120"/>
              </a:rPr>
              <a:t>Make one clear move</a:t>
            </a:r>
            <a:endParaRPr lang="en-US" sz="1200" dirty="0"/>
          </a:p>
        </p:txBody>
      </p:sp>
      <p:sp>
        <p:nvSpPr>
          <p:cNvPr id="33" name="Shape 25"/>
          <p:cNvSpPr/>
          <p:nvPr/>
        </p:nvSpPr>
        <p:spPr>
          <a:xfrm>
            <a:off x="5067605" y="990295"/>
            <a:ext cx="6362395" cy="504749"/>
          </a:xfrm>
          <a:prstGeom prst="roundRect">
            <a:avLst>
              <a:gd name="adj" fmla="val 27345"/>
            </a:avLst>
          </a:prstGeom>
          <a:solidFill>
            <a:srgbClr val="F0FDF4"/>
          </a:solidFill>
          <a:ln w="12700">
            <a:solidFill>
              <a:srgbClr val="16A34A"/>
            </a:solidFill>
            <a:prstDash val="solid"/>
          </a:ln>
        </p:spPr>
        <p:txBody>
          <a:bodyPr/>
          <a:lstStyle/>
          <a:p>
            <a:endParaRPr lang="en-US"/>
          </a:p>
        </p:txBody>
      </p:sp>
      <p:sp>
        <p:nvSpPr>
          <p:cNvPr id="34" name="Text 26"/>
          <p:cNvSpPr txBox="1"/>
          <p:nvPr/>
        </p:nvSpPr>
        <p:spPr>
          <a:xfrm>
            <a:off x="5597957" y="990295"/>
            <a:ext cx="1209751" cy="505663"/>
          </a:xfrm>
          <a:prstGeom prst="rect">
            <a:avLst/>
          </a:prstGeom>
          <a:noFill/>
          <a:ln/>
        </p:spPr>
        <p:txBody>
          <a:bodyPr wrap="square" lIns="0" tIns="0" rIns="0" bIns="0" rtlCol="0" anchor="ctr"/>
          <a:lstStyle/>
          <a:p>
            <a:pPr marL="0" indent="0" algn="l">
              <a:buNone/>
            </a:pPr>
            <a:r>
              <a:rPr lang="en-US" sz="1000" b="1" kern="0" spc="38" dirty="0">
                <a:solidFill>
                  <a:srgbClr val="15803D"/>
                </a:solidFill>
                <a:latin typeface="Lato" pitchFamily="34" charset="0"/>
                <a:ea typeface="Lato" pitchFamily="34" charset="-122"/>
                <a:cs typeface="Lato" pitchFamily="34" charset="-120"/>
              </a:rPr>
              <a:t>Use a Strength</a:t>
            </a:r>
            <a:endParaRPr lang="en-US" sz="1000" dirty="0"/>
          </a:p>
        </p:txBody>
      </p:sp>
      <p:pic>
        <p:nvPicPr>
          <p:cNvPr id="35" name="Image 6" descr="preencoded.png"/>
          <p:cNvPicPr>
            <a:picLocks noChangeAspect="1"/>
          </p:cNvPicPr>
          <p:nvPr/>
        </p:nvPicPr>
        <p:blipFill>
          <a:blip r:embed="rId5"/>
          <a:srcRect t="-43" b="-43"/>
          <a:stretch/>
        </p:blipFill>
        <p:spPr>
          <a:xfrm>
            <a:off x="7008876" y="1166774"/>
            <a:ext cx="133502" cy="152705"/>
          </a:xfrm>
          <a:prstGeom prst="rect">
            <a:avLst/>
          </a:prstGeom>
        </p:spPr>
      </p:pic>
      <p:sp>
        <p:nvSpPr>
          <p:cNvPr id="36" name="Text 27"/>
          <p:cNvSpPr txBox="1"/>
          <p:nvPr/>
        </p:nvSpPr>
        <p:spPr>
          <a:xfrm>
            <a:off x="7584948" y="990295"/>
            <a:ext cx="1751076" cy="505663"/>
          </a:xfrm>
          <a:prstGeom prst="rect">
            <a:avLst/>
          </a:prstGeom>
          <a:noFill/>
          <a:ln/>
        </p:spPr>
        <p:txBody>
          <a:bodyPr wrap="square" lIns="0" tIns="0" rIns="0" bIns="0" rtlCol="0" anchor="ctr"/>
          <a:lstStyle/>
          <a:p>
            <a:pPr marL="0" indent="0" algn="l">
              <a:buNone/>
            </a:pPr>
            <a:r>
              <a:rPr lang="en-US" sz="1000" b="1" kern="0" spc="38" dirty="0">
                <a:solidFill>
                  <a:srgbClr val="15803D"/>
                </a:solidFill>
                <a:latin typeface="Lato" pitchFamily="34" charset="0"/>
                <a:ea typeface="Lato" pitchFamily="34" charset="-122"/>
                <a:cs typeface="Lato" pitchFamily="34" charset="-120"/>
              </a:rPr>
              <a:t>Capture Opportunity</a:t>
            </a:r>
            <a:endParaRPr lang="en-US" sz="1000" dirty="0"/>
          </a:p>
        </p:txBody>
      </p:sp>
      <p:pic>
        <p:nvPicPr>
          <p:cNvPr id="37" name="Image 7" descr="preencoded.png"/>
          <p:cNvPicPr>
            <a:picLocks noChangeAspect="1"/>
          </p:cNvPicPr>
          <p:nvPr/>
        </p:nvPicPr>
        <p:blipFill>
          <a:blip r:embed="rId5"/>
          <a:srcRect t="-43" b="-43"/>
          <a:stretch/>
        </p:blipFill>
        <p:spPr>
          <a:xfrm>
            <a:off x="9518904" y="1166774"/>
            <a:ext cx="133502" cy="152705"/>
          </a:xfrm>
          <a:prstGeom prst="rect">
            <a:avLst/>
          </a:prstGeom>
        </p:spPr>
      </p:pic>
      <p:sp>
        <p:nvSpPr>
          <p:cNvPr id="38" name="Text 28"/>
          <p:cNvSpPr txBox="1"/>
          <p:nvPr/>
        </p:nvSpPr>
        <p:spPr>
          <a:xfrm>
            <a:off x="10133381" y="990295"/>
            <a:ext cx="1076249" cy="505663"/>
          </a:xfrm>
          <a:prstGeom prst="rect">
            <a:avLst/>
          </a:prstGeom>
          <a:noFill/>
          <a:ln/>
        </p:spPr>
        <p:txBody>
          <a:bodyPr wrap="square" lIns="0" tIns="0" rIns="0" bIns="0" rtlCol="0" anchor="ctr"/>
          <a:lstStyle/>
          <a:p>
            <a:pPr marL="0" indent="0" algn="l">
              <a:buNone/>
            </a:pPr>
            <a:r>
              <a:rPr lang="en-US" sz="1000" b="1" kern="0" spc="38" dirty="0">
                <a:solidFill>
                  <a:srgbClr val="15803D"/>
                </a:solidFill>
                <a:latin typeface="Lato" pitchFamily="34" charset="0"/>
                <a:ea typeface="Lato" pitchFamily="34" charset="-122"/>
                <a:cs typeface="Lato" pitchFamily="34" charset="-120"/>
              </a:rPr>
              <a:t>Fix Weakness</a:t>
            </a:r>
            <a:endParaRPr lang="en-US" sz="1000" dirty="0"/>
          </a:p>
        </p:txBody>
      </p:sp>
      <p:pic>
        <p:nvPicPr>
          <p:cNvPr id="39" name="Image 8" descr="preencoded.png"/>
          <p:cNvPicPr>
            <a:picLocks noChangeAspect="1"/>
          </p:cNvPicPr>
          <p:nvPr/>
        </p:nvPicPr>
        <p:blipFill>
          <a:blip r:embed="rId6"/>
          <a:srcRect/>
          <a:stretch/>
        </p:blipFill>
        <p:spPr>
          <a:xfrm>
            <a:off x="5067605" y="6133795"/>
            <a:ext cx="133502" cy="133502"/>
          </a:xfrm>
          <a:prstGeom prst="rect">
            <a:avLst/>
          </a:prstGeom>
        </p:spPr>
      </p:pic>
      <p:sp>
        <p:nvSpPr>
          <p:cNvPr id="40" name="Text 29"/>
          <p:cNvSpPr txBox="1"/>
          <p:nvPr/>
        </p:nvSpPr>
        <p:spPr>
          <a:xfrm>
            <a:off x="5277002" y="6096305"/>
            <a:ext cx="6229807" cy="381305"/>
          </a:xfrm>
          <a:prstGeom prst="rect">
            <a:avLst/>
          </a:prstGeom>
          <a:noFill/>
          <a:ln/>
        </p:spPr>
        <p:txBody>
          <a:bodyPr wrap="square" lIns="0" tIns="0" rIns="0" bIns="0" rtlCol="0" anchor="t"/>
          <a:lstStyle/>
          <a:p>
            <a:pPr marL="0" indent="0" algn="l">
              <a:buNone/>
            </a:pPr>
            <a:r>
              <a:rPr lang="en-US" sz="1000" i="1" dirty="0">
                <a:solidFill>
                  <a:srgbClr val="6B7280"/>
                </a:solidFill>
                <a:latin typeface="Lato" pitchFamily="34" charset="0"/>
                <a:ea typeface="Lato" pitchFamily="34" charset="-122"/>
                <a:cs typeface="Lato" pitchFamily="34" charset="-120"/>
              </a:rPr>
              <a:t>Notice: It doesn't just say "do marketing." It identifies WHO, WHY, and specifically HOW to overcome the friction.</a:t>
            </a:r>
            <a:endParaRPr lang="en-US" sz="1000" dirty="0"/>
          </a:p>
        </p:txBody>
      </p:sp>
      <p:sp>
        <p:nvSpPr>
          <p:cNvPr id="41" name="Text 30"/>
          <p:cNvSpPr txBox="1"/>
          <p:nvPr/>
        </p:nvSpPr>
        <p:spPr>
          <a:xfrm>
            <a:off x="761695" y="543154"/>
            <a:ext cx="1634947" cy="247802"/>
          </a:xfrm>
          <a:prstGeom prst="rect">
            <a:avLst/>
          </a:prstGeom>
          <a:noFill/>
          <a:ln w="12700">
            <a:solidFill>
              <a:srgbClr val="D1D5DB"/>
            </a:solidFill>
          </a:ln>
        </p:spPr>
        <p:txBody>
          <a:bodyPr wrap="square" lIns="0" tIns="0" rIns="0" bIns="0" rtlCol="0" anchor="t"/>
          <a:lstStyle/>
          <a:p>
            <a:pPr marL="0" indent="0" algn="l">
              <a:buNone/>
            </a:pPr>
            <a:r>
              <a:rPr lang="en-US" sz="900" b="1" kern="0" spc="90" dirty="0">
                <a:solidFill>
                  <a:srgbClr val="6B7280"/>
                </a:solidFill>
                <a:latin typeface="Lato" pitchFamily="34" charset="0"/>
                <a:ea typeface="Lato" pitchFamily="34" charset="-122"/>
                <a:cs typeface="Lato" pitchFamily="34" charset="-120"/>
              </a:rPr>
              <a:t>Strategic Process</a:t>
            </a:r>
            <a:endParaRPr lang="en-US" sz="900" dirty="0"/>
          </a:p>
        </p:txBody>
      </p:sp>
      <p:pic>
        <p:nvPicPr>
          <p:cNvPr id="42" name="Image 9" descr="preencoded.png"/>
          <p:cNvPicPr>
            <a:picLocks noChangeAspect="1"/>
          </p:cNvPicPr>
          <p:nvPr/>
        </p:nvPicPr>
        <p:blipFill>
          <a:blip r:embed="rId7"/>
          <a:srcRect l="-1507" r="-1507"/>
          <a:stretch/>
        </p:blipFill>
        <p:spPr>
          <a:xfrm>
            <a:off x="5350154" y="1178662"/>
            <a:ext cx="171907" cy="133502"/>
          </a:xfrm>
          <a:prstGeom prst="rect">
            <a:avLst/>
          </a:prstGeom>
        </p:spPr>
      </p:pic>
      <p:pic>
        <p:nvPicPr>
          <p:cNvPr id="43" name="Image 10" descr="preencoded.png"/>
          <p:cNvPicPr>
            <a:picLocks noChangeAspect="1"/>
          </p:cNvPicPr>
          <p:nvPr/>
        </p:nvPicPr>
        <p:blipFill>
          <a:blip r:embed="rId8"/>
          <a:srcRect l="-2512" r="-2512"/>
          <a:stretch/>
        </p:blipFill>
        <p:spPr>
          <a:xfrm>
            <a:off x="7403897" y="1178662"/>
            <a:ext cx="105156" cy="133502"/>
          </a:xfrm>
          <a:prstGeom prst="rect">
            <a:avLst/>
          </a:prstGeom>
        </p:spPr>
      </p:pic>
      <p:pic>
        <p:nvPicPr>
          <p:cNvPr id="44" name="Image 11" descr="preencoded.png"/>
          <p:cNvPicPr>
            <a:picLocks noChangeAspect="1"/>
          </p:cNvPicPr>
          <p:nvPr/>
        </p:nvPicPr>
        <p:blipFill>
          <a:blip r:embed="rId9"/>
          <a:srcRect l="-3425" r="-3425"/>
          <a:stretch/>
        </p:blipFill>
        <p:spPr>
          <a:xfrm>
            <a:off x="9913925" y="1178662"/>
            <a:ext cx="142646" cy="133502"/>
          </a:xfrm>
          <a:prstGeom prst="rect">
            <a:avLst/>
          </a:prstGeom>
        </p:spPr>
      </p:pic>
      <p:pic>
        <p:nvPicPr>
          <p:cNvPr id="45" name="Image 12" descr="preencoded.png"/>
          <p:cNvPicPr>
            <a:picLocks noChangeAspect="1"/>
          </p:cNvPicPr>
          <p:nvPr/>
        </p:nvPicPr>
        <p:blipFill>
          <a:blip r:embed="rId10"/>
          <a:srcRect t="-5" b="-5"/>
          <a:stretch/>
        </p:blipFill>
        <p:spPr>
          <a:xfrm>
            <a:off x="5067605" y="1781251"/>
            <a:ext cx="6362395" cy="4086454"/>
          </a:xfrm>
          <a:prstGeom prst="rect">
            <a:avLst/>
          </a:prstGeom>
        </p:spPr>
      </p:pic>
      <p:pic>
        <p:nvPicPr>
          <p:cNvPr id="46" name="Image 13" descr="preencoded.png"/>
          <p:cNvPicPr>
            <a:picLocks noChangeAspect="1"/>
          </p:cNvPicPr>
          <p:nvPr/>
        </p:nvPicPr>
        <p:blipFill>
          <a:blip r:embed="rId11"/>
          <a:stretch>
            <a:fillRect/>
          </a:stretch>
        </p:blipFill>
        <p:spPr>
          <a:xfrm>
            <a:off x="5362956" y="1705356"/>
            <a:ext cx="3143707" cy="247802"/>
          </a:xfrm>
          <a:prstGeom prst="rect">
            <a:avLst/>
          </a:prstGeom>
        </p:spPr>
      </p:pic>
      <p:sp>
        <p:nvSpPr>
          <p:cNvPr id="47" name="Text 31"/>
          <p:cNvSpPr/>
          <p:nvPr/>
        </p:nvSpPr>
        <p:spPr>
          <a:xfrm>
            <a:off x="5362956" y="1705356"/>
            <a:ext cx="3143707" cy="247802"/>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b="1" kern="0" spc="75" dirty="0">
                <a:solidFill>
                  <a:srgbClr val="FFFFFF"/>
                </a:solidFill>
                <a:latin typeface="Lato" pitchFamily="34" charset="0"/>
                <a:ea typeface="Lato" pitchFamily="34" charset="-122"/>
                <a:cs typeface="Lato" pitchFamily="34" charset="-120"/>
              </a:rPr>
              <a:t>Model Recommendation (Marco's Pizza)</a:t>
            </a:r>
            <a:endParaRPr lang="en-US" sz="900" dirty="0"/>
          </a:p>
        </p:txBody>
      </p:sp>
      <p:sp>
        <p:nvSpPr>
          <p:cNvPr id="48" name="Text 32"/>
          <p:cNvSpPr txBox="1"/>
          <p:nvPr/>
        </p:nvSpPr>
        <p:spPr>
          <a:xfrm>
            <a:off x="5266944" y="2029054"/>
            <a:ext cx="363931" cy="857707"/>
          </a:xfrm>
          <a:prstGeom prst="rect">
            <a:avLst/>
          </a:prstGeom>
          <a:noFill/>
          <a:ln/>
        </p:spPr>
        <p:txBody>
          <a:bodyPr wrap="square" lIns="0" tIns="0" rIns="0" bIns="0" rtlCol="0" anchor="ctr"/>
          <a:lstStyle/>
          <a:p>
            <a:pPr marL="0" indent="0" algn="l">
              <a:buNone/>
            </a:pPr>
            <a:r>
              <a:rPr lang="en-US" sz="4500" dirty="0">
                <a:solidFill>
                  <a:srgbClr val="E2E8F0"/>
                </a:solidFill>
                <a:latin typeface="Times New Roman" pitchFamily="34" charset="0"/>
                <a:ea typeface="Times New Roman" pitchFamily="34" charset="-122"/>
                <a:cs typeface="Times New Roman" pitchFamily="34" charset="-120"/>
              </a:rPr>
              <a:t>“</a:t>
            </a:r>
            <a:endParaRPr lang="en-US" sz="4500" dirty="0"/>
          </a:p>
        </p:txBody>
      </p:sp>
      <p:pic>
        <p:nvPicPr>
          <p:cNvPr id="49" name="Image 14" descr="preencoded.png"/>
          <p:cNvPicPr>
            <a:picLocks noChangeAspect="1"/>
          </p:cNvPicPr>
          <p:nvPr/>
        </p:nvPicPr>
        <p:blipFill>
          <a:blip r:embed="rId12"/>
          <a:stretch>
            <a:fillRect/>
          </a:stretch>
        </p:blipFill>
        <p:spPr>
          <a:xfrm>
            <a:off x="8142732" y="4665269"/>
            <a:ext cx="552298" cy="237744"/>
          </a:xfrm>
          <a:prstGeom prst="rect">
            <a:avLst/>
          </a:prstGeom>
        </p:spPr>
      </p:pic>
      <p:sp>
        <p:nvSpPr>
          <p:cNvPr id="50" name="Text 33"/>
          <p:cNvSpPr/>
          <p:nvPr/>
        </p:nvSpPr>
        <p:spPr>
          <a:xfrm>
            <a:off x="8142732" y="4665269"/>
            <a:ext cx="553212" cy="238658"/>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800" b="1" dirty="0">
                <a:solidFill>
                  <a:srgbClr val="1E40AF"/>
                </a:solidFill>
                <a:latin typeface="Lato" pitchFamily="34" charset="0"/>
                <a:ea typeface="Lato" pitchFamily="34" charset="-122"/>
                <a:cs typeface="Lato" pitchFamily="34" charset="-120"/>
              </a:rPr>
              <a:t>Target</a:t>
            </a:r>
            <a:endParaRPr lang="en-US" sz="800" dirty="0"/>
          </a:p>
        </p:txBody>
      </p:sp>
      <p:pic>
        <p:nvPicPr>
          <p:cNvPr id="51" name="Image 15" descr="preencoded.png"/>
          <p:cNvPicPr>
            <a:picLocks noChangeAspect="1"/>
          </p:cNvPicPr>
          <p:nvPr/>
        </p:nvPicPr>
        <p:blipFill>
          <a:blip r:embed="rId13"/>
          <a:stretch>
            <a:fillRect/>
          </a:stretch>
        </p:blipFill>
        <p:spPr>
          <a:xfrm>
            <a:off x="8783726" y="4665269"/>
            <a:ext cx="1076249" cy="237744"/>
          </a:xfrm>
          <a:prstGeom prst="rect">
            <a:avLst/>
          </a:prstGeom>
        </p:spPr>
      </p:pic>
      <p:sp>
        <p:nvSpPr>
          <p:cNvPr id="52" name="Text 34"/>
          <p:cNvSpPr/>
          <p:nvPr/>
        </p:nvSpPr>
        <p:spPr>
          <a:xfrm>
            <a:off x="8783726" y="4665269"/>
            <a:ext cx="1077163" cy="238658"/>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800" b="1" dirty="0">
                <a:solidFill>
                  <a:srgbClr val="065F46"/>
                </a:solidFill>
                <a:latin typeface="Lato" pitchFamily="34" charset="0"/>
                <a:ea typeface="Lato" pitchFamily="34" charset="-122"/>
                <a:cs typeface="Lato" pitchFamily="34" charset="-120"/>
              </a:rPr>
              <a:t>Value/Strength</a:t>
            </a:r>
            <a:endParaRPr lang="en-US" sz="800" dirty="0"/>
          </a:p>
        </p:txBody>
      </p:sp>
      <p:sp>
        <p:nvSpPr>
          <p:cNvPr id="53" name="Text 35"/>
          <p:cNvSpPr txBox="1"/>
          <p:nvPr/>
        </p:nvSpPr>
        <p:spPr>
          <a:xfrm>
            <a:off x="9945929" y="4665269"/>
            <a:ext cx="1248156" cy="238658"/>
          </a:xfrm>
          <a:prstGeom prst="rect">
            <a:avLst/>
          </a:prstGeom>
          <a:noFill/>
          <a:ln/>
        </p:spPr>
        <p:txBody>
          <a:bodyPr wrap="square" lIns="0" tIns="0" rIns="0" bIns="0" rtlCol="0" anchor="t"/>
          <a:lstStyle/>
          <a:p>
            <a:pPr marL="0" indent="0" algn="l">
              <a:buNone/>
            </a:pPr>
            <a:r>
              <a:rPr lang="en-US" sz="800" b="1" dirty="0">
                <a:solidFill>
                  <a:srgbClr val="000000"/>
                </a:solidFill>
                <a:latin typeface="Lato" pitchFamily="34" charset="0"/>
                <a:ea typeface="Lato" pitchFamily="34" charset="-122"/>
                <a:cs typeface="Lato" pitchFamily="34" charset="-120"/>
              </a:rPr>
              <a:t>The Fix (Weakness)</a:t>
            </a:r>
            <a:endParaRPr lang="en-US" sz="800" dirty="0"/>
          </a:p>
        </p:txBody>
      </p:sp>
      <p:sp>
        <p:nvSpPr>
          <p:cNvPr id="54" name="Text 36"/>
          <p:cNvSpPr txBox="1"/>
          <p:nvPr/>
        </p:nvSpPr>
        <p:spPr>
          <a:xfrm>
            <a:off x="5362956" y="2798064"/>
            <a:ext cx="5851246" cy="1686154"/>
          </a:xfrm>
          <a:prstGeom prst="rect">
            <a:avLst/>
          </a:prstGeom>
          <a:noFill/>
          <a:ln/>
        </p:spPr>
        <p:txBody>
          <a:bodyPr wrap="square" lIns="0" tIns="0" rIns="0" bIns="0" rtlCol="0" anchor="t"/>
          <a:lstStyle/>
          <a:p>
            <a:pPr marL="0" indent="0" algn="l">
              <a:buNone/>
            </a:pPr>
            <a:r>
              <a:rPr lang="en-US" sz="1600" i="1" dirty="0">
                <a:solidFill>
                  <a:srgbClr val="1E293B"/>
                </a:solidFill>
                <a:latin typeface="Playfair Display" pitchFamily="34" charset="0"/>
                <a:ea typeface="Playfair Display" pitchFamily="34" charset="-122"/>
                <a:cs typeface="Playfair Display" pitchFamily="34" charset="-120"/>
              </a:rPr>
              <a:t> Target  and position the shop as the  late-night pizza by adding a , creating a limited menu for speed, and bundling group deals to compete with discount-driven rivals. </a:t>
            </a:r>
            <a:endParaRPr lang="en-US" sz="1600" dirty="0"/>
          </a:p>
        </p:txBody>
      </p:sp>
      <p:pic>
        <p:nvPicPr>
          <p:cNvPr id="55" name="Image 16" descr="preencoded.png"/>
          <p:cNvPicPr>
            <a:picLocks noChangeAspect="1"/>
          </p:cNvPicPr>
          <p:nvPr/>
        </p:nvPicPr>
        <p:blipFill>
          <a:blip r:embed="rId14"/>
          <a:stretch>
            <a:fillRect/>
          </a:stretch>
        </p:blipFill>
        <p:spPr>
          <a:xfrm>
            <a:off x="5982005" y="2817266"/>
            <a:ext cx="2343607" cy="286207"/>
          </a:xfrm>
          <a:prstGeom prst="rect">
            <a:avLst/>
          </a:prstGeom>
        </p:spPr>
      </p:pic>
      <p:sp>
        <p:nvSpPr>
          <p:cNvPr id="56" name="Text 37"/>
          <p:cNvSpPr/>
          <p:nvPr/>
        </p:nvSpPr>
        <p:spPr>
          <a:xfrm>
            <a:off x="5982005" y="2817266"/>
            <a:ext cx="2343607" cy="286207"/>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600" i="1" dirty="0">
                <a:solidFill>
                  <a:srgbClr val="1E293B"/>
                </a:solidFill>
                <a:latin typeface="Playfair Display" pitchFamily="34" charset="0"/>
                <a:ea typeface="Playfair Display" pitchFamily="34" charset="-122"/>
                <a:cs typeface="Playfair Display" pitchFamily="34" charset="-120"/>
              </a:rPr>
              <a:t>late-night student groups</a:t>
            </a:r>
            <a:endParaRPr lang="en-US" sz="1600" dirty="0"/>
          </a:p>
        </p:txBody>
      </p:sp>
      <p:pic>
        <p:nvPicPr>
          <p:cNvPr id="57" name="Image 17" descr="preencoded.png"/>
          <p:cNvPicPr>
            <a:picLocks noChangeAspect="1"/>
          </p:cNvPicPr>
          <p:nvPr/>
        </p:nvPicPr>
        <p:blipFill>
          <a:blip r:embed="rId15"/>
          <a:stretch>
            <a:fillRect/>
          </a:stretch>
        </p:blipFill>
        <p:spPr>
          <a:xfrm>
            <a:off x="5362956" y="3151937"/>
            <a:ext cx="2381098" cy="286207"/>
          </a:xfrm>
          <a:prstGeom prst="rect">
            <a:avLst/>
          </a:prstGeom>
        </p:spPr>
      </p:pic>
      <p:sp>
        <p:nvSpPr>
          <p:cNvPr id="58" name="Text 38"/>
          <p:cNvSpPr/>
          <p:nvPr/>
        </p:nvSpPr>
        <p:spPr>
          <a:xfrm>
            <a:off x="5362956" y="3151937"/>
            <a:ext cx="2382012" cy="286207"/>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600" i="1" dirty="0">
                <a:solidFill>
                  <a:srgbClr val="1E293B"/>
                </a:solidFill>
                <a:latin typeface="Playfair Display" pitchFamily="34" charset="0"/>
                <a:ea typeface="Playfair Display" pitchFamily="34" charset="-122"/>
                <a:cs typeface="Playfair Display" pitchFamily="34" charset="-120"/>
              </a:rPr>
              <a:t>best-tasting, most reliable</a:t>
            </a:r>
            <a:endParaRPr lang="en-US" sz="1600" dirty="0"/>
          </a:p>
        </p:txBody>
      </p:sp>
      <p:pic>
        <p:nvPicPr>
          <p:cNvPr id="59" name="Image 18" descr="preencoded.png"/>
          <p:cNvPicPr>
            <a:picLocks noChangeAspect="1"/>
          </p:cNvPicPr>
          <p:nvPr/>
        </p:nvPicPr>
        <p:blipFill>
          <a:blip r:embed="rId16"/>
          <a:stretch>
            <a:fillRect/>
          </a:stretch>
        </p:blipFill>
        <p:spPr>
          <a:xfrm>
            <a:off x="5362956" y="3487522"/>
            <a:ext cx="3000146" cy="286207"/>
          </a:xfrm>
          <a:prstGeom prst="rect">
            <a:avLst/>
          </a:prstGeom>
        </p:spPr>
      </p:pic>
      <p:sp>
        <p:nvSpPr>
          <p:cNvPr id="60" name="Text 39"/>
          <p:cNvSpPr/>
          <p:nvPr/>
        </p:nvSpPr>
        <p:spPr>
          <a:xfrm>
            <a:off x="5362956" y="3487522"/>
            <a:ext cx="3001061" cy="286207"/>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600" i="1" dirty="0">
                <a:solidFill>
                  <a:srgbClr val="1E293B"/>
                </a:solidFill>
                <a:latin typeface="Playfair Display" pitchFamily="34" charset="0"/>
                <a:ea typeface="Playfair Display" pitchFamily="34" charset="-122"/>
                <a:cs typeface="Playfair Display" pitchFamily="34" charset="-120"/>
              </a:rPr>
              <a:t>simplified online ordering option</a:t>
            </a:r>
            <a:endParaRPr lang="en-US" sz="1600" dirty="0"/>
          </a:p>
        </p:txBody>
      </p:sp>
      <p:sp>
        <p:nvSpPr>
          <p:cNvPr id="61" name="Text 40"/>
          <p:cNvSpPr txBox="1"/>
          <p:nvPr/>
        </p:nvSpPr>
        <p:spPr>
          <a:xfrm>
            <a:off x="11064240" y="457200"/>
            <a:ext cx="752551"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Lato" pitchFamily="34" charset="0"/>
                <a:ea typeface="Lato" pitchFamily="34" charset="-122"/>
                <a:cs typeface="Lato" pitchFamily="34" charset="-120"/>
              </a:rPr>
              <a:t>Module 2</a:t>
            </a:r>
            <a:endParaRPr lang="en-US" sz="900" dirty="0"/>
          </a:p>
        </p:txBody>
      </p:sp>
      <p:sp>
        <p:nvSpPr>
          <p:cNvPr id="62" name="Text 41"/>
          <p:cNvSpPr txBox="1"/>
          <p:nvPr/>
        </p:nvSpPr>
        <p:spPr>
          <a:xfrm>
            <a:off x="9633204" y="6362395"/>
            <a:ext cx="1848002" cy="152705"/>
          </a:xfrm>
          <a:prstGeom prst="rect">
            <a:avLst/>
          </a:prstGeom>
          <a:noFill/>
          <a:ln/>
        </p:spPr>
        <p:txBody>
          <a:bodyPr wrap="square" lIns="0" tIns="0" rIns="0" bIns="0" rtlCol="0" anchor="ctr"/>
          <a:lstStyle/>
          <a:p>
            <a:pPr marL="0" indent="0" algn="l">
              <a:buNone/>
            </a:pPr>
            <a:r>
              <a:rPr lang="en-US" sz="900" kern="0" spc="90" dirty="0">
                <a:solidFill>
                  <a:srgbClr val="6B7280">
                    <a:alpha val="50000"/>
                  </a:srgbClr>
                </a:solidFill>
                <a:latin typeface="Lato" pitchFamily="34" charset="0"/>
                <a:ea typeface="Lato" pitchFamily="34" charset="-122"/>
                <a:cs typeface="Lato" pitchFamily="34" charset="-120"/>
              </a:rPr>
              <a:t>Principles of Marketing</a:t>
            </a:r>
            <a:endParaRPr lang="en-US" sz="900" dirty="0"/>
          </a:p>
        </p:txBody>
      </p:sp>
      <p:sp>
        <p:nvSpPr>
          <p:cNvPr id="63" name="Text 42"/>
          <p:cNvSpPr txBox="1"/>
          <p:nvPr/>
        </p:nvSpPr>
        <p:spPr>
          <a:xfrm>
            <a:off x="11480292" y="6324905"/>
            <a:ext cx="124358" cy="228600"/>
          </a:xfrm>
          <a:prstGeom prst="rect">
            <a:avLst/>
          </a:prstGeom>
          <a:noFill/>
          <a:ln/>
        </p:spPr>
        <p:txBody>
          <a:bodyPr wrap="square" lIns="0" tIns="0" rIns="0" bIns="0" rtlCol="0" anchor="ctr"/>
          <a:lstStyle/>
          <a:p>
            <a:pPr marL="0" indent="0" algn="l">
              <a:buNone/>
            </a:pPr>
            <a:r>
              <a:rPr lang="en-US" sz="1200" dirty="0">
                <a:solidFill>
                  <a:srgbClr val="D1D5DB">
                    <a:alpha val="50000"/>
                  </a:srgbClr>
                </a:solidFill>
                <a:latin typeface="Lato" pitchFamily="34" charset="0"/>
                <a:ea typeface="Lato" pitchFamily="34" charset="-122"/>
                <a:cs typeface="Lato" pitchFamily="34" charset="-120"/>
              </a:rPr>
              <a:t>|</a:t>
            </a:r>
            <a:endParaRPr lang="en-US" sz="1200" dirty="0"/>
          </a:p>
        </p:txBody>
      </p:sp>
      <p:sp>
        <p:nvSpPr>
          <p:cNvPr id="64" name="Text 43"/>
          <p:cNvSpPr txBox="1"/>
          <p:nvPr/>
        </p:nvSpPr>
        <p:spPr>
          <a:xfrm>
            <a:off x="11601907" y="6362395"/>
            <a:ext cx="210312" cy="152705"/>
          </a:xfrm>
          <a:prstGeom prst="rect">
            <a:avLst/>
          </a:prstGeom>
          <a:noFill/>
          <a:ln/>
        </p:spPr>
        <p:txBody>
          <a:bodyPr wrap="square" lIns="0" tIns="0" rIns="0" bIns="0" rtlCol="0" anchor="ctr"/>
          <a:lstStyle/>
          <a:p>
            <a:pPr marL="0" indent="0" algn="l">
              <a:buNone/>
            </a:pPr>
            <a:r>
              <a:rPr lang="en-US" sz="900" b="1" dirty="0">
                <a:solidFill>
                  <a:srgbClr val="9CA3AF">
                    <a:alpha val="50000"/>
                  </a:srgbClr>
                </a:solidFill>
                <a:latin typeface="Lato" pitchFamily="34" charset="0"/>
                <a:ea typeface="Lato" pitchFamily="34" charset="-122"/>
                <a:cs typeface="Lato" pitchFamily="34" charset="-120"/>
              </a:rPr>
              <a:t>14</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FFFFF"/>
          </a:solidFill>
          <a:ln w="12700">
            <a:solidFill>
              <a:srgbClr val="FFFFFF">
                <a:alpha val="0"/>
              </a:srgbClr>
            </a:solidFill>
            <a:prstDash val="solid"/>
          </a:ln>
        </p:spPr>
        <p:txBody>
          <a:bodyPr/>
          <a:lstStyle/>
          <a:p>
            <a:endParaRPr lang="en-US"/>
          </a:p>
        </p:txBody>
      </p:sp>
      <p:sp>
        <p:nvSpPr>
          <p:cNvPr id="3" name="Shape 1"/>
          <p:cNvSpPr/>
          <p:nvPr/>
        </p:nvSpPr>
        <p:spPr>
          <a:xfrm>
            <a:off x="0" y="0"/>
            <a:ext cx="12191695" cy="6858000"/>
          </a:xfrm>
          <a:prstGeom prst="rect">
            <a:avLst/>
          </a:prstGeom>
          <a:solidFill>
            <a:srgbClr val="FFFFFF"/>
          </a:solidFill>
          <a:ln/>
        </p:spPr>
        <p:txBody>
          <a:bodyPr/>
          <a:lstStyle/>
          <a:p>
            <a:endParaRPr lang="en-US"/>
          </a:p>
        </p:txBody>
      </p:sp>
      <p:sp>
        <p:nvSpPr>
          <p:cNvPr id="4" name="Shape 2"/>
          <p:cNvSpPr/>
          <p:nvPr/>
        </p:nvSpPr>
        <p:spPr>
          <a:xfrm>
            <a:off x="0" y="0"/>
            <a:ext cx="12191695" cy="152705"/>
          </a:xfrm>
          <a:prstGeom prst="rect">
            <a:avLst/>
          </a:prstGeom>
          <a:solidFill>
            <a:srgbClr val="1E3A8A"/>
          </a:solidFill>
          <a:ln w="12700">
            <a:solidFill>
              <a:srgbClr val="1E3A8A">
                <a:alpha val="0"/>
              </a:srgbClr>
            </a:solidFill>
            <a:prstDash val="solid"/>
          </a:ln>
        </p:spPr>
        <p:txBody>
          <a:bodyPr/>
          <a:lstStyle/>
          <a:p>
            <a:endParaRPr lang="en-US"/>
          </a:p>
        </p:txBody>
      </p:sp>
      <p:sp>
        <p:nvSpPr>
          <p:cNvPr id="5" name="Text 3"/>
          <p:cNvSpPr txBox="1"/>
          <p:nvPr/>
        </p:nvSpPr>
        <p:spPr>
          <a:xfrm>
            <a:off x="761695" y="905256"/>
            <a:ext cx="11602822" cy="571500"/>
          </a:xfrm>
          <a:prstGeom prst="rect">
            <a:avLst/>
          </a:prstGeom>
          <a:noFill/>
          <a:ln/>
        </p:spPr>
        <p:txBody>
          <a:bodyPr wrap="square" lIns="0" tIns="0" rIns="0" bIns="0" rtlCol="0" anchor="ctr"/>
          <a:lstStyle/>
          <a:p>
            <a:pPr marL="0" indent="0" algn="l">
              <a:buNone/>
            </a:pPr>
            <a:r>
              <a:rPr lang="en-US" sz="3600" b="1" dirty="0">
                <a:solidFill>
                  <a:srgbClr val="111827"/>
                </a:solidFill>
                <a:latin typeface="Playfair Display" pitchFamily="34" charset="0"/>
                <a:ea typeface="Playfair Display" pitchFamily="34" charset="-122"/>
                <a:cs typeface="Playfair Display" pitchFamily="34" charset="-120"/>
              </a:rPr>
              <a:t>The Tutoring Center Students Can't Find</a:t>
            </a:r>
            <a:endParaRPr lang="en-US" sz="3600" dirty="0"/>
          </a:p>
        </p:txBody>
      </p:sp>
      <p:pic>
        <p:nvPicPr>
          <p:cNvPr id="6" name="Image 0" descr="preencoded.png"/>
          <p:cNvPicPr>
            <a:picLocks noChangeAspect="1"/>
          </p:cNvPicPr>
          <p:nvPr/>
        </p:nvPicPr>
        <p:blipFill>
          <a:blip r:embed="rId3"/>
          <a:srcRect t="-375" b="-375"/>
          <a:stretch/>
        </p:blipFill>
        <p:spPr>
          <a:xfrm>
            <a:off x="761695" y="1628546"/>
            <a:ext cx="609905" cy="57607"/>
          </a:xfrm>
          <a:prstGeom prst="rect">
            <a:avLst/>
          </a:prstGeom>
        </p:spPr>
      </p:pic>
      <p:sp>
        <p:nvSpPr>
          <p:cNvPr id="7" name="Text 4"/>
          <p:cNvSpPr txBox="1"/>
          <p:nvPr/>
        </p:nvSpPr>
        <p:spPr>
          <a:xfrm>
            <a:off x="761695" y="1762049"/>
            <a:ext cx="10782605" cy="267005"/>
          </a:xfrm>
          <a:prstGeom prst="rect">
            <a:avLst/>
          </a:prstGeom>
          <a:noFill/>
          <a:ln/>
        </p:spPr>
        <p:txBody>
          <a:bodyPr wrap="square" lIns="0" tIns="0" rIns="0" bIns="0" rtlCol="0" anchor="ctr"/>
          <a:lstStyle/>
          <a:p>
            <a:pPr marL="0" indent="0" algn="l">
              <a:buNone/>
            </a:pPr>
            <a:r>
              <a:rPr lang="en-US" sz="1300" i="1" dirty="0">
                <a:solidFill>
                  <a:srgbClr val="4B5563"/>
                </a:solidFill>
                <a:latin typeface="Playfair Display" pitchFamily="34" charset="0"/>
                <a:ea typeface="Playfair Display" pitchFamily="34" charset="-122"/>
                <a:cs typeface="Playfair Display" pitchFamily="34" charset="-120"/>
              </a:rPr>
              <a:t>"Good product, high friction, hidden competitors."</a:t>
            </a:r>
            <a:endParaRPr lang="en-US" sz="1300" dirty="0"/>
          </a:p>
        </p:txBody>
      </p:sp>
      <p:pic>
        <p:nvPicPr>
          <p:cNvPr id="8" name="Image 1" descr="preencoded.png"/>
          <p:cNvPicPr>
            <a:picLocks noChangeAspect="1"/>
          </p:cNvPicPr>
          <p:nvPr/>
        </p:nvPicPr>
        <p:blipFill>
          <a:blip r:embed="rId4"/>
          <a:srcRect t="-80" b="-80"/>
          <a:stretch/>
        </p:blipFill>
        <p:spPr>
          <a:xfrm>
            <a:off x="4146804" y="4824374"/>
            <a:ext cx="142646" cy="228600"/>
          </a:xfrm>
          <a:prstGeom prst="rect">
            <a:avLst/>
          </a:prstGeom>
        </p:spPr>
      </p:pic>
      <p:pic>
        <p:nvPicPr>
          <p:cNvPr id="9" name="Image 2" descr="preencoded.png"/>
          <p:cNvPicPr>
            <a:picLocks noChangeAspect="1"/>
          </p:cNvPicPr>
          <p:nvPr/>
        </p:nvPicPr>
        <p:blipFill>
          <a:blip r:embed="rId4"/>
          <a:srcRect t="-80" b="-80"/>
          <a:stretch/>
        </p:blipFill>
        <p:spPr>
          <a:xfrm>
            <a:off x="7902245" y="4824374"/>
            <a:ext cx="142646" cy="228600"/>
          </a:xfrm>
          <a:prstGeom prst="rect">
            <a:avLst/>
          </a:prstGeom>
        </p:spPr>
      </p:pic>
      <p:sp>
        <p:nvSpPr>
          <p:cNvPr id="10" name="Text 5"/>
          <p:cNvSpPr txBox="1"/>
          <p:nvPr/>
        </p:nvSpPr>
        <p:spPr>
          <a:xfrm>
            <a:off x="761695" y="543154"/>
            <a:ext cx="1314907" cy="247802"/>
          </a:xfrm>
          <a:prstGeom prst="rect">
            <a:avLst/>
          </a:prstGeom>
          <a:noFill/>
          <a:ln w="12700">
            <a:solidFill>
              <a:srgbClr val="D1D5DB"/>
            </a:solidFill>
          </a:ln>
        </p:spPr>
        <p:txBody>
          <a:bodyPr wrap="square" lIns="0" tIns="0" rIns="0" bIns="0" rtlCol="0" anchor="t"/>
          <a:lstStyle/>
          <a:p>
            <a:pPr marL="0" indent="0" algn="l">
              <a:buNone/>
            </a:pPr>
            <a:r>
              <a:rPr lang="en-US" sz="900" b="1" kern="0" spc="90" dirty="0">
                <a:solidFill>
                  <a:srgbClr val="6B7280"/>
                </a:solidFill>
                <a:latin typeface="Lato" pitchFamily="34" charset="0"/>
                <a:ea typeface="Lato" pitchFamily="34" charset="-122"/>
                <a:cs typeface="Lato" pitchFamily="34" charset="-120"/>
              </a:rPr>
              <a:t>Practice Case</a:t>
            </a:r>
            <a:endParaRPr lang="en-US" sz="900" dirty="0"/>
          </a:p>
        </p:txBody>
      </p:sp>
      <p:sp>
        <p:nvSpPr>
          <p:cNvPr id="11" name="Shape 6"/>
          <p:cNvSpPr/>
          <p:nvPr/>
        </p:nvSpPr>
        <p:spPr>
          <a:xfrm>
            <a:off x="761695" y="2447849"/>
            <a:ext cx="3161995" cy="4028846"/>
          </a:xfrm>
          <a:prstGeom prst="roundRect">
            <a:avLst>
              <a:gd name="adj" fmla="val 697"/>
            </a:avLst>
          </a:prstGeom>
          <a:solidFill>
            <a:srgbClr val="F8FAFC"/>
          </a:solidFill>
          <a:ln/>
          <a:effectLst>
            <a:outerShdw blurRad="63500" dist="38100" dir="16200000" algn="bl" rotWithShape="0">
              <a:srgbClr val="000000">
                <a:alpha val="5000"/>
              </a:srgbClr>
            </a:outerShdw>
          </a:effectLst>
        </p:spPr>
        <p:txBody>
          <a:bodyPr/>
          <a:lstStyle/>
          <a:p>
            <a:endParaRPr lang="en-US"/>
          </a:p>
        </p:txBody>
      </p:sp>
      <p:sp>
        <p:nvSpPr>
          <p:cNvPr id="12" name="Shape 7"/>
          <p:cNvSpPr/>
          <p:nvPr/>
        </p:nvSpPr>
        <p:spPr>
          <a:xfrm>
            <a:off x="761695" y="2447849"/>
            <a:ext cx="3161995" cy="38405"/>
          </a:xfrm>
          <a:prstGeom prst="roundRect">
            <a:avLst>
              <a:gd name="adj" fmla="val 57372"/>
            </a:avLst>
          </a:prstGeom>
          <a:solidFill>
            <a:srgbClr val="64748B"/>
          </a:solidFill>
          <a:ln w="12700">
            <a:solidFill>
              <a:srgbClr val="64748B">
                <a:alpha val="0"/>
              </a:srgbClr>
            </a:solidFill>
            <a:prstDash val="solid"/>
          </a:ln>
        </p:spPr>
        <p:txBody>
          <a:bodyPr/>
          <a:lstStyle/>
          <a:p>
            <a:endParaRPr lang="en-US"/>
          </a:p>
        </p:txBody>
      </p:sp>
      <p:pic>
        <p:nvPicPr>
          <p:cNvPr id="13" name="Image 3" descr="preencoded.png"/>
          <p:cNvPicPr>
            <a:picLocks noChangeAspect="1"/>
          </p:cNvPicPr>
          <p:nvPr/>
        </p:nvPicPr>
        <p:blipFill>
          <a:blip r:embed="rId5"/>
          <a:srcRect l="-1118" r="-1118"/>
          <a:stretch/>
        </p:blipFill>
        <p:spPr>
          <a:xfrm>
            <a:off x="990295" y="2790749"/>
            <a:ext cx="219456" cy="286207"/>
          </a:xfrm>
          <a:prstGeom prst="rect">
            <a:avLst/>
          </a:prstGeom>
        </p:spPr>
      </p:pic>
      <p:sp>
        <p:nvSpPr>
          <p:cNvPr id="14" name="Text 8"/>
          <p:cNvSpPr txBox="1"/>
          <p:nvPr/>
        </p:nvSpPr>
        <p:spPr>
          <a:xfrm>
            <a:off x="990295" y="3212287"/>
            <a:ext cx="2813609" cy="267005"/>
          </a:xfrm>
          <a:prstGeom prst="rect">
            <a:avLst/>
          </a:prstGeom>
          <a:noFill/>
          <a:ln/>
        </p:spPr>
        <p:txBody>
          <a:bodyPr wrap="square" lIns="0" tIns="0" rIns="0" bIns="0" rtlCol="0" anchor="ctr"/>
          <a:lstStyle/>
          <a:p>
            <a:pPr marL="0" indent="0" algn="l">
              <a:buNone/>
            </a:pPr>
            <a:r>
              <a:rPr lang="en-US" sz="1500" b="1" dirty="0">
                <a:solidFill>
                  <a:srgbClr val="000000"/>
                </a:solidFill>
                <a:latin typeface="Lato" pitchFamily="34" charset="0"/>
                <a:ea typeface="Lato" pitchFamily="34" charset="-122"/>
                <a:cs typeface="Lato" pitchFamily="34" charset="-120"/>
              </a:rPr>
              <a:t>The Reality</a:t>
            </a:r>
            <a:endParaRPr lang="en-US" sz="1500" dirty="0"/>
          </a:p>
        </p:txBody>
      </p:sp>
      <p:sp>
        <p:nvSpPr>
          <p:cNvPr id="15" name="Text 9"/>
          <p:cNvSpPr txBox="1"/>
          <p:nvPr/>
        </p:nvSpPr>
        <p:spPr>
          <a:xfrm>
            <a:off x="990295" y="3631082"/>
            <a:ext cx="2781605" cy="381305"/>
          </a:xfrm>
          <a:prstGeom prst="rect">
            <a:avLst/>
          </a:prstGeom>
          <a:noFill/>
          <a:ln/>
        </p:spPr>
        <p:txBody>
          <a:bodyPr wrap="square" lIns="0" tIns="0" rIns="0" bIns="0" rtlCol="0" anchor="t"/>
          <a:lstStyle/>
          <a:p>
            <a:pPr marL="0" indent="0" algn="l">
              <a:buNone/>
            </a:pPr>
            <a:r>
              <a:rPr lang="en-US" sz="1000" dirty="0">
                <a:solidFill>
                  <a:srgbClr val="4B5563"/>
                </a:solidFill>
                <a:latin typeface="Lato" pitchFamily="34" charset="0"/>
                <a:ea typeface="Lato" pitchFamily="34" charset="-122"/>
                <a:cs typeface="Lato" pitchFamily="34" charset="-120"/>
              </a:rPr>
              <a:t>The service works well, but it's invisible to those who need it most.</a:t>
            </a:r>
            <a:endParaRPr lang="en-US" sz="1000" dirty="0"/>
          </a:p>
        </p:txBody>
      </p:sp>
      <p:sp>
        <p:nvSpPr>
          <p:cNvPr id="16" name="Shape 10"/>
          <p:cNvSpPr/>
          <p:nvPr/>
        </p:nvSpPr>
        <p:spPr>
          <a:xfrm>
            <a:off x="990295" y="4184294"/>
            <a:ext cx="28346" cy="457200"/>
          </a:xfrm>
          <a:prstGeom prst="rect">
            <a:avLst/>
          </a:prstGeom>
          <a:solidFill>
            <a:srgbClr val="E5E7EB"/>
          </a:solidFill>
          <a:ln w="12700">
            <a:solidFill>
              <a:srgbClr val="E5E7EB">
                <a:alpha val="0"/>
              </a:srgbClr>
            </a:solidFill>
            <a:prstDash val="solid"/>
          </a:ln>
        </p:spPr>
        <p:txBody>
          <a:bodyPr/>
          <a:lstStyle/>
          <a:p>
            <a:endParaRPr lang="en-US"/>
          </a:p>
        </p:txBody>
      </p:sp>
      <p:sp>
        <p:nvSpPr>
          <p:cNvPr id="17" name="Text 11"/>
          <p:cNvSpPr txBox="1"/>
          <p:nvPr/>
        </p:nvSpPr>
        <p:spPr>
          <a:xfrm>
            <a:off x="1133856" y="4184294"/>
            <a:ext cx="2638958" cy="457200"/>
          </a:xfrm>
          <a:prstGeom prst="rect">
            <a:avLst/>
          </a:prstGeom>
          <a:noFill/>
          <a:ln/>
        </p:spPr>
        <p:txBody>
          <a:bodyPr wrap="square" lIns="0" tIns="0" rIns="0" bIns="0" rtlCol="0" anchor="t"/>
          <a:lstStyle/>
          <a:p>
            <a:pPr marL="0" indent="0" algn="l">
              <a:buNone/>
            </a:pPr>
            <a:r>
              <a:rPr lang="en-US" sz="1200" i="1" dirty="0">
                <a:solidFill>
                  <a:srgbClr val="4B5563"/>
                </a:solidFill>
                <a:latin typeface="Playfair Display" pitchFamily="34" charset="0"/>
                <a:ea typeface="Playfair Display" pitchFamily="34" charset="-122"/>
                <a:cs typeface="Playfair Display" pitchFamily="34" charset="-120"/>
              </a:rPr>
              <a:t>"We have tutoring? I think it's somewhere in the student center..."</a:t>
            </a:r>
            <a:endParaRPr lang="en-US" sz="1200" dirty="0"/>
          </a:p>
        </p:txBody>
      </p:sp>
      <p:sp>
        <p:nvSpPr>
          <p:cNvPr id="18" name="Text 12"/>
          <p:cNvSpPr txBox="1"/>
          <p:nvPr/>
        </p:nvSpPr>
        <p:spPr>
          <a:xfrm>
            <a:off x="1209751" y="4812487"/>
            <a:ext cx="2562149" cy="381305"/>
          </a:xfrm>
          <a:prstGeom prst="rect">
            <a:avLst/>
          </a:prstGeom>
          <a:noFill/>
          <a:ln/>
        </p:spPr>
        <p:txBody>
          <a:bodyPr wrap="square" lIns="0" tIns="0" rIns="0" bIns="0" rtlCol="0" anchor="ctr"/>
          <a:lstStyle/>
          <a:p>
            <a:pPr marL="0" indent="0" algn="l">
              <a:buNone/>
            </a:pPr>
            <a:r>
              <a:rPr lang="en-US" sz="1000" dirty="0">
                <a:solidFill>
                  <a:srgbClr val="4B5563"/>
                </a:solidFill>
                <a:latin typeface="Lato" pitchFamily="34" charset="0"/>
                <a:ea typeface="Lato" pitchFamily="34" charset="-122"/>
                <a:cs typeface="Lato" pitchFamily="34" charset="-120"/>
              </a:rPr>
              <a:t>Low awareness until students are already failing.</a:t>
            </a:r>
            <a:endParaRPr lang="en-US" sz="1000" dirty="0"/>
          </a:p>
        </p:txBody>
      </p:sp>
      <p:pic>
        <p:nvPicPr>
          <p:cNvPr id="19" name="Image 4" descr="preencoded.png"/>
          <p:cNvPicPr>
            <a:picLocks noChangeAspect="1"/>
          </p:cNvPicPr>
          <p:nvPr/>
        </p:nvPicPr>
        <p:blipFill>
          <a:blip r:embed="rId6"/>
          <a:srcRect t="-80" b="-80"/>
          <a:stretch/>
        </p:blipFill>
        <p:spPr>
          <a:xfrm>
            <a:off x="990295" y="4850892"/>
            <a:ext cx="142646" cy="114300"/>
          </a:xfrm>
          <a:prstGeom prst="rect">
            <a:avLst/>
          </a:prstGeom>
        </p:spPr>
      </p:pic>
      <p:sp>
        <p:nvSpPr>
          <p:cNvPr id="20" name="Text 13"/>
          <p:cNvSpPr txBox="1"/>
          <p:nvPr/>
        </p:nvSpPr>
        <p:spPr>
          <a:xfrm>
            <a:off x="1209751" y="5269687"/>
            <a:ext cx="2562149" cy="381305"/>
          </a:xfrm>
          <a:prstGeom prst="rect">
            <a:avLst/>
          </a:prstGeom>
          <a:noFill/>
          <a:ln/>
        </p:spPr>
        <p:txBody>
          <a:bodyPr wrap="square" lIns="0" tIns="0" rIns="0" bIns="0" rtlCol="0" anchor="ctr"/>
          <a:lstStyle/>
          <a:p>
            <a:pPr marL="0" indent="0" algn="l">
              <a:buNone/>
            </a:pPr>
            <a:r>
              <a:rPr lang="en-US" sz="1000" dirty="0">
                <a:solidFill>
                  <a:srgbClr val="4B5563"/>
                </a:solidFill>
                <a:latin typeface="Lato" pitchFamily="34" charset="0"/>
                <a:ea typeface="Lato" pitchFamily="34" charset="-122"/>
                <a:cs typeface="Lato" pitchFamily="34" charset="-120"/>
              </a:rPr>
              <a:t>High quality product (grades improve), but low usage.</a:t>
            </a:r>
            <a:endParaRPr lang="en-US" sz="1000" dirty="0"/>
          </a:p>
        </p:txBody>
      </p:sp>
      <p:pic>
        <p:nvPicPr>
          <p:cNvPr id="21" name="Image 5" descr="preencoded.png"/>
          <p:cNvPicPr>
            <a:picLocks noChangeAspect="1"/>
          </p:cNvPicPr>
          <p:nvPr/>
        </p:nvPicPr>
        <p:blipFill>
          <a:blip r:embed="rId7"/>
          <a:srcRect t="-80" b="-80"/>
          <a:stretch/>
        </p:blipFill>
        <p:spPr>
          <a:xfrm>
            <a:off x="990295" y="5308092"/>
            <a:ext cx="142646" cy="114300"/>
          </a:xfrm>
          <a:prstGeom prst="rect">
            <a:avLst/>
          </a:prstGeom>
        </p:spPr>
      </p:pic>
      <p:sp>
        <p:nvSpPr>
          <p:cNvPr id="22" name="Shape 14"/>
          <p:cNvSpPr/>
          <p:nvPr/>
        </p:nvSpPr>
        <p:spPr>
          <a:xfrm>
            <a:off x="4518050" y="2447849"/>
            <a:ext cx="3161995" cy="4028846"/>
          </a:xfrm>
          <a:prstGeom prst="roundRect">
            <a:avLst>
              <a:gd name="adj" fmla="val 697"/>
            </a:avLst>
          </a:prstGeom>
          <a:solidFill>
            <a:srgbClr val="FEF2F2"/>
          </a:solidFill>
          <a:ln/>
          <a:effectLst>
            <a:outerShdw blurRad="63500" dist="38100" dir="16200000" algn="bl" rotWithShape="0">
              <a:srgbClr val="000000">
                <a:alpha val="5000"/>
              </a:srgbClr>
            </a:outerShdw>
          </a:effectLst>
        </p:spPr>
        <p:txBody>
          <a:bodyPr/>
          <a:lstStyle/>
          <a:p>
            <a:endParaRPr lang="en-US"/>
          </a:p>
        </p:txBody>
      </p:sp>
      <p:sp>
        <p:nvSpPr>
          <p:cNvPr id="23" name="Shape 15"/>
          <p:cNvSpPr/>
          <p:nvPr/>
        </p:nvSpPr>
        <p:spPr>
          <a:xfrm>
            <a:off x="4518050" y="2447849"/>
            <a:ext cx="3161995" cy="38405"/>
          </a:xfrm>
          <a:prstGeom prst="roundRect">
            <a:avLst>
              <a:gd name="adj" fmla="val 57372"/>
            </a:avLst>
          </a:prstGeom>
          <a:solidFill>
            <a:srgbClr val="DC2626"/>
          </a:solidFill>
          <a:ln w="12700">
            <a:solidFill>
              <a:srgbClr val="DC2626">
                <a:alpha val="0"/>
              </a:srgbClr>
            </a:solidFill>
            <a:prstDash val="solid"/>
          </a:ln>
        </p:spPr>
        <p:txBody>
          <a:bodyPr/>
          <a:lstStyle/>
          <a:p>
            <a:endParaRPr lang="en-US"/>
          </a:p>
        </p:txBody>
      </p:sp>
      <p:pic>
        <p:nvPicPr>
          <p:cNvPr id="24" name="Image 6" descr="preencoded.png"/>
          <p:cNvPicPr>
            <a:picLocks noChangeAspect="1"/>
          </p:cNvPicPr>
          <p:nvPr/>
        </p:nvPicPr>
        <p:blipFill>
          <a:blip r:embed="rId8"/>
          <a:srcRect/>
          <a:stretch/>
        </p:blipFill>
        <p:spPr>
          <a:xfrm>
            <a:off x="4746650" y="2790749"/>
            <a:ext cx="286207" cy="286207"/>
          </a:xfrm>
          <a:prstGeom prst="rect">
            <a:avLst/>
          </a:prstGeom>
        </p:spPr>
      </p:pic>
      <p:sp>
        <p:nvSpPr>
          <p:cNvPr id="25" name="Text 16"/>
          <p:cNvSpPr txBox="1"/>
          <p:nvPr/>
        </p:nvSpPr>
        <p:spPr>
          <a:xfrm>
            <a:off x="4746650" y="3212287"/>
            <a:ext cx="2813609" cy="267005"/>
          </a:xfrm>
          <a:prstGeom prst="rect">
            <a:avLst/>
          </a:prstGeom>
          <a:noFill/>
          <a:ln/>
        </p:spPr>
        <p:txBody>
          <a:bodyPr wrap="square" lIns="0" tIns="0" rIns="0" bIns="0" rtlCol="0" anchor="ctr"/>
          <a:lstStyle/>
          <a:p>
            <a:pPr marL="0" indent="0" algn="l">
              <a:buNone/>
            </a:pPr>
            <a:r>
              <a:rPr lang="en-US" sz="1500" b="1" dirty="0">
                <a:solidFill>
                  <a:srgbClr val="991B1B"/>
                </a:solidFill>
                <a:latin typeface="Lato" pitchFamily="34" charset="0"/>
                <a:ea typeface="Lato" pitchFamily="34" charset="-122"/>
                <a:cs typeface="Lato" pitchFamily="34" charset="-120"/>
              </a:rPr>
              <a:t>The Friction</a:t>
            </a:r>
            <a:endParaRPr lang="en-US" sz="1500" dirty="0"/>
          </a:p>
        </p:txBody>
      </p:sp>
      <p:sp>
        <p:nvSpPr>
          <p:cNvPr id="26" name="Text 17"/>
          <p:cNvSpPr txBox="1"/>
          <p:nvPr/>
        </p:nvSpPr>
        <p:spPr>
          <a:xfrm>
            <a:off x="4746650" y="3631082"/>
            <a:ext cx="2781605" cy="381305"/>
          </a:xfrm>
          <a:prstGeom prst="rect">
            <a:avLst/>
          </a:prstGeom>
          <a:noFill/>
          <a:ln/>
        </p:spPr>
        <p:txBody>
          <a:bodyPr wrap="square" lIns="0" tIns="0" rIns="0" bIns="0" rtlCol="0" anchor="t"/>
          <a:lstStyle/>
          <a:p>
            <a:pPr marL="0" indent="0" algn="l">
              <a:buNone/>
            </a:pPr>
            <a:r>
              <a:rPr lang="en-US" sz="1000" dirty="0">
                <a:solidFill>
                  <a:srgbClr val="4B5563"/>
                </a:solidFill>
                <a:latin typeface="Lato" pitchFamily="34" charset="0"/>
                <a:ea typeface="Lato" pitchFamily="34" charset="-122"/>
                <a:cs typeface="Lato" pitchFamily="34" charset="-120"/>
              </a:rPr>
              <a:t>The process creates barriers when students are already stressed.</a:t>
            </a:r>
            <a:endParaRPr lang="en-US" sz="1000" dirty="0"/>
          </a:p>
        </p:txBody>
      </p:sp>
      <p:sp>
        <p:nvSpPr>
          <p:cNvPr id="27" name="Shape 18"/>
          <p:cNvSpPr/>
          <p:nvPr/>
        </p:nvSpPr>
        <p:spPr>
          <a:xfrm>
            <a:off x="4746650" y="4165092"/>
            <a:ext cx="2704795" cy="1162202"/>
          </a:xfrm>
          <a:prstGeom prst="roundRect">
            <a:avLst>
              <a:gd name="adj" fmla="val 2580"/>
            </a:avLst>
          </a:prstGeom>
          <a:solidFill>
            <a:srgbClr val="FEF2F2"/>
          </a:solidFill>
          <a:ln w="12700">
            <a:solidFill>
              <a:srgbClr val="FEE2E2"/>
            </a:solidFill>
            <a:prstDash val="solid"/>
          </a:ln>
        </p:spPr>
        <p:txBody>
          <a:bodyPr/>
          <a:lstStyle/>
          <a:p>
            <a:endParaRPr lang="en-US"/>
          </a:p>
        </p:txBody>
      </p:sp>
      <p:sp>
        <p:nvSpPr>
          <p:cNvPr id="28" name="Text 19"/>
          <p:cNvSpPr txBox="1"/>
          <p:nvPr/>
        </p:nvSpPr>
        <p:spPr>
          <a:xfrm>
            <a:off x="4870094" y="4288536"/>
            <a:ext cx="2555748" cy="152705"/>
          </a:xfrm>
          <a:prstGeom prst="rect">
            <a:avLst/>
          </a:prstGeom>
          <a:noFill/>
          <a:ln/>
        </p:spPr>
        <p:txBody>
          <a:bodyPr wrap="square" lIns="0" tIns="0" rIns="0" bIns="0" rtlCol="0" anchor="ctr"/>
          <a:lstStyle/>
          <a:p>
            <a:pPr marL="0" indent="0" algn="l">
              <a:buNone/>
            </a:pPr>
            <a:r>
              <a:rPr lang="en-US" sz="900" b="1" dirty="0">
                <a:solidFill>
                  <a:srgbClr val="991B1B"/>
                </a:solidFill>
                <a:latin typeface="Lato" pitchFamily="34" charset="0"/>
                <a:ea typeface="Lato" pitchFamily="34" charset="-122"/>
                <a:cs typeface="Lato" pitchFamily="34" charset="-120"/>
              </a:rPr>
              <a:t>Pain Points:</a:t>
            </a:r>
            <a:endParaRPr lang="en-US" sz="900" dirty="0"/>
          </a:p>
        </p:txBody>
      </p:sp>
      <p:sp>
        <p:nvSpPr>
          <p:cNvPr id="29" name="Text 20"/>
          <p:cNvSpPr txBox="1"/>
          <p:nvPr/>
        </p:nvSpPr>
        <p:spPr>
          <a:xfrm>
            <a:off x="5060290" y="4478731"/>
            <a:ext cx="2365553" cy="191110"/>
          </a:xfrm>
          <a:prstGeom prst="rect">
            <a:avLst/>
          </a:prstGeom>
          <a:noFill/>
          <a:ln/>
        </p:spPr>
        <p:txBody>
          <a:bodyPr wrap="square" lIns="0" tIns="0" rIns="0" bIns="0" rtlCol="0" anchor="ctr"/>
          <a:lstStyle/>
          <a:p>
            <a:pPr marL="0" indent="0" algn="l">
              <a:buNone/>
            </a:pPr>
            <a:r>
              <a:rPr lang="en-US" sz="1000" dirty="0">
                <a:solidFill>
                  <a:srgbClr val="4B5563"/>
                </a:solidFill>
                <a:latin typeface="Lato" pitchFamily="34" charset="0"/>
                <a:ea typeface="Lato" pitchFamily="34" charset="-122"/>
                <a:cs typeface="Lato" pitchFamily="34" charset="-120"/>
              </a:rPr>
              <a:t>Confusing, outdated website</a:t>
            </a:r>
            <a:endParaRPr lang="en-US" sz="1000" dirty="0"/>
          </a:p>
        </p:txBody>
      </p:sp>
      <p:pic>
        <p:nvPicPr>
          <p:cNvPr id="30" name="Image 7" descr="preencoded.png"/>
          <p:cNvPicPr>
            <a:picLocks noChangeAspect="1"/>
          </p:cNvPicPr>
          <p:nvPr/>
        </p:nvPicPr>
        <p:blipFill>
          <a:blip r:embed="rId9"/>
          <a:srcRect/>
          <a:stretch/>
        </p:blipFill>
        <p:spPr>
          <a:xfrm>
            <a:off x="4870094" y="4517136"/>
            <a:ext cx="114300" cy="114300"/>
          </a:xfrm>
          <a:prstGeom prst="rect">
            <a:avLst/>
          </a:prstGeom>
        </p:spPr>
      </p:pic>
      <p:sp>
        <p:nvSpPr>
          <p:cNvPr id="31" name="Text 21"/>
          <p:cNvSpPr txBox="1"/>
          <p:nvPr/>
        </p:nvSpPr>
        <p:spPr>
          <a:xfrm>
            <a:off x="5060290" y="4745736"/>
            <a:ext cx="2365553" cy="191110"/>
          </a:xfrm>
          <a:prstGeom prst="rect">
            <a:avLst/>
          </a:prstGeom>
          <a:noFill/>
          <a:ln/>
        </p:spPr>
        <p:txBody>
          <a:bodyPr wrap="square" lIns="0" tIns="0" rIns="0" bIns="0" rtlCol="0" anchor="ctr"/>
          <a:lstStyle/>
          <a:p>
            <a:pPr marL="0" indent="0" algn="l">
              <a:buNone/>
            </a:pPr>
            <a:r>
              <a:rPr lang="en-US" sz="1000" dirty="0">
                <a:solidFill>
                  <a:srgbClr val="4B5563"/>
                </a:solidFill>
                <a:latin typeface="Lato" pitchFamily="34" charset="0"/>
                <a:ea typeface="Lato" pitchFamily="34" charset="-122"/>
                <a:cs typeface="Lato" pitchFamily="34" charset="-120"/>
              </a:rPr>
              <a:t>Login hurdles &amp; password resets</a:t>
            </a:r>
            <a:endParaRPr lang="en-US" sz="1000" dirty="0"/>
          </a:p>
        </p:txBody>
      </p:sp>
      <p:pic>
        <p:nvPicPr>
          <p:cNvPr id="32" name="Image 8" descr="preencoded.png"/>
          <p:cNvPicPr>
            <a:picLocks noChangeAspect="1"/>
          </p:cNvPicPr>
          <p:nvPr/>
        </p:nvPicPr>
        <p:blipFill>
          <a:blip r:embed="rId10"/>
          <a:srcRect/>
          <a:stretch/>
        </p:blipFill>
        <p:spPr>
          <a:xfrm>
            <a:off x="4870094" y="4784141"/>
            <a:ext cx="114300" cy="114300"/>
          </a:xfrm>
          <a:prstGeom prst="rect">
            <a:avLst/>
          </a:prstGeom>
        </p:spPr>
      </p:pic>
      <p:sp>
        <p:nvSpPr>
          <p:cNvPr id="33" name="Text 22"/>
          <p:cNvSpPr txBox="1"/>
          <p:nvPr/>
        </p:nvSpPr>
        <p:spPr>
          <a:xfrm>
            <a:off x="5060290" y="5012741"/>
            <a:ext cx="2365553" cy="191110"/>
          </a:xfrm>
          <a:prstGeom prst="rect">
            <a:avLst/>
          </a:prstGeom>
          <a:noFill/>
          <a:ln/>
        </p:spPr>
        <p:txBody>
          <a:bodyPr wrap="square" lIns="0" tIns="0" rIns="0" bIns="0" rtlCol="0" anchor="ctr"/>
          <a:lstStyle/>
          <a:p>
            <a:pPr marL="0" indent="0" algn="l">
              <a:buNone/>
            </a:pPr>
            <a:r>
              <a:rPr lang="en-US" sz="1000" dirty="0">
                <a:solidFill>
                  <a:srgbClr val="4B5563"/>
                </a:solidFill>
                <a:latin typeface="Lato" pitchFamily="34" charset="0"/>
                <a:ea typeface="Lato" pitchFamily="34" charset="-122"/>
                <a:cs typeface="Lato" pitchFamily="34" charset="-120"/>
              </a:rPr>
              <a:t>Wait times of 4+ days</a:t>
            </a:r>
            <a:endParaRPr lang="en-US" sz="1000" dirty="0"/>
          </a:p>
        </p:txBody>
      </p:sp>
      <p:pic>
        <p:nvPicPr>
          <p:cNvPr id="34" name="Image 9" descr="preencoded.png"/>
          <p:cNvPicPr>
            <a:picLocks noChangeAspect="1"/>
          </p:cNvPicPr>
          <p:nvPr/>
        </p:nvPicPr>
        <p:blipFill>
          <a:blip r:embed="rId11"/>
          <a:srcRect l="-7143" r="-7143"/>
          <a:stretch/>
        </p:blipFill>
        <p:spPr>
          <a:xfrm>
            <a:off x="4870094" y="5050231"/>
            <a:ext cx="114300" cy="114300"/>
          </a:xfrm>
          <a:prstGeom prst="rect">
            <a:avLst/>
          </a:prstGeom>
        </p:spPr>
      </p:pic>
      <p:sp>
        <p:nvSpPr>
          <p:cNvPr id="35" name="Shape 23"/>
          <p:cNvSpPr/>
          <p:nvPr/>
        </p:nvSpPr>
        <p:spPr>
          <a:xfrm>
            <a:off x="4746650" y="5441594"/>
            <a:ext cx="2704795" cy="9144"/>
          </a:xfrm>
          <a:prstGeom prst="rect">
            <a:avLst/>
          </a:prstGeom>
          <a:solidFill>
            <a:srgbClr val="FEE2E2"/>
          </a:solidFill>
          <a:ln w="12700">
            <a:solidFill>
              <a:srgbClr val="FEE2E2">
                <a:alpha val="0"/>
              </a:srgbClr>
            </a:solidFill>
            <a:prstDash val="solid"/>
          </a:ln>
        </p:spPr>
        <p:txBody>
          <a:bodyPr/>
          <a:lstStyle/>
          <a:p>
            <a:endParaRPr lang="en-US"/>
          </a:p>
        </p:txBody>
      </p:sp>
      <p:sp>
        <p:nvSpPr>
          <p:cNvPr id="36" name="Text 24"/>
          <p:cNvSpPr txBox="1"/>
          <p:nvPr/>
        </p:nvSpPr>
        <p:spPr>
          <a:xfrm>
            <a:off x="4746650" y="5526634"/>
            <a:ext cx="2781605" cy="192024"/>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l">
              <a:buNone/>
            </a:pPr>
            <a:r>
              <a:rPr lang="en-US" sz="1000" i="1" dirty="0">
                <a:solidFill>
                  <a:srgbClr val="B91C1C"/>
                </a:solidFill>
                <a:latin typeface="Lato" pitchFamily="34" charset="0"/>
                <a:ea typeface="Lato" pitchFamily="34" charset="-122"/>
                <a:cs typeface="Lato" pitchFamily="34" charset="-120"/>
              </a:rPr>
              <a:t>"This is too much. I'll just figure it out later."</a:t>
            </a:r>
            <a:endParaRPr lang="en-US" sz="1000" dirty="0"/>
          </a:p>
        </p:txBody>
      </p:sp>
      <p:sp>
        <p:nvSpPr>
          <p:cNvPr id="37" name="Shape 25"/>
          <p:cNvSpPr/>
          <p:nvPr/>
        </p:nvSpPr>
        <p:spPr>
          <a:xfrm>
            <a:off x="8274406" y="2447849"/>
            <a:ext cx="3161995" cy="4028846"/>
          </a:xfrm>
          <a:prstGeom prst="roundRect">
            <a:avLst>
              <a:gd name="adj" fmla="val 697"/>
            </a:avLst>
          </a:prstGeom>
          <a:solidFill>
            <a:srgbClr val="FFFBEB"/>
          </a:solidFill>
          <a:ln/>
          <a:effectLst>
            <a:outerShdw blurRad="63500" dist="38100" dir="16200000" algn="bl" rotWithShape="0">
              <a:srgbClr val="000000">
                <a:alpha val="5000"/>
              </a:srgbClr>
            </a:outerShdw>
          </a:effectLst>
        </p:spPr>
        <p:txBody>
          <a:bodyPr/>
          <a:lstStyle/>
          <a:p>
            <a:endParaRPr lang="en-US"/>
          </a:p>
        </p:txBody>
      </p:sp>
      <p:sp>
        <p:nvSpPr>
          <p:cNvPr id="38" name="Shape 26"/>
          <p:cNvSpPr/>
          <p:nvPr/>
        </p:nvSpPr>
        <p:spPr>
          <a:xfrm>
            <a:off x="8274406" y="2447849"/>
            <a:ext cx="3161995" cy="38405"/>
          </a:xfrm>
          <a:prstGeom prst="roundRect">
            <a:avLst>
              <a:gd name="adj" fmla="val 57372"/>
            </a:avLst>
          </a:prstGeom>
          <a:solidFill>
            <a:srgbClr val="D97706"/>
          </a:solidFill>
          <a:ln w="12700">
            <a:solidFill>
              <a:srgbClr val="D97706">
                <a:alpha val="0"/>
              </a:srgbClr>
            </a:solidFill>
            <a:prstDash val="solid"/>
          </a:ln>
        </p:spPr>
        <p:txBody>
          <a:bodyPr/>
          <a:lstStyle/>
          <a:p>
            <a:endParaRPr lang="en-US"/>
          </a:p>
        </p:txBody>
      </p:sp>
      <p:pic>
        <p:nvPicPr>
          <p:cNvPr id="39" name="Image 10" descr="preencoded.png"/>
          <p:cNvPicPr>
            <a:picLocks noChangeAspect="1"/>
          </p:cNvPicPr>
          <p:nvPr/>
        </p:nvPicPr>
        <p:blipFill>
          <a:blip r:embed="rId12"/>
          <a:srcRect t="-530" b="-530"/>
          <a:stretch/>
        </p:blipFill>
        <p:spPr>
          <a:xfrm>
            <a:off x="8503006" y="2790749"/>
            <a:ext cx="247802" cy="286207"/>
          </a:xfrm>
          <a:prstGeom prst="rect">
            <a:avLst/>
          </a:prstGeom>
        </p:spPr>
      </p:pic>
      <p:sp>
        <p:nvSpPr>
          <p:cNvPr id="40" name="Text 27"/>
          <p:cNvSpPr txBox="1"/>
          <p:nvPr/>
        </p:nvSpPr>
        <p:spPr>
          <a:xfrm>
            <a:off x="8503006" y="3212287"/>
            <a:ext cx="2813609" cy="267005"/>
          </a:xfrm>
          <a:prstGeom prst="rect">
            <a:avLst/>
          </a:prstGeom>
          <a:noFill/>
          <a:ln/>
        </p:spPr>
        <p:txBody>
          <a:bodyPr wrap="square" lIns="0" tIns="0" rIns="0" bIns="0" rtlCol="0" anchor="ctr"/>
          <a:lstStyle/>
          <a:p>
            <a:pPr marL="0" indent="0" algn="l">
              <a:buNone/>
            </a:pPr>
            <a:r>
              <a:rPr lang="en-US" sz="1500" b="1" dirty="0">
                <a:solidFill>
                  <a:srgbClr val="000000"/>
                </a:solidFill>
                <a:latin typeface="Lato" pitchFamily="34" charset="0"/>
                <a:ea typeface="Lato" pitchFamily="34" charset="-122"/>
                <a:cs typeface="Lato" pitchFamily="34" charset="-120"/>
              </a:rPr>
              <a:t>The Real Competitors</a:t>
            </a:r>
            <a:endParaRPr lang="en-US" sz="1500" dirty="0"/>
          </a:p>
        </p:txBody>
      </p:sp>
      <p:sp>
        <p:nvSpPr>
          <p:cNvPr id="41" name="Text 28"/>
          <p:cNvSpPr txBox="1"/>
          <p:nvPr/>
        </p:nvSpPr>
        <p:spPr>
          <a:xfrm>
            <a:off x="8503006" y="3631082"/>
            <a:ext cx="2781605" cy="381305"/>
          </a:xfrm>
          <a:prstGeom prst="rect">
            <a:avLst/>
          </a:prstGeom>
          <a:noFill/>
          <a:ln/>
        </p:spPr>
        <p:txBody>
          <a:bodyPr wrap="square" lIns="0" tIns="0" rIns="0" bIns="0" rtlCol="0" anchor="t"/>
          <a:lstStyle/>
          <a:p>
            <a:pPr marL="0" indent="0" algn="l">
              <a:buNone/>
            </a:pPr>
            <a:r>
              <a:rPr lang="en-US" sz="1000" dirty="0">
                <a:solidFill>
                  <a:srgbClr val="4B5563"/>
                </a:solidFill>
                <a:latin typeface="Lato" pitchFamily="34" charset="0"/>
                <a:ea typeface="Lato" pitchFamily="34" charset="-122"/>
                <a:cs typeface="Lato" pitchFamily="34" charset="-120"/>
              </a:rPr>
              <a:t>You aren't just competing with other tutors. You compete with </a:t>
            </a:r>
            <a:r>
              <a:rPr lang="en-US" sz="1000" b="1" dirty="0">
                <a:solidFill>
                  <a:srgbClr val="4B5563"/>
                </a:solidFill>
                <a:latin typeface="Lato" pitchFamily="34" charset="0"/>
                <a:ea typeface="Lato" pitchFamily="34" charset="-122"/>
                <a:cs typeface="Lato" pitchFamily="34" charset="-120"/>
              </a:rPr>
              <a:t>behaviors</a:t>
            </a:r>
            <a:r>
              <a:rPr lang="en-US" sz="1000" dirty="0">
                <a:solidFill>
                  <a:srgbClr val="4B5563"/>
                </a:solidFill>
                <a:latin typeface="Lato" pitchFamily="34" charset="0"/>
                <a:ea typeface="Lato" pitchFamily="34" charset="-122"/>
                <a:cs typeface="Lato" pitchFamily="34" charset="-120"/>
              </a:rPr>
              <a:t>.</a:t>
            </a:r>
            <a:endParaRPr lang="en-US" sz="1000" dirty="0"/>
          </a:p>
        </p:txBody>
      </p:sp>
      <p:pic>
        <p:nvPicPr>
          <p:cNvPr id="42" name="Image 11" descr="preencoded.png"/>
          <p:cNvPicPr>
            <a:picLocks noChangeAspect="1"/>
          </p:cNvPicPr>
          <p:nvPr/>
        </p:nvPicPr>
        <p:blipFill>
          <a:blip r:embed="rId13"/>
          <a:srcRect l="-1911" r="-1911"/>
          <a:stretch/>
        </p:blipFill>
        <p:spPr>
          <a:xfrm>
            <a:off x="8540496" y="4312310"/>
            <a:ext cx="133502" cy="114300"/>
          </a:xfrm>
          <a:prstGeom prst="rect">
            <a:avLst/>
          </a:prstGeom>
        </p:spPr>
      </p:pic>
      <p:sp>
        <p:nvSpPr>
          <p:cNvPr id="43" name="Text 29"/>
          <p:cNvSpPr txBox="1"/>
          <p:nvPr/>
        </p:nvSpPr>
        <p:spPr>
          <a:xfrm>
            <a:off x="8826703" y="4165092"/>
            <a:ext cx="1505102" cy="191110"/>
          </a:xfrm>
          <a:prstGeom prst="rect">
            <a:avLst/>
          </a:prstGeom>
          <a:noFill/>
          <a:ln/>
        </p:spPr>
        <p:txBody>
          <a:bodyPr wrap="square" lIns="0" tIns="0" rIns="0" bIns="0" rtlCol="0" anchor="ctr"/>
          <a:lstStyle/>
          <a:p>
            <a:pPr marL="0" indent="0" algn="l">
              <a:buNone/>
            </a:pPr>
            <a:r>
              <a:rPr lang="en-US" sz="1000" b="1" dirty="0">
                <a:solidFill>
                  <a:srgbClr val="1F2937"/>
                </a:solidFill>
                <a:latin typeface="Lato" pitchFamily="34" charset="0"/>
                <a:ea typeface="Lato" pitchFamily="34" charset="-122"/>
                <a:cs typeface="Lato" pitchFamily="34" charset="-120"/>
              </a:rPr>
              <a:t>YouTube / AI Tools</a:t>
            </a:r>
            <a:endParaRPr lang="en-US" sz="1000" dirty="0"/>
          </a:p>
        </p:txBody>
      </p:sp>
      <p:sp>
        <p:nvSpPr>
          <p:cNvPr id="44" name="Text 30"/>
          <p:cNvSpPr txBox="1"/>
          <p:nvPr/>
        </p:nvSpPr>
        <p:spPr>
          <a:xfrm>
            <a:off x="8826703" y="4355287"/>
            <a:ext cx="1700784" cy="152705"/>
          </a:xfrm>
          <a:prstGeom prst="rect">
            <a:avLst/>
          </a:prstGeom>
          <a:noFill/>
          <a:ln/>
        </p:spPr>
        <p:txBody>
          <a:bodyPr wrap="square" lIns="0" tIns="0" rIns="0" bIns="0" rtlCol="0" anchor="ctr"/>
          <a:lstStyle/>
          <a:p>
            <a:pPr marL="0" indent="0" algn="l">
              <a:buNone/>
            </a:pPr>
            <a:r>
              <a:rPr lang="en-US" sz="900" dirty="0">
                <a:solidFill>
                  <a:srgbClr val="6B7280"/>
                </a:solidFill>
                <a:latin typeface="Lato" pitchFamily="34" charset="0"/>
                <a:ea typeface="Lato" pitchFamily="34" charset="-122"/>
                <a:cs typeface="Lato" pitchFamily="34" charset="-120"/>
              </a:rPr>
              <a:t>Instant, free, low-effort help.</a:t>
            </a:r>
            <a:endParaRPr lang="en-US" sz="900" dirty="0"/>
          </a:p>
        </p:txBody>
      </p:sp>
      <p:pic>
        <p:nvPicPr>
          <p:cNvPr id="45" name="Image 12" descr="preencoded.png"/>
          <p:cNvPicPr>
            <a:picLocks noChangeAspect="1"/>
          </p:cNvPicPr>
          <p:nvPr/>
        </p:nvPicPr>
        <p:blipFill>
          <a:blip r:embed="rId14"/>
          <a:srcRect t="-80" b="-80"/>
          <a:stretch/>
        </p:blipFill>
        <p:spPr>
          <a:xfrm>
            <a:off x="8540496" y="4769510"/>
            <a:ext cx="142646" cy="114300"/>
          </a:xfrm>
          <a:prstGeom prst="rect">
            <a:avLst/>
          </a:prstGeom>
        </p:spPr>
      </p:pic>
      <p:sp>
        <p:nvSpPr>
          <p:cNvPr id="46" name="Text 31"/>
          <p:cNvSpPr txBox="1"/>
          <p:nvPr/>
        </p:nvSpPr>
        <p:spPr>
          <a:xfrm>
            <a:off x="8835847" y="4622292"/>
            <a:ext cx="1677010" cy="191110"/>
          </a:xfrm>
          <a:prstGeom prst="rect">
            <a:avLst/>
          </a:prstGeom>
          <a:noFill/>
          <a:ln/>
        </p:spPr>
        <p:txBody>
          <a:bodyPr wrap="square" lIns="0" tIns="0" rIns="0" bIns="0" rtlCol="0" anchor="ctr"/>
          <a:lstStyle/>
          <a:p>
            <a:pPr marL="0" indent="0" algn="l">
              <a:buNone/>
            </a:pPr>
            <a:r>
              <a:rPr lang="en-US" sz="1000" b="1" dirty="0">
                <a:solidFill>
                  <a:srgbClr val="1F2937"/>
                </a:solidFill>
                <a:latin typeface="Lato" pitchFamily="34" charset="0"/>
                <a:ea typeface="Lato" pitchFamily="34" charset="-122"/>
                <a:cs typeface="Lato" pitchFamily="34" charset="-120"/>
              </a:rPr>
              <a:t>Group Chats</a:t>
            </a:r>
            <a:endParaRPr lang="en-US" sz="1000" dirty="0"/>
          </a:p>
        </p:txBody>
      </p:sp>
      <p:sp>
        <p:nvSpPr>
          <p:cNvPr id="47" name="Text 32"/>
          <p:cNvSpPr txBox="1"/>
          <p:nvPr/>
        </p:nvSpPr>
        <p:spPr>
          <a:xfrm>
            <a:off x="8835847" y="4812487"/>
            <a:ext cx="1904695" cy="152705"/>
          </a:xfrm>
          <a:prstGeom prst="rect">
            <a:avLst/>
          </a:prstGeom>
          <a:noFill/>
          <a:ln/>
        </p:spPr>
        <p:txBody>
          <a:bodyPr wrap="square" lIns="0" tIns="0" rIns="0" bIns="0" rtlCol="0" anchor="ctr"/>
          <a:lstStyle/>
          <a:p>
            <a:pPr marL="0" indent="0" algn="l">
              <a:buNone/>
            </a:pPr>
            <a:r>
              <a:rPr lang="en-US" sz="900" dirty="0">
                <a:solidFill>
                  <a:srgbClr val="6B7280"/>
                </a:solidFill>
                <a:latin typeface="Lato" pitchFamily="34" charset="0"/>
                <a:ea typeface="Lato" pitchFamily="34" charset="-122"/>
                <a:cs typeface="Lato" pitchFamily="34" charset="-120"/>
              </a:rPr>
              <a:t>"Someone just send the answer."</a:t>
            </a:r>
            <a:endParaRPr lang="en-US" sz="900" dirty="0"/>
          </a:p>
        </p:txBody>
      </p:sp>
      <p:pic>
        <p:nvPicPr>
          <p:cNvPr id="48" name="Image 13" descr="preencoded.png"/>
          <p:cNvPicPr>
            <a:picLocks noChangeAspect="1"/>
          </p:cNvPicPr>
          <p:nvPr/>
        </p:nvPicPr>
        <p:blipFill>
          <a:blip r:embed="rId15"/>
          <a:srcRect t="-80" b="-80"/>
          <a:stretch/>
        </p:blipFill>
        <p:spPr>
          <a:xfrm>
            <a:off x="8540496" y="5226710"/>
            <a:ext cx="142646" cy="114300"/>
          </a:xfrm>
          <a:prstGeom prst="rect">
            <a:avLst/>
          </a:prstGeom>
        </p:spPr>
      </p:pic>
      <p:sp>
        <p:nvSpPr>
          <p:cNvPr id="49" name="Text 33"/>
          <p:cNvSpPr txBox="1"/>
          <p:nvPr/>
        </p:nvSpPr>
        <p:spPr>
          <a:xfrm>
            <a:off x="8835847" y="5079492"/>
            <a:ext cx="1714500" cy="191110"/>
          </a:xfrm>
          <a:prstGeom prst="rect">
            <a:avLst/>
          </a:prstGeom>
          <a:noFill/>
          <a:ln/>
        </p:spPr>
        <p:txBody>
          <a:bodyPr wrap="square" lIns="0" tIns="0" rIns="0" bIns="0" rtlCol="0" anchor="ctr"/>
          <a:lstStyle/>
          <a:p>
            <a:pPr marL="0" indent="0" algn="l">
              <a:buNone/>
            </a:pPr>
            <a:r>
              <a:rPr lang="en-US" sz="1000" b="1" dirty="0">
                <a:solidFill>
                  <a:srgbClr val="1F2937"/>
                </a:solidFill>
                <a:latin typeface="Lato" pitchFamily="34" charset="0"/>
                <a:ea typeface="Lato" pitchFamily="34" charset="-122"/>
                <a:cs typeface="Lato" pitchFamily="34" charset="-120"/>
              </a:rPr>
              <a:t>Inaction</a:t>
            </a:r>
            <a:endParaRPr lang="en-US" sz="1000" dirty="0"/>
          </a:p>
        </p:txBody>
      </p:sp>
      <p:sp>
        <p:nvSpPr>
          <p:cNvPr id="50" name="Text 34"/>
          <p:cNvSpPr txBox="1"/>
          <p:nvPr/>
        </p:nvSpPr>
        <p:spPr>
          <a:xfrm>
            <a:off x="8835847" y="5269687"/>
            <a:ext cx="1950415" cy="152705"/>
          </a:xfrm>
          <a:prstGeom prst="rect">
            <a:avLst/>
          </a:prstGeom>
          <a:noFill/>
          <a:ln/>
        </p:spPr>
        <p:txBody>
          <a:bodyPr wrap="square" lIns="0" tIns="0" rIns="0" bIns="0" rtlCol="0" anchor="ctr"/>
          <a:lstStyle/>
          <a:p>
            <a:pPr marL="0" indent="0" algn="l">
              <a:buNone/>
            </a:pPr>
            <a:r>
              <a:rPr lang="en-US" sz="900" dirty="0">
                <a:solidFill>
                  <a:srgbClr val="6B7280"/>
                </a:solidFill>
                <a:latin typeface="Lato" pitchFamily="34" charset="0"/>
                <a:ea typeface="Lato" pitchFamily="34" charset="-122"/>
                <a:cs typeface="Lato" pitchFamily="34" charset="-120"/>
              </a:rPr>
              <a:t>Skipping the assignment entirely.</a:t>
            </a:r>
            <a:endParaRPr lang="en-US" sz="900" dirty="0"/>
          </a:p>
        </p:txBody>
      </p:sp>
      <p:pic>
        <p:nvPicPr>
          <p:cNvPr id="51" name="Image 14" descr="preencoded.png"/>
          <p:cNvPicPr>
            <a:picLocks noChangeAspect="1"/>
          </p:cNvPicPr>
          <p:nvPr/>
        </p:nvPicPr>
        <p:blipFill>
          <a:blip r:embed="rId16"/>
          <a:stretch>
            <a:fillRect/>
          </a:stretch>
        </p:blipFill>
        <p:spPr>
          <a:xfrm>
            <a:off x="952805" y="2343607"/>
            <a:ext cx="286207" cy="286207"/>
          </a:xfrm>
          <a:prstGeom prst="rect">
            <a:avLst/>
          </a:prstGeom>
        </p:spPr>
      </p:pic>
      <p:sp>
        <p:nvSpPr>
          <p:cNvPr id="52" name="Text 35"/>
          <p:cNvSpPr/>
          <p:nvPr/>
        </p:nvSpPr>
        <p:spPr>
          <a:xfrm>
            <a:off x="952805" y="2343607"/>
            <a:ext cx="286207" cy="286207"/>
          </a:xfrm>
          <a:prstGeom prst="rect">
            <a:avLst/>
          </a:prstGeom>
          <a:solidFill>
            <a:srgbClr val="FFFFFF">
              <a:alpha val="0"/>
            </a:srgbClr>
          </a:solidFill>
          <a:ln w="25400">
            <a:solidFill>
              <a:srgbClr val="64748B"/>
            </a:solidFill>
          </a:ln>
        </p:spPr>
        <p:txBody>
          <a:bodyPr wrap="square" lIns="0" tIns="0" rIns="0" bIns="0" rtlCol="0" anchor="ctr"/>
          <a:lstStyle/>
          <a:p>
            <a:pPr marL="0" indent="0" algn="ctr">
              <a:buNone/>
            </a:pPr>
            <a:r>
              <a:rPr lang="en-US" sz="1200" b="1" dirty="0">
                <a:solidFill>
                  <a:srgbClr val="64748B"/>
                </a:solidFill>
                <a:latin typeface="Playfair Display" pitchFamily="34" charset="0"/>
                <a:ea typeface="Playfair Display" pitchFamily="34" charset="-122"/>
                <a:cs typeface="Playfair Display" pitchFamily="34" charset="-120"/>
              </a:rPr>
              <a:t>1</a:t>
            </a:r>
            <a:endParaRPr lang="en-US" sz="1200" dirty="0"/>
          </a:p>
        </p:txBody>
      </p:sp>
      <p:pic>
        <p:nvPicPr>
          <p:cNvPr id="53" name="Image 15" descr="preencoded.png"/>
          <p:cNvPicPr>
            <a:picLocks noChangeAspect="1"/>
          </p:cNvPicPr>
          <p:nvPr/>
        </p:nvPicPr>
        <p:blipFill>
          <a:blip r:embed="rId16"/>
          <a:stretch>
            <a:fillRect/>
          </a:stretch>
        </p:blipFill>
        <p:spPr>
          <a:xfrm>
            <a:off x="4708246" y="2343607"/>
            <a:ext cx="286207" cy="286207"/>
          </a:xfrm>
          <a:prstGeom prst="rect">
            <a:avLst/>
          </a:prstGeom>
        </p:spPr>
      </p:pic>
      <p:sp>
        <p:nvSpPr>
          <p:cNvPr id="54" name="Text 36"/>
          <p:cNvSpPr/>
          <p:nvPr/>
        </p:nvSpPr>
        <p:spPr>
          <a:xfrm>
            <a:off x="4708246" y="2343607"/>
            <a:ext cx="286207" cy="286207"/>
          </a:xfrm>
          <a:prstGeom prst="rect">
            <a:avLst/>
          </a:prstGeom>
          <a:solidFill>
            <a:srgbClr val="FFFFFF">
              <a:alpha val="0"/>
            </a:srgbClr>
          </a:solidFill>
          <a:ln w="25400">
            <a:solidFill>
              <a:srgbClr val="DC2626"/>
            </a:solidFill>
          </a:ln>
        </p:spPr>
        <p:txBody>
          <a:bodyPr wrap="square" lIns="0" tIns="0" rIns="0" bIns="0" rtlCol="0" anchor="ctr"/>
          <a:lstStyle/>
          <a:p>
            <a:pPr marL="0" indent="0" algn="ctr">
              <a:buNone/>
            </a:pPr>
            <a:r>
              <a:rPr lang="en-US" sz="1200" b="1" dirty="0">
                <a:solidFill>
                  <a:srgbClr val="DC2626"/>
                </a:solidFill>
                <a:latin typeface="Playfair Display" pitchFamily="34" charset="0"/>
                <a:ea typeface="Playfair Display" pitchFamily="34" charset="-122"/>
                <a:cs typeface="Playfair Display" pitchFamily="34" charset="-120"/>
              </a:rPr>
              <a:t>2</a:t>
            </a:r>
            <a:endParaRPr lang="en-US" sz="1200" dirty="0"/>
          </a:p>
        </p:txBody>
      </p:sp>
      <p:pic>
        <p:nvPicPr>
          <p:cNvPr id="55" name="Image 16" descr="preencoded.png"/>
          <p:cNvPicPr>
            <a:picLocks noChangeAspect="1"/>
          </p:cNvPicPr>
          <p:nvPr/>
        </p:nvPicPr>
        <p:blipFill>
          <a:blip r:embed="rId16"/>
          <a:stretch>
            <a:fillRect/>
          </a:stretch>
        </p:blipFill>
        <p:spPr>
          <a:xfrm>
            <a:off x="8464601" y="2343607"/>
            <a:ext cx="286207" cy="286207"/>
          </a:xfrm>
          <a:prstGeom prst="rect">
            <a:avLst/>
          </a:prstGeom>
        </p:spPr>
      </p:pic>
      <p:sp>
        <p:nvSpPr>
          <p:cNvPr id="56" name="Text 37"/>
          <p:cNvSpPr/>
          <p:nvPr/>
        </p:nvSpPr>
        <p:spPr>
          <a:xfrm>
            <a:off x="8464601" y="2343607"/>
            <a:ext cx="286207" cy="286207"/>
          </a:xfrm>
          <a:prstGeom prst="rect">
            <a:avLst/>
          </a:prstGeom>
          <a:solidFill>
            <a:srgbClr val="FFFFFF">
              <a:alpha val="0"/>
            </a:srgbClr>
          </a:solidFill>
          <a:ln w="25400">
            <a:solidFill>
              <a:srgbClr val="D97706"/>
            </a:solidFill>
          </a:ln>
        </p:spPr>
        <p:txBody>
          <a:bodyPr wrap="square" lIns="0" tIns="0" rIns="0" bIns="0" rtlCol="0" anchor="ctr"/>
          <a:lstStyle/>
          <a:p>
            <a:pPr marL="0" indent="0" algn="ctr">
              <a:buNone/>
            </a:pPr>
            <a:r>
              <a:rPr lang="en-US" sz="1200" b="1" dirty="0">
                <a:solidFill>
                  <a:srgbClr val="D97706"/>
                </a:solidFill>
                <a:latin typeface="Playfair Display" pitchFamily="34" charset="0"/>
                <a:ea typeface="Playfair Display" pitchFamily="34" charset="-122"/>
                <a:cs typeface="Playfair Display" pitchFamily="34" charset="-120"/>
              </a:rPr>
              <a:t>3</a:t>
            </a:r>
            <a:endParaRPr lang="en-US" sz="1200" dirty="0"/>
          </a:p>
        </p:txBody>
      </p:sp>
      <p:sp>
        <p:nvSpPr>
          <p:cNvPr id="57" name="Text 38"/>
          <p:cNvSpPr txBox="1"/>
          <p:nvPr/>
        </p:nvSpPr>
        <p:spPr>
          <a:xfrm>
            <a:off x="11064240" y="457200"/>
            <a:ext cx="752551"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Lato" pitchFamily="34" charset="0"/>
                <a:ea typeface="Lato" pitchFamily="34" charset="-122"/>
                <a:cs typeface="Lato" pitchFamily="34" charset="-120"/>
              </a:rPr>
              <a:t>Module 2</a:t>
            </a:r>
            <a:endParaRPr lang="en-US" sz="900" dirty="0"/>
          </a:p>
        </p:txBody>
      </p:sp>
      <p:sp>
        <p:nvSpPr>
          <p:cNvPr id="58" name="Text 39"/>
          <p:cNvSpPr txBox="1"/>
          <p:nvPr/>
        </p:nvSpPr>
        <p:spPr>
          <a:xfrm>
            <a:off x="9633204" y="6362395"/>
            <a:ext cx="1848002" cy="152705"/>
          </a:xfrm>
          <a:prstGeom prst="rect">
            <a:avLst/>
          </a:prstGeom>
          <a:noFill/>
          <a:ln/>
        </p:spPr>
        <p:txBody>
          <a:bodyPr wrap="square" lIns="0" tIns="0" rIns="0" bIns="0" rtlCol="0" anchor="ctr"/>
          <a:lstStyle/>
          <a:p>
            <a:pPr marL="0" indent="0" algn="l">
              <a:buNone/>
            </a:pPr>
            <a:r>
              <a:rPr lang="en-US" sz="900" kern="0" spc="90" dirty="0">
                <a:solidFill>
                  <a:srgbClr val="6B7280">
                    <a:alpha val="50000"/>
                  </a:srgbClr>
                </a:solidFill>
                <a:latin typeface="Lato" pitchFamily="34" charset="0"/>
                <a:ea typeface="Lato" pitchFamily="34" charset="-122"/>
                <a:cs typeface="Lato" pitchFamily="34" charset="-120"/>
              </a:rPr>
              <a:t>Principles of Marketing</a:t>
            </a:r>
            <a:endParaRPr lang="en-US" sz="900" dirty="0"/>
          </a:p>
        </p:txBody>
      </p:sp>
      <p:sp>
        <p:nvSpPr>
          <p:cNvPr id="59" name="Text 40"/>
          <p:cNvSpPr txBox="1"/>
          <p:nvPr/>
        </p:nvSpPr>
        <p:spPr>
          <a:xfrm>
            <a:off x="11480292" y="6324905"/>
            <a:ext cx="124358" cy="228600"/>
          </a:xfrm>
          <a:prstGeom prst="rect">
            <a:avLst/>
          </a:prstGeom>
          <a:noFill/>
          <a:ln/>
        </p:spPr>
        <p:txBody>
          <a:bodyPr wrap="square" lIns="0" tIns="0" rIns="0" bIns="0" rtlCol="0" anchor="ctr"/>
          <a:lstStyle/>
          <a:p>
            <a:pPr marL="0" indent="0" algn="l">
              <a:buNone/>
            </a:pPr>
            <a:r>
              <a:rPr lang="en-US" sz="1200" dirty="0">
                <a:solidFill>
                  <a:srgbClr val="D1D5DB">
                    <a:alpha val="50000"/>
                  </a:srgbClr>
                </a:solidFill>
                <a:latin typeface="Lato" pitchFamily="34" charset="0"/>
                <a:ea typeface="Lato" pitchFamily="34" charset="-122"/>
                <a:cs typeface="Lato" pitchFamily="34" charset="-120"/>
              </a:rPr>
              <a:t>|</a:t>
            </a:r>
            <a:endParaRPr lang="en-US" sz="1200" dirty="0"/>
          </a:p>
        </p:txBody>
      </p:sp>
      <p:sp>
        <p:nvSpPr>
          <p:cNvPr id="60" name="Text 41"/>
          <p:cNvSpPr txBox="1"/>
          <p:nvPr/>
        </p:nvSpPr>
        <p:spPr>
          <a:xfrm>
            <a:off x="11601907" y="6362395"/>
            <a:ext cx="210312" cy="152705"/>
          </a:xfrm>
          <a:prstGeom prst="rect">
            <a:avLst/>
          </a:prstGeom>
          <a:noFill/>
          <a:ln/>
        </p:spPr>
        <p:txBody>
          <a:bodyPr wrap="square" lIns="0" tIns="0" rIns="0" bIns="0" rtlCol="0" anchor="ctr"/>
          <a:lstStyle/>
          <a:p>
            <a:pPr marL="0" indent="0" algn="l">
              <a:buNone/>
            </a:pPr>
            <a:r>
              <a:rPr lang="en-US" sz="900" b="1" dirty="0">
                <a:solidFill>
                  <a:srgbClr val="9CA3AF">
                    <a:alpha val="50000"/>
                  </a:srgbClr>
                </a:solidFill>
                <a:latin typeface="Lato" pitchFamily="34" charset="0"/>
                <a:ea typeface="Lato" pitchFamily="34" charset="-122"/>
                <a:cs typeface="Lato" pitchFamily="34" charset="-120"/>
              </a:rPr>
              <a:t>15</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FFFFF"/>
          </a:solidFill>
          <a:ln w="12700">
            <a:solidFill>
              <a:srgbClr val="FFFFFF">
                <a:alpha val="0"/>
              </a:srgbClr>
            </a:solidFill>
            <a:prstDash val="solid"/>
          </a:ln>
        </p:spPr>
        <p:txBody>
          <a:bodyPr/>
          <a:lstStyle/>
          <a:p>
            <a:endParaRPr lang="en-US"/>
          </a:p>
        </p:txBody>
      </p:sp>
      <p:sp>
        <p:nvSpPr>
          <p:cNvPr id="3" name="Shape 1"/>
          <p:cNvSpPr/>
          <p:nvPr/>
        </p:nvSpPr>
        <p:spPr>
          <a:xfrm>
            <a:off x="0" y="0"/>
            <a:ext cx="12191695" cy="6858000"/>
          </a:xfrm>
          <a:prstGeom prst="rect">
            <a:avLst/>
          </a:prstGeom>
          <a:solidFill>
            <a:srgbClr val="FFFFFF"/>
          </a:solidFill>
          <a:ln/>
        </p:spPr>
        <p:txBody>
          <a:bodyPr/>
          <a:lstStyle/>
          <a:p>
            <a:endParaRPr lang="en-US"/>
          </a:p>
        </p:txBody>
      </p:sp>
      <p:sp>
        <p:nvSpPr>
          <p:cNvPr id="4" name="Shape 2"/>
          <p:cNvSpPr/>
          <p:nvPr/>
        </p:nvSpPr>
        <p:spPr>
          <a:xfrm>
            <a:off x="0" y="0"/>
            <a:ext cx="12191695" cy="152705"/>
          </a:xfrm>
          <a:prstGeom prst="rect">
            <a:avLst/>
          </a:prstGeom>
          <a:solidFill>
            <a:srgbClr val="1E3A8A"/>
          </a:solidFill>
          <a:ln w="12700">
            <a:solidFill>
              <a:srgbClr val="1E3A8A">
                <a:alpha val="0"/>
              </a:srgbClr>
            </a:solidFill>
            <a:prstDash val="solid"/>
          </a:ln>
        </p:spPr>
        <p:txBody>
          <a:bodyPr/>
          <a:lstStyle/>
          <a:p>
            <a:endParaRPr lang="en-US"/>
          </a:p>
        </p:txBody>
      </p:sp>
      <p:sp>
        <p:nvSpPr>
          <p:cNvPr id="5" name="Text 3"/>
          <p:cNvSpPr txBox="1"/>
          <p:nvPr/>
        </p:nvSpPr>
        <p:spPr>
          <a:xfrm>
            <a:off x="761695" y="905256"/>
            <a:ext cx="10858500" cy="571500"/>
          </a:xfrm>
          <a:prstGeom prst="rect">
            <a:avLst/>
          </a:prstGeom>
          <a:noFill/>
          <a:ln/>
        </p:spPr>
        <p:txBody>
          <a:bodyPr wrap="square" lIns="0" tIns="0" rIns="0" bIns="0" rtlCol="0" anchor="ctr"/>
          <a:lstStyle/>
          <a:p>
            <a:pPr marL="0" indent="0" algn="l">
              <a:buNone/>
            </a:pPr>
            <a:r>
              <a:rPr lang="en-US" sz="3600" b="1" dirty="0">
                <a:solidFill>
                  <a:srgbClr val="111827"/>
                </a:solidFill>
                <a:latin typeface="Playfair Display" pitchFamily="34" charset="0"/>
                <a:ea typeface="Playfair Display" pitchFamily="34" charset="-122"/>
                <a:cs typeface="Playfair Display" pitchFamily="34" charset="-120"/>
              </a:rPr>
              <a:t>Apply SWOT → Strategy</a:t>
            </a:r>
            <a:endParaRPr lang="en-US" sz="3600" dirty="0"/>
          </a:p>
        </p:txBody>
      </p:sp>
      <p:pic>
        <p:nvPicPr>
          <p:cNvPr id="6" name="Image 0" descr="preencoded.png"/>
          <p:cNvPicPr>
            <a:picLocks noChangeAspect="1"/>
          </p:cNvPicPr>
          <p:nvPr/>
        </p:nvPicPr>
        <p:blipFill>
          <a:blip r:embed="rId3"/>
          <a:srcRect t="-375" b="-375"/>
          <a:stretch/>
        </p:blipFill>
        <p:spPr>
          <a:xfrm>
            <a:off x="761695" y="1628546"/>
            <a:ext cx="609905" cy="57607"/>
          </a:xfrm>
          <a:prstGeom prst="rect">
            <a:avLst/>
          </a:prstGeom>
        </p:spPr>
      </p:pic>
      <p:sp>
        <p:nvSpPr>
          <p:cNvPr id="7" name="Text 4"/>
          <p:cNvSpPr txBox="1"/>
          <p:nvPr/>
        </p:nvSpPr>
        <p:spPr>
          <a:xfrm>
            <a:off x="761695" y="1762049"/>
            <a:ext cx="10782605" cy="267005"/>
          </a:xfrm>
          <a:prstGeom prst="rect">
            <a:avLst/>
          </a:prstGeom>
          <a:noFill/>
          <a:ln/>
        </p:spPr>
        <p:txBody>
          <a:bodyPr wrap="square" lIns="0" tIns="0" rIns="0" bIns="0" rtlCol="0" anchor="ctr"/>
          <a:lstStyle/>
          <a:p>
            <a:pPr marL="0" indent="0" algn="l">
              <a:buNone/>
            </a:pPr>
            <a:r>
              <a:rPr lang="en-US" sz="1300" i="1" dirty="0">
                <a:solidFill>
                  <a:srgbClr val="4B5563"/>
                </a:solidFill>
                <a:latin typeface="Playfair Display" pitchFamily="34" charset="0"/>
                <a:ea typeface="Playfair Display" pitchFamily="34" charset="-122"/>
                <a:cs typeface="Playfair Display" pitchFamily="34" charset="-120"/>
              </a:rPr>
              <a:t>"Using the Tutoring Center case, draft the following components."</a:t>
            </a:r>
            <a:endParaRPr lang="en-US" sz="1300" dirty="0"/>
          </a:p>
        </p:txBody>
      </p:sp>
      <p:sp>
        <p:nvSpPr>
          <p:cNvPr id="8" name="Shape 5"/>
          <p:cNvSpPr/>
          <p:nvPr/>
        </p:nvSpPr>
        <p:spPr>
          <a:xfrm>
            <a:off x="761695" y="2295144"/>
            <a:ext cx="4848149" cy="724205"/>
          </a:xfrm>
          <a:prstGeom prst="roundRect">
            <a:avLst>
              <a:gd name="adj" fmla="val 13291"/>
            </a:avLst>
          </a:prstGeom>
          <a:solidFill>
            <a:srgbClr val="F8FAFC"/>
          </a:solidFill>
          <a:ln w="12700">
            <a:solidFill>
              <a:srgbClr val="E2E8F0"/>
            </a:solidFill>
            <a:prstDash val="solid"/>
          </a:ln>
        </p:spPr>
        <p:txBody>
          <a:bodyPr/>
          <a:lstStyle/>
          <a:p>
            <a:endParaRPr lang="en-US"/>
          </a:p>
        </p:txBody>
      </p:sp>
      <p:sp>
        <p:nvSpPr>
          <p:cNvPr id="9" name="Shape 6"/>
          <p:cNvSpPr/>
          <p:nvPr/>
        </p:nvSpPr>
        <p:spPr>
          <a:xfrm>
            <a:off x="961949" y="2447849"/>
            <a:ext cx="304495" cy="304495"/>
          </a:xfrm>
          <a:prstGeom prst="roundRect">
            <a:avLst>
              <a:gd name="adj" fmla="val 56306"/>
            </a:avLst>
          </a:prstGeom>
          <a:solidFill>
            <a:srgbClr val="D1FAE5"/>
          </a:solidFill>
          <a:ln w="12700">
            <a:solidFill>
              <a:srgbClr val="FFFFFF">
                <a:alpha val="0"/>
              </a:srgbClr>
            </a:solidFill>
            <a:prstDash val="solid"/>
          </a:ln>
        </p:spPr>
        <p:txBody>
          <a:bodyPr/>
          <a:lstStyle/>
          <a:p>
            <a:endParaRPr lang="en-US"/>
          </a:p>
        </p:txBody>
      </p:sp>
      <p:pic>
        <p:nvPicPr>
          <p:cNvPr id="10" name="Image 1" descr="preencoded.png"/>
          <p:cNvPicPr>
            <a:picLocks noChangeAspect="1"/>
          </p:cNvPicPr>
          <p:nvPr/>
        </p:nvPicPr>
        <p:blipFill>
          <a:blip r:embed="rId4"/>
          <a:srcRect l="-1507" r="-1507"/>
          <a:stretch/>
        </p:blipFill>
        <p:spPr>
          <a:xfrm>
            <a:off x="1028700" y="2533802"/>
            <a:ext cx="171907" cy="133502"/>
          </a:xfrm>
          <a:prstGeom prst="rect">
            <a:avLst/>
          </a:prstGeom>
        </p:spPr>
      </p:pic>
      <p:sp>
        <p:nvSpPr>
          <p:cNvPr id="11" name="Text 7"/>
          <p:cNvSpPr txBox="1"/>
          <p:nvPr/>
        </p:nvSpPr>
        <p:spPr>
          <a:xfrm>
            <a:off x="1410005" y="2447849"/>
            <a:ext cx="3458261" cy="191110"/>
          </a:xfrm>
          <a:prstGeom prst="rect">
            <a:avLst/>
          </a:prstGeom>
          <a:noFill/>
          <a:ln/>
        </p:spPr>
        <p:txBody>
          <a:bodyPr wrap="square" lIns="0" tIns="0" rIns="0" bIns="0" rtlCol="0" anchor="ctr"/>
          <a:lstStyle/>
          <a:p>
            <a:pPr marL="0" indent="0" algn="l">
              <a:buNone/>
            </a:pPr>
            <a:r>
              <a:rPr lang="en-US" sz="1000" b="1" dirty="0">
                <a:solidFill>
                  <a:srgbClr val="1F2937"/>
                </a:solidFill>
                <a:latin typeface="Lato" pitchFamily="34" charset="0"/>
                <a:ea typeface="Lato" pitchFamily="34" charset="-122"/>
                <a:cs typeface="Lato" pitchFamily="34" charset="-120"/>
              </a:rPr>
              <a:t>Strength (Internal)</a:t>
            </a:r>
            <a:endParaRPr lang="en-US" sz="1000" dirty="0"/>
          </a:p>
        </p:txBody>
      </p:sp>
      <p:sp>
        <p:nvSpPr>
          <p:cNvPr id="12" name="Text 8"/>
          <p:cNvSpPr txBox="1"/>
          <p:nvPr/>
        </p:nvSpPr>
        <p:spPr>
          <a:xfrm>
            <a:off x="1410005" y="2676449"/>
            <a:ext cx="3959352" cy="191110"/>
          </a:xfrm>
          <a:prstGeom prst="rect">
            <a:avLst/>
          </a:prstGeom>
          <a:noFill/>
          <a:ln/>
        </p:spPr>
        <p:txBody>
          <a:bodyPr wrap="square" lIns="0" tIns="0" rIns="0" bIns="0" rtlCol="0" anchor="ctr"/>
          <a:lstStyle/>
          <a:p>
            <a:pPr marL="0" indent="0" algn="l">
              <a:buNone/>
            </a:pPr>
            <a:r>
              <a:rPr lang="en-US" sz="1000" dirty="0">
                <a:solidFill>
                  <a:srgbClr val="4B5563"/>
                </a:solidFill>
                <a:latin typeface="Lato" pitchFamily="34" charset="0"/>
                <a:ea typeface="Lato" pitchFamily="34" charset="-122"/>
                <a:cs typeface="Lato" pitchFamily="34" charset="-120"/>
              </a:rPr>
              <a:t>What does the center do well that creates real value now?</a:t>
            </a:r>
            <a:endParaRPr lang="en-US" sz="1000" dirty="0"/>
          </a:p>
        </p:txBody>
      </p:sp>
      <p:sp>
        <p:nvSpPr>
          <p:cNvPr id="13" name="Shape 9"/>
          <p:cNvSpPr/>
          <p:nvPr/>
        </p:nvSpPr>
        <p:spPr>
          <a:xfrm>
            <a:off x="761695" y="3155594"/>
            <a:ext cx="4848149" cy="724205"/>
          </a:xfrm>
          <a:prstGeom prst="roundRect">
            <a:avLst>
              <a:gd name="adj" fmla="val 13291"/>
            </a:avLst>
          </a:prstGeom>
          <a:solidFill>
            <a:srgbClr val="F8FAFC"/>
          </a:solidFill>
          <a:ln w="12700">
            <a:solidFill>
              <a:srgbClr val="E2E8F0"/>
            </a:solidFill>
            <a:prstDash val="solid"/>
          </a:ln>
        </p:spPr>
        <p:txBody>
          <a:bodyPr/>
          <a:lstStyle/>
          <a:p>
            <a:endParaRPr lang="en-US"/>
          </a:p>
        </p:txBody>
      </p:sp>
      <p:sp>
        <p:nvSpPr>
          <p:cNvPr id="14" name="Shape 10"/>
          <p:cNvSpPr/>
          <p:nvPr/>
        </p:nvSpPr>
        <p:spPr>
          <a:xfrm>
            <a:off x="961949" y="3307385"/>
            <a:ext cx="304495" cy="304495"/>
          </a:xfrm>
          <a:prstGeom prst="roundRect">
            <a:avLst>
              <a:gd name="adj" fmla="val 56306"/>
            </a:avLst>
          </a:prstGeom>
          <a:solidFill>
            <a:srgbClr val="FEE2E2"/>
          </a:solidFill>
          <a:ln w="12700">
            <a:solidFill>
              <a:srgbClr val="FFFFFF">
                <a:alpha val="0"/>
              </a:srgbClr>
            </a:solidFill>
            <a:prstDash val="solid"/>
          </a:ln>
        </p:spPr>
        <p:txBody>
          <a:bodyPr/>
          <a:lstStyle/>
          <a:p>
            <a:endParaRPr lang="en-US"/>
          </a:p>
        </p:txBody>
      </p:sp>
      <p:pic>
        <p:nvPicPr>
          <p:cNvPr id="15" name="Image 2" descr="preencoded.png"/>
          <p:cNvPicPr>
            <a:picLocks noChangeAspect="1"/>
          </p:cNvPicPr>
          <p:nvPr/>
        </p:nvPicPr>
        <p:blipFill>
          <a:blip r:embed="rId5"/>
          <a:srcRect l="-1507" r="-1507"/>
          <a:stretch/>
        </p:blipFill>
        <p:spPr>
          <a:xfrm>
            <a:off x="1028700" y="3393338"/>
            <a:ext cx="171907" cy="133502"/>
          </a:xfrm>
          <a:prstGeom prst="rect">
            <a:avLst/>
          </a:prstGeom>
        </p:spPr>
      </p:pic>
      <p:sp>
        <p:nvSpPr>
          <p:cNvPr id="16" name="Text 11"/>
          <p:cNvSpPr txBox="1"/>
          <p:nvPr/>
        </p:nvSpPr>
        <p:spPr>
          <a:xfrm>
            <a:off x="1410005" y="3307385"/>
            <a:ext cx="4029761" cy="191110"/>
          </a:xfrm>
          <a:prstGeom prst="rect">
            <a:avLst/>
          </a:prstGeom>
          <a:noFill/>
          <a:ln/>
        </p:spPr>
        <p:txBody>
          <a:bodyPr wrap="square" lIns="0" tIns="0" rIns="0" bIns="0" rtlCol="0" anchor="ctr"/>
          <a:lstStyle/>
          <a:p>
            <a:pPr marL="0" indent="0" algn="l">
              <a:buNone/>
            </a:pPr>
            <a:r>
              <a:rPr lang="en-US" sz="1000" b="1" dirty="0">
                <a:solidFill>
                  <a:srgbClr val="1F2937"/>
                </a:solidFill>
                <a:latin typeface="Lato" pitchFamily="34" charset="0"/>
                <a:ea typeface="Lato" pitchFamily="34" charset="-122"/>
                <a:cs typeface="Lato" pitchFamily="34" charset="-120"/>
              </a:rPr>
              <a:t>Weakness (Internal)</a:t>
            </a:r>
            <a:endParaRPr lang="en-US" sz="1000" dirty="0"/>
          </a:p>
        </p:txBody>
      </p:sp>
      <p:sp>
        <p:nvSpPr>
          <p:cNvPr id="17" name="Text 12"/>
          <p:cNvSpPr txBox="1"/>
          <p:nvPr/>
        </p:nvSpPr>
        <p:spPr>
          <a:xfrm>
            <a:off x="1410005" y="3535985"/>
            <a:ext cx="4601261" cy="191110"/>
          </a:xfrm>
          <a:prstGeom prst="rect">
            <a:avLst/>
          </a:prstGeom>
          <a:noFill/>
          <a:ln/>
        </p:spPr>
        <p:txBody>
          <a:bodyPr wrap="square" lIns="0" tIns="0" rIns="0" bIns="0" rtlCol="0" anchor="ctr"/>
          <a:lstStyle/>
          <a:p>
            <a:pPr marL="0" indent="0" algn="l">
              <a:buNone/>
            </a:pPr>
            <a:r>
              <a:rPr lang="en-US" sz="1000" dirty="0">
                <a:solidFill>
                  <a:srgbClr val="4B5563"/>
                </a:solidFill>
                <a:latin typeface="Lato" pitchFamily="34" charset="0"/>
                <a:ea typeface="Lato" pitchFamily="34" charset="-122"/>
                <a:cs typeface="Lato" pitchFamily="34" charset="-120"/>
              </a:rPr>
              <a:t>What internal barrier is preventing students from using the service?</a:t>
            </a:r>
            <a:endParaRPr lang="en-US" sz="1000" dirty="0"/>
          </a:p>
        </p:txBody>
      </p:sp>
      <p:sp>
        <p:nvSpPr>
          <p:cNvPr id="18" name="Shape 13"/>
          <p:cNvSpPr/>
          <p:nvPr/>
        </p:nvSpPr>
        <p:spPr>
          <a:xfrm>
            <a:off x="761695" y="4015130"/>
            <a:ext cx="4848149" cy="724205"/>
          </a:xfrm>
          <a:prstGeom prst="roundRect">
            <a:avLst>
              <a:gd name="adj" fmla="val 13291"/>
            </a:avLst>
          </a:prstGeom>
          <a:solidFill>
            <a:srgbClr val="F8FAFC"/>
          </a:solidFill>
          <a:ln w="12700">
            <a:solidFill>
              <a:srgbClr val="E2E8F0"/>
            </a:solidFill>
            <a:prstDash val="solid"/>
          </a:ln>
        </p:spPr>
        <p:txBody>
          <a:bodyPr/>
          <a:lstStyle/>
          <a:p>
            <a:endParaRPr lang="en-US"/>
          </a:p>
        </p:txBody>
      </p:sp>
      <p:sp>
        <p:nvSpPr>
          <p:cNvPr id="19" name="Shape 14"/>
          <p:cNvSpPr/>
          <p:nvPr/>
        </p:nvSpPr>
        <p:spPr>
          <a:xfrm>
            <a:off x="961949" y="4166921"/>
            <a:ext cx="304495" cy="304495"/>
          </a:xfrm>
          <a:prstGeom prst="roundRect">
            <a:avLst>
              <a:gd name="adj" fmla="val 56306"/>
            </a:avLst>
          </a:prstGeom>
          <a:solidFill>
            <a:srgbClr val="DBEAFE"/>
          </a:solidFill>
          <a:ln w="12700">
            <a:solidFill>
              <a:srgbClr val="FFFFFF">
                <a:alpha val="0"/>
              </a:srgbClr>
            </a:solidFill>
            <a:prstDash val="solid"/>
          </a:ln>
        </p:spPr>
        <p:txBody>
          <a:bodyPr/>
          <a:lstStyle/>
          <a:p>
            <a:endParaRPr lang="en-US"/>
          </a:p>
        </p:txBody>
      </p:sp>
      <p:pic>
        <p:nvPicPr>
          <p:cNvPr id="20" name="Image 3" descr="preencoded.png"/>
          <p:cNvPicPr>
            <a:picLocks noChangeAspect="1"/>
          </p:cNvPicPr>
          <p:nvPr/>
        </p:nvPicPr>
        <p:blipFill>
          <a:blip r:embed="rId6"/>
          <a:srcRect l="-2512" r="-2512"/>
          <a:stretch/>
        </p:blipFill>
        <p:spPr>
          <a:xfrm>
            <a:off x="1061618" y="4252874"/>
            <a:ext cx="105156" cy="133502"/>
          </a:xfrm>
          <a:prstGeom prst="rect">
            <a:avLst/>
          </a:prstGeom>
        </p:spPr>
      </p:pic>
      <p:sp>
        <p:nvSpPr>
          <p:cNvPr id="21" name="Text 15"/>
          <p:cNvSpPr txBox="1"/>
          <p:nvPr/>
        </p:nvSpPr>
        <p:spPr>
          <a:xfrm>
            <a:off x="1410005" y="4166921"/>
            <a:ext cx="3543300" cy="191110"/>
          </a:xfrm>
          <a:prstGeom prst="rect">
            <a:avLst/>
          </a:prstGeom>
          <a:noFill/>
          <a:ln/>
        </p:spPr>
        <p:txBody>
          <a:bodyPr wrap="square" lIns="0" tIns="0" rIns="0" bIns="0" rtlCol="0" anchor="ctr"/>
          <a:lstStyle/>
          <a:p>
            <a:pPr marL="0" indent="0" algn="l">
              <a:buNone/>
            </a:pPr>
            <a:r>
              <a:rPr lang="en-US" sz="1000" b="1" dirty="0">
                <a:solidFill>
                  <a:srgbClr val="1F2937"/>
                </a:solidFill>
                <a:latin typeface="Lato" pitchFamily="34" charset="0"/>
                <a:ea typeface="Lato" pitchFamily="34" charset="-122"/>
                <a:cs typeface="Lato" pitchFamily="34" charset="-120"/>
              </a:rPr>
              <a:t>Opportunity (External)</a:t>
            </a:r>
            <a:endParaRPr lang="en-US" sz="1000" dirty="0"/>
          </a:p>
        </p:txBody>
      </p:sp>
      <p:sp>
        <p:nvSpPr>
          <p:cNvPr id="22" name="Text 16"/>
          <p:cNvSpPr txBox="1"/>
          <p:nvPr/>
        </p:nvSpPr>
        <p:spPr>
          <a:xfrm>
            <a:off x="1410005" y="4395521"/>
            <a:ext cx="4058107" cy="191110"/>
          </a:xfrm>
          <a:prstGeom prst="rect">
            <a:avLst/>
          </a:prstGeom>
          <a:noFill/>
          <a:ln/>
        </p:spPr>
        <p:txBody>
          <a:bodyPr wrap="square" lIns="0" tIns="0" rIns="0" bIns="0" rtlCol="0" anchor="ctr"/>
          <a:lstStyle/>
          <a:p>
            <a:pPr marL="0" indent="0" algn="l">
              <a:buNone/>
            </a:pPr>
            <a:r>
              <a:rPr lang="en-US" sz="1000" dirty="0">
                <a:solidFill>
                  <a:srgbClr val="4B5563"/>
                </a:solidFill>
                <a:latin typeface="Lato" pitchFamily="34" charset="0"/>
                <a:ea typeface="Lato" pitchFamily="34" charset="-122"/>
                <a:cs typeface="Lato" pitchFamily="34" charset="-120"/>
              </a:rPr>
              <a:t>What external trend or situation could the center leverage?</a:t>
            </a:r>
            <a:endParaRPr lang="en-US" sz="1000" dirty="0"/>
          </a:p>
        </p:txBody>
      </p:sp>
      <p:sp>
        <p:nvSpPr>
          <p:cNvPr id="23" name="Shape 17"/>
          <p:cNvSpPr/>
          <p:nvPr/>
        </p:nvSpPr>
        <p:spPr>
          <a:xfrm>
            <a:off x="761695" y="4874666"/>
            <a:ext cx="4848149" cy="724205"/>
          </a:xfrm>
          <a:prstGeom prst="roundRect">
            <a:avLst>
              <a:gd name="adj" fmla="val 13291"/>
            </a:avLst>
          </a:prstGeom>
          <a:solidFill>
            <a:srgbClr val="F8FAFC"/>
          </a:solidFill>
          <a:ln w="12700">
            <a:solidFill>
              <a:srgbClr val="E2E8F0"/>
            </a:solidFill>
            <a:prstDash val="solid"/>
          </a:ln>
        </p:spPr>
        <p:txBody>
          <a:bodyPr/>
          <a:lstStyle/>
          <a:p>
            <a:endParaRPr lang="en-US"/>
          </a:p>
        </p:txBody>
      </p:sp>
      <p:sp>
        <p:nvSpPr>
          <p:cNvPr id="24" name="Shape 18"/>
          <p:cNvSpPr/>
          <p:nvPr/>
        </p:nvSpPr>
        <p:spPr>
          <a:xfrm>
            <a:off x="961949" y="5026457"/>
            <a:ext cx="304495" cy="304495"/>
          </a:xfrm>
          <a:prstGeom prst="roundRect">
            <a:avLst>
              <a:gd name="adj" fmla="val 56306"/>
            </a:avLst>
          </a:prstGeom>
          <a:solidFill>
            <a:srgbClr val="FFEDD5"/>
          </a:solidFill>
          <a:ln w="12700">
            <a:solidFill>
              <a:srgbClr val="FFFFFF">
                <a:alpha val="0"/>
              </a:srgbClr>
            </a:solidFill>
            <a:prstDash val="solid"/>
          </a:ln>
        </p:spPr>
        <p:txBody>
          <a:bodyPr/>
          <a:lstStyle/>
          <a:p>
            <a:endParaRPr lang="en-US"/>
          </a:p>
        </p:txBody>
      </p:sp>
      <p:pic>
        <p:nvPicPr>
          <p:cNvPr id="25" name="Image 4" descr="preencoded.png"/>
          <p:cNvPicPr>
            <a:picLocks noChangeAspect="1"/>
          </p:cNvPicPr>
          <p:nvPr/>
        </p:nvPicPr>
        <p:blipFill>
          <a:blip r:embed="rId7"/>
          <a:srcRect/>
          <a:stretch/>
        </p:blipFill>
        <p:spPr>
          <a:xfrm>
            <a:off x="1047902" y="5112410"/>
            <a:ext cx="133502" cy="133502"/>
          </a:xfrm>
          <a:prstGeom prst="rect">
            <a:avLst/>
          </a:prstGeom>
        </p:spPr>
      </p:pic>
      <p:sp>
        <p:nvSpPr>
          <p:cNvPr id="26" name="Text 19"/>
          <p:cNvSpPr txBox="1"/>
          <p:nvPr/>
        </p:nvSpPr>
        <p:spPr>
          <a:xfrm>
            <a:off x="1410005" y="5026457"/>
            <a:ext cx="2912364" cy="191110"/>
          </a:xfrm>
          <a:prstGeom prst="rect">
            <a:avLst/>
          </a:prstGeom>
          <a:noFill/>
          <a:ln/>
        </p:spPr>
        <p:txBody>
          <a:bodyPr wrap="square" lIns="0" tIns="0" rIns="0" bIns="0" rtlCol="0" anchor="ctr"/>
          <a:lstStyle/>
          <a:p>
            <a:pPr marL="0" indent="0" algn="l">
              <a:buNone/>
            </a:pPr>
            <a:r>
              <a:rPr lang="en-US" sz="1000" b="1" dirty="0">
                <a:solidFill>
                  <a:srgbClr val="1F2937"/>
                </a:solidFill>
                <a:latin typeface="Lato" pitchFamily="34" charset="0"/>
                <a:ea typeface="Lato" pitchFamily="34" charset="-122"/>
                <a:cs typeface="Lato" pitchFamily="34" charset="-120"/>
              </a:rPr>
              <a:t>Threat (External)</a:t>
            </a:r>
            <a:endParaRPr lang="en-US" sz="1000" dirty="0"/>
          </a:p>
        </p:txBody>
      </p:sp>
      <p:sp>
        <p:nvSpPr>
          <p:cNvPr id="27" name="Text 20"/>
          <p:cNvSpPr txBox="1"/>
          <p:nvPr/>
        </p:nvSpPr>
        <p:spPr>
          <a:xfrm>
            <a:off x="1410005" y="5255057"/>
            <a:ext cx="3332988" cy="191110"/>
          </a:xfrm>
          <a:prstGeom prst="rect">
            <a:avLst/>
          </a:prstGeom>
          <a:noFill/>
          <a:ln/>
        </p:spPr>
        <p:txBody>
          <a:bodyPr wrap="square" lIns="0" tIns="0" rIns="0" bIns="0" rtlCol="0" anchor="ctr"/>
          <a:lstStyle/>
          <a:p>
            <a:pPr marL="0" indent="0" algn="l">
              <a:buNone/>
            </a:pPr>
            <a:r>
              <a:rPr lang="en-US" sz="1000" dirty="0">
                <a:solidFill>
                  <a:srgbClr val="4B5563"/>
                </a:solidFill>
                <a:latin typeface="Lato" pitchFamily="34" charset="0"/>
                <a:ea typeface="Lato" pitchFamily="34" charset="-122"/>
                <a:cs typeface="Lato" pitchFamily="34" charset="-120"/>
              </a:rPr>
              <a:t>Which alternative behavior pulls students away?</a:t>
            </a:r>
            <a:endParaRPr lang="en-US" sz="1000" dirty="0"/>
          </a:p>
        </p:txBody>
      </p:sp>
      <p:sp>
        <p:nvSpPr>
          <p:cNvPr id="28" name="Text 21"/>
          <p:cNvSpPr txBox="1"/>
          <p:nvPr/>
        </p:nvSpPr>
        <p:spPr>
          <a:xfrm>
            <a:off x="761695" y="543154"/>
            <a:ext cx="1555394" cy="247802"/>
          </a:xfrm>
          <a:prstGeom prst="rect">
            <a:avLst/>
          </a:prstGeom>
          <a:noFill/>
          <a:ln w="12700">
            <a:solidFill>
              <a:srgbClr val="D1D5DB"/>
            </a:solidFill>
          </a:ln>
        </p:spPr>
        <p:txBody>
          <a:bodyPr wrap="square" lIns="0" tIns="0" rIns="0" bIns="0" rtlCol="0" anchor="t"/>
          <a:lstStyle/>
          <a:p>
            <a:pPr marL="0" indent="0" algn="l">
              <a:buNone/>
            </a:pPr>
            <a:r>
              <a:rPr lang="en-US" sz="900" b="1" kern="0" spc="90" dirty="0">
                <a:solidFill>
                  <a:srgbClr val="6B7280"/>
                </a:solidFill>
                <a:latin typeface="Lato" pitchFamily="34" charset="0"/>
                <a:ea typeface="Lato" pitchFamily="34" charset="-122"/>
                <a:cs typeface="Lato" pitchFamily="34" charset="-120"/>
              </a:rPr>
              <a:t>Student Exercise</a:t>
            </a:r>
            <a:endParaRPr lang="en-US" sz="900" dirty="0"/>
          </a:p>
        </p:txBody>
      </p:sp>
      <p:sp>
        <p:nvSpPr>
          <p:cNvPr id="29" name="Shape 22"/>
          <p:cNvSpPr/>
          <p:nvPr/>
        </p:nvSpPr>
        <p:spPr>
          <a:xfrm>
            <a:off x="5991149" y="2295144"/>
            <a:ext cx="5438851" cy="4181551"/>
          </a:xfrm>
          <a:prstGeom prst="roundRect">
            <a:avLst>
              <a:gd name="adj" fmla="val 598"/>
            </a:avLst>
          </a:prstGeom>
          <a:solidFill>
            <a:srgbClr val="F0F9FF"/>
          </a:solidFill>
          <a:ln w="12700">
            <a:solidFill>
              <a:srgbClr val="3B82F6"/>
            </a:solidFill>
            <a:prstDash val="solid"/>
          </a:ln>
        </p:spPr>
        <p:txBody>
          <a:bodyPr/>
          <a:lstStyle/>
          <a:p>
            <a:endParaRPr lang="en-US"/>
          </a:p>
        </p:txBody>
      </p:sp>
      <p:pic>
        <p:nvPicPr>
          <p:cNvPr id="30" name="Image 5" descr="preencoded.png"/>
          <p:cNvPicPr>
            <a:picLocks noChangeAspect="1"/>
          </p:cNvPicPr>
          <p:nvPr/>
        </p:nvPicPr>
        <p:blipFill>
          <a:blip r:embed="rId8"/>
          <a:srcRect/>
          <a:stretch/>
        </p:blipFill>
        <p:spPr>
          <a:xfrm>
            <a:off x="10677449" y="2115007"/>
            <a:ext cx="933602" cy="933602"/>
          </a:xfrm>
          <a:prstGeom prst="rect">
            <a:avLst/>
          </a:prstGeom>
        </p:spPr>
      </p:pic>
      <p:sp>
        <p:nvSpPr>
          <p:cNvPr id="31" name="Shape 23"/>
          <p:cNvSpPr/>
          <p:nvPr/>
        </p:nvSpPr>
        <p:spPr>
          <a:xfrm>
            <a:off x="6286500" y="3114446"/>
            <a:ext cx="4848149" cy="9144"/>
          </a:xfrm>
          <a:prstGeom prst="rect">
            <a:avLst/>
          </a:prstGeom>
          <a:solidFill>
            <a:srgbClr val="BFDBFE"/>
          </a:solidFill>
          <a:ln w="12700">
            <a:solidFill>
              <a:srgbClr val="BFDBFE">
                <a:alpha val="0"/>
              </a:srgbClr>
            </a:solidFill>
            <a:prstDash val="solid"/>
          </a:ln>
        </p:spPr>
        <p:txBody>
          <a:bodyPr/>
          <a:lstStyle/>
          <a:p>
            <a:endParaRPr lang="en-US"/>
          </a:p>
        </p:txBody>
      </p:sp>
      <p:pic>
        <p:nvPicPr>
          <p:cNvPr id="32" name="Image 6" descr="preencoded.png"/>
          <p:cNvPicPr>
            <a:picLocks noChangeAspect="1"/>
          </p:cNvPicPr>
          <p:nvPr/>
        </p:nvPicPr>
        <p:blipFill>
          <a:blip r:embed="rId9"/>
          <a:stretch>
            <a:fillRect/>
          </a:stretch>
        </p:blipFill>
        <p:spPr>
          <a:xfrm>
            <a:off x="6286500" y="2590495"/>
            <a:ext cx="381305" cy="381305"/>
          </a:xfrm>
          <a:prstGeom prst="rect">
            <a:avLst/>
          </a:prstGeom>
        </p:spPr>
      </p:pic>
      <p:sp>
        <p:nvSpPr>
          <p:cNvPr id="33" name="Text 24"/>
          <p:cNvSpPr/>
          <p:nvPr/>
        </p:nvSpPr>
        <p:spPr>
          <a:xfrm>
            <a:off x="6286500" y="2590495"/>
            <a:ext cx="381305" cy="381305"/>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500" b="1" dirty="0">
                <a:solidFill>
                  <a:srgbClr val="FFFFFF"/>
                </a:solidFill>
                <a:latin typeface="ui-serif" pitchFamily="34" charset="0"/>
                <a:ea typeface="ui-serif" pitchFamily="34" charset="-122"/>
                <a:cs typeface="ui-serif" pitchFamily="34" charset="-120"/>
              </a:rPr>
              <a:t>?</a:t>
            </a:r>
            <a:endParaRPr lang="en-US" sz="1500" dirty="0"/>
          </a:p>
        </p:txBody>
      </p:sp>
      <p:sp>
        <p:nvSpPr>
          <p:cNvPr id="34" name="Text 25"/>
          <p:cNvSpPr txBox="1"/>
          <p:nvPr/>
        </p:nvSpPr>
        <p:spPr>
          <a:xfrm>
            <a:off x="6819595" y="2628900"/>
            <a:ext cx="2726741" cy="305410"/>
          </a:xfrm>
          <a:prstGeom prst="rect">
            <a:avLst/>
          </a:prstGeom>
          <a:noFill/>
          <a:ln/>
        </p:spPr>
        <p:txBody>
          <a:bodyPr wrap="square" lIns="0" tIns="0" rIns="0" bIns="0" rtlCol="0" anchor="ctr"/>
          <a:lstStyle/>
          <a:p>
            <a:pPr marL="0" indent="0" algn="l">
              <a:buNone/>
            </a:pPr>
            <a:r>
              <a:rPr lang="en-US" sz="1800" b="1" dirty="0">
                <a:solidFill>
                  <a:srgbClr val="1E3A8A"/>
                </a:solidFill>
                <a:latin typeface="Playfair Display" pitchFamily="34" charset="0"/>
                <a:ea typeface="Playfair Display" pitchFamily="34" charset="-122"/>
                <a:cs typeface="Playfair Display" pitchFamily="34" charset="-120"/>
              </a:rPr>
              <a:t>The Recommendation</a:t>
            </a:r>
            <a:endParaRPr lang="en-US" sz="1800" dirty="0"/>
          </a:p>
        </p:txBody>
      </p:sp>
      <p:sp>
        <p:nvSpPr>
          <p:cNvPr id="35" name="Text 26"/>
          <p:cNvSpPr txBox="1"/>
          <p:nvPr/>
        </p:nvSpPr>
        <p:spPr>
          <a:xfrm>
            <a:off x="6286500" y="3314700"/>
            <a:ext cx="4963363" cy="228600"/>
          </a:xfrm>
          <a:prstGeom prst="rect">
            <a:avLst/>
          </a:prstGeom>
          <a:noFill/>
          <a:ln/>
        </p:spPr>
        <p:txBody>
          <a:bodyPr wrap="square" lIns="0" tIns="0" rIns="0" bIns="0" rtlCol="0" anchor="ctr"/>
          <a:lstStyle/>
          <a:p>
            <a:pPr marL="0" indent="0" algn="l">
              <a:buNone/>
            </a:pPr>
            <a:r>
              <a:rPr lang="en-US" sz="1200" b="1" dirty="0">
                <a:solidFill>
                  <a:srgbClr val="374151"/>
                </a:solidFill>
                <a:latin typeface="Lato" pitchFamily="34" charset="0"/>
                <a:ea typeface="Lato" pitchFamily="34" charset="-122"/>
                <a:cs typeface="Lato" pitchFamily="34" charset="-120"/>
              </a:rPr>
              <a:t>Write a 4–6 sentence strategy that:</a:t>
            </a:r>
            <a:endParaRPr lang="en-US" sz="1200" dirty="0"/>
          </a:p>
        </p:txBody>
      </p:sp>
      <p:pic>
        <p:nvPicPr>
          <p:cNvPr id="36" name="Image 7" descr="preencoded.png"/>
          <p:cNvPicPr>
            <a:picLocks noChangeAspect="1"/>
          </p:cNvPicPr>
          <p:nvPr/>
        </p:nvPicPr>
        <p:blipFill>
          <a:blip r:embed="rId10"/>
          <a:srcRect/>
          <a:stretch/>
        </p:blipFill>
        <p:spPr>
          <a:xfrm>
            <a:off x="6286500" y="3743554"/>
            <a:ext cx="133502" cy="133502"/>
          </a:xfrm>
          <a:prstGeom prst="rect">
            <a:avLst/>
          </a:prstGeom>
        </p:spPr>
      </p:pic>
      <p:sp>
        <p:nvSpPr>
          <p:cNvPr id="37" name="Text 27"/>
          <p:cNvSpPr txBox="1"/>
          <p:nvPr/>
        </p:nvSpPr>
        <p:spPr>
          <a:xfrm>
            <a:off x="6782105" y="3696005"/>
            <a:ext cx="2926080" cy="228600"/>
          </a:xfrm>
          <a:prstGeom prst="rect">
            <a:avLst/>
          </a:prstGeom>
          <a:noFill/>
          <a:ln/>
        </p:spPr>
        <p:txBody>
          <a:bodyPr wrap="square" lIns="0" tIns="0" rIns="0" bIns="0" rtlCol="0" anchor="ctr"/>
          <a:lstStyle/>
          <a:p>
            <a:pPr marL="0" indent="0" algn="l">
              <a:buNone/>
            </a:pPr>
            <a:r>
              <a:rPr lang="en-US" sz="1200" dirty="0">
                <a:solidFill>
                  <a:srgbClr val="334155"/>
                </a:solidFill>
                <a:latin typeface="Lato" pitchFamily="34" charset="0"/>
                <a:ea typeface="Lato" pitchFamily="34" charset="-122"/>
                <a:cs typeface="Lato" pitchFamily="34" charset="-120"/>
              </a:rPr>
              <a:t>Identifies a specific target student group</a:t>
            </a:r>
            <a:endParaRPr lang="en-US" sz="1200" dirty="0"/>
          </a:p>
        </p:txBody>
      </p:sp>
      <p:pic>
        <p:nvPicPr>
          <p:cNvPr id="38" name="Image 8" descr="preencoded.png"/>
          <p:cNvPicPr>
            <a:picLocks noChangeAspect="1"/>
          </p:cNvPicPr>
          <p:nvPr/>
        </p:nvPicPr>
        <p:blipFill>
          <a:blip r:embed="rId10"/>
          <a:srcRect/>
          <a:stretch/>
        </p:blipFill>
        <p:spPr>
          <a:xfrm>
            <a:off x="6286500" y="4086454"/>
            <a:ext cx="133502" cy="133502"/>
          </a:xfrm>
          <a:prstGeom prst="rect">
            <a:avLst/>
          </a:prstGeom>
        </p:spPr>
      </p:pic>
      <p:sp>
        <p:nvSpPr>
          <p:cNvPr id="39" name="Text 28"/>
          <p:cNvSpPr txBox="1"/>
          <p:nvPr/>
        </p:nvSpPr>
        <p:spPr>
          <a:xfrm>
            <a:off x="6782105" y="4038905"/>
            <a:ext cx="3229661" cy="228600"/>
          </a:xfrm>
          <a:prstGeom prst="rect">
            <a:avLst/>
          </a:prstGeom>
          <a:noFill/>
          <a:ln/>
        </p:spPr>
        <p:txBody>
          <a:bodyPr wrap="square" lIns="0" tIns="0" rIns="0" bIns="0" rtlCol="0" anchor="ctr"/>
          <a:lstStyle/>
          <a:p>
            <a:pPr marL="0" indent="0" algn="l">
              <a:buNone/>
            </a:pPr>
            <a:r>
              <a:rPr lang="en-US" sz="1200" dirty="0">
                <a:solidFill>
                  <a:srgbClr val="334155"/>
                </a:solidFill>
                <a:latin typeface="Lato" pitchFamily="34" charset="0"/>
                <a:ea typeface="Lato" pitchFamily="34" charset="-122"/>
                <a:cs typeface="Lato" pitchFamily="34" charset="-120"/>
              </a:rPr>
              <a:t>Increases perceived value &amp; reduces friction</a:t>
            </a:r>
            <a:endParaRPr lang="en-US" sz="1200" dirty="0"/>
          </a:p>
        </p:txBody>
      </p:sp>
      <p:pic>
        <p:nvPicPr>
          <p:cNvPr id="40" name="Image 9" descr="preencoded.png"/>
          <p:cNvPicPr>
            <a:picLocks noChangeAspect="1"/>
          </p:cNvPicPr>
          <p:nvPr/>
        </p:nvPicPr>
        <p:blipFill>
          <a:blip r:embed="rId10"/>
          <a:srcRect/>
          <a:stretch/>
        </p:blipFill>
        <p:spPr>
          <a:xfrm>
            <a:off x="6286500" y="4352544"/>
            <a:ext cx="133502" cy="133502"/>
          </a:xfrm>
          <a:prstGeom prst="rect">
            <a:avLst/>
          </a:prstGeom>
        </p:spPr>
      </p:pic>
      <p:sp>
        <p:nvSpPr>
          <p:cNvPr id="41" name="Text 29"/>
          <p:cNvSpPr txBox="1"/>
          <p:nvPr/>
        </p:nvSpPr>
        <p:spPr>
          <a:xfrm>
            <a:off x="6782105" y="4304995"/>
            <a:ext cx="2982773" cy="228600"/>
          </a:xfrm>
          <a:prstGeom prst="rect">
            <a:avLst/>
          </a:prstGeom>
          <a:noFill/>
          <a:ln/>
        </p:spPr>
        <p:txBody>
          <a:bodyPr wrap="square" lIns="0" tIns="0" rIns="0" bIns="0" rtlCol="0" anchor="ctr"/>
          <a:lstStyle/>
          <a:p>
            <a:pPr marL="0" indent="0" algn="l">
              <a:buNone/>
            </a:pPr>
            <a:r>
              <a:rPr lang="en-US" sz="1200" dirty="0">
                <a:solidFill>
                  <a:srgbClr val="334155"/>
                </a:solidFill>
                <a:latin typeface="Lato" pitchFamily="34" charset="0"/>
                <a:ea typeface="Lato" pitchFamily="34" charset="-122"/>
                <a:cs typeface="Lato" pitchFamily="34" charset="-120"/>
              </a:rPr>
              <a:t>Uses at least one Strength + Opportunity</a:t>
            </a:r>
            <a:endParaRPr lang="en-US" sz="1200" dirty="0"/>
          </a:p>
        </p:txBody>
      </p:sp>
      <p:pic>
        <p:nvPicPr>
          <p:cNvPr id="42" name="Image 10" descr="preencoded.png"/>
          <p:cNvPicPr>
            <a:picLocks noChangeAspect="1"/>
          </p:cNvPicPr>
          <p:nvPr/>
        </p:nvPicPr>
        <p:blipFill>
          <a:blip r:embed="rId10"/>
          <a:srcRect/>
          <a:stretch/>
        </p:blipFill>
        <p:spPr>
          <a:xfrm>
            <a:off x="6286500" y="4619549"/>
            <a:ext cx="133502" cy="133502"/>
          </a:xfrm>
          <a:prstGeom prst="rect">
            <a:avLst/>
          </a:prstGeom>
        </p:spPr>
      </p:pic>
      <p:sp>
        <p:nvSpPr>
          <p:cNvPr id="43" name="Text 30"/>
          <p:cNvSpPr txBox="1"/>
          <p:nvPr/>
        </p:nvSpPr>
        <p:spPr>
          <a:xfrm>
            <a:off x="6782105" y="4572000"/>
            <a:ext cx="3152851" cy="228600"/>
          </a:xfrm>
          <a:prstGeom prst="rect">
            <a:avLst/>
          </a:prstGeom>
          <a:noFill/>
          <a:ln/>
        </p:spPr>
        <p:txBody>
          <a:bodyPr wrap="square" lIns="0" tIns="0" rIns="0" bIns="0" rtlCol="0" anchor="ctr"/>
          <a:lstStyle/>
          <a:p>
            <a:pPr marL="0" indent="0" algn="l">
              <a:buNone/>
            </a:pPr>
            <a:r>
              <a:rPr lang="en-US" sz="1200" dirty="0">
                <a:solidFill>
                  <a:srgbClr val="334155"/>
                </a:solidFill>
                <a:latin typeface="Lato" pitchFamily="34" charset="0"/>
                <a:ea typeface="Lato" pitchFamily="34" charset="-122"/>
                <a:cs typeface="Lato" pitchFamily="34" charset="-120"/>
              </a:rPr>
              <a:t>Addresses at least one Weakness or Threat</a:t>
            </a:r>
            <a:endParaRPr lang="en-US" sz="1200" dirty="0"/>
          </a:p>
        </p:txBody>
      </p:sp>
      <p:sp>
        <p:nvSpPr>
          <p:cNvPr id="44" name="Shape 31"/>
          <p:cNvSpPr/>
          <p:nvPr/>
        </p:nvSpPr>
        <p:spPr>
          <a:xfrm>
            <a:off x="6286500" y="5486400"/>
            <a:ext cx="4848149" cy="9144"/>
          </a:xfrm>
          <a:prstGeom prst="rect">
            <a:avLst/>
          </a:prstGeom>
          <a:solidFill>
            <a:srgbClr val="BFDBFE"/>
          </a:solidFill>
          <a:ln w="12700">
            <a:solidFill>
              <a:srgbClr val="BFDBFE">
                <a:alpha val="0"/>
              </a:srgbClr>
            </a:solidFill>
            <a:prstDash val="solid"/>
          </a:ln>
        </p:spPr>
        <p:txBody>
          <a:bodyPr/>
          <a:lstStyle/>
          <a:p>
            <a:endParaRPr lang="en-US"/>
          </a:p>
        </p:txBody>
      </p:sp>
      <p:pic>
        <p:nvPicPr>
          <p:cNvPr id="45" name="Image 11" descr="preencoded.png"/>
          <p:cNvPicPr>
            <a:picLocks noChangeAspect="1"/>
          </p:cNvPicPr>
          <p:nvPr/>
        </p:nvPicPr>
        <p:blipFill>
          <a:blip r:embed="rId11"/>
          <a:stretch>
            <a:fillRect/>
          </a:stretch>
        </p:blipFill>
        <p:spPr>
          <a:xfrm>
            <a:off x="6286500" y="5648249"/>
            <a:ext cx="4848149" cy="533095"/>
          </a:xfrm>
          <a:prstGeom prst="rect">
            <a:avLst/>
          </a:prstGeom>
        </p:spPr>
      </p:pic>
      <p:sp>
        <p:nvSpPr>
          <p:cNvPr id="46" name="Text 32"/>
          <p:cNvSpPr/>
          <p:nvPr/>
        </p:nvSpPr>
        <p:spPr>
          <a:xfrm>
            <a:off x="6286500" y="5648249"/>
            <a:ext cx="4849063" cy="534010"/>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i="1" dirty="0">
                <a:solidFill>
                  <a:srgbClr val="1E40AF"/>
                </a:solidFill>
                <a:latin typeface="Lato" pitchFamily="34" charset="0"/>
                <a:ea typeface="Lato" pitchFamily="34" charset="-122"/>
                <a:cs typeface="Lato" pitchFamily="34" charset="-120"/>
              </a:rPr>
              <a:t>Tip: Focus less on "promoting harder" and more on making tutoring feel easy, fast, and low-stress.</a:t>
            </a:r>
            <a:endParaRPr lang="en-US" sz="900" dirty="0"/>
          </a:p>
        </p:txBody>
      </p:sp>
      <p:sp>
        <p:nvSpPr>
          <p:cNvPr id="47" name="Text 33"/>
          <p:cNvSpPr txBox="1"/>
          <p:nvPr/>
        </p:nvSpPr>
        <p:spPr>
          <a:xfrm>
            <a:off x="9633204" y="6362395"/>
            <a:ext cx="1848002" cy="152705"/>
          </a:xfrm>
          <a:prstGeom prst="rect">
            <a:avLst/>
          </a:prstGeom>
          <a:noFill/>
          <a:ln/>
        </p:spPr>
        <p:txBody>
          <a:bodyPr wrap="square" lIns="0" tIns="0" rIns="0" bIns="0" rtlCol="0" anchor="ctr"/>
          <a:lstStyle/>
          <a:p>
            <a:pPr marL="0" indent="0" algn="l">
              <a:buNone/>
            </a:pPr>
            <a:r>
              <a:rPr lang="en-US" sz="900" kern="0" spc="90" dirty="0">
                <a:solidFill>
                  <a:srgbClr val="6B7280">
                    <a:alpha val="50000"/>
                  </a:srgbClr>
                </a:solidFill>
                <a:latin typeface="Lato" pitchFamily="34" charset="0"/>
                <a:ea typeface="Lato" pitchFamily="34" charset="-122"/>
                <a:cs typeface="Lato" pitchFamily="34" charset="-120"/>
              </a:rPr>
              <a:t>Principles of Marketing</a:t>
            </a:r>
            <a:endParaRPr lang="en-US" sz="900" dirty="0"/>
          </a:p>
        </p:txBody>
      </p:sp>
      <p:sp>
        <p:nvSpPr>
          <p:cNvPr id="48" name="Text 34"/>
          <p:cNvSpPr txBox="1"/>
          <p:nvPr/>
        </p:nvSpPr>
        <p:spPr>
          <a:xfrm>
            <a:off x="11480292" y="6324905"/>
            <a:ext cx="124358" cy="228600"/>
          </a:xfrm>
          <a:prstGeom prst="rect">
            <a:avLst/>
          </a:prstGeom>
          <a:noFill/>
          <a:ln/>
        </p:spPr>
        <p:txBody>
          <a:bodyPr wrap="square" lIns="0" tIns="0" rIns="0" bIns="0" rtlCol="0" anchor="ctr"/>
          <a:lstStyle/>
          <a:p>
            <a:pPr marL="0" indent="0" algn="l">
              <a:buNone/>
            </a:pPr>
            <a:r>
              <a:rPr lang="en-US" sz="1200" dirty="0">
                <a:solidFill>
                  <a:srgbClr val="D1D5DB">
                    <a:alpha val="50000"/>
                  </a:srgbClr>
                </a:solidFill>
                <a:latin typeface="Lato" pitchFamily="34" charset="0"/>
                <a:ea typeface="Lato" pitchFamily="34" charset="-122"/>
                <a:cs typeface="Lato" pitchFamily="34" charset="-120"/>
              </a:rPr>
              <a:t>|</a:t>
            </a:r>
            <a:endParaRPr lang="en-US" sz="1200" dirty="0"/>
          </a:p>
        </p:txBody>
      </p:sp>
      <p:sp>
        <p:nvSpPr>
          <p:cNvPr id="49" name="Text 35"/>
          <p:cNvSpPr txBox="1"/>
          <p:nvPr/>
        </p:nvSpPr>
        <p:spPr>
          <a:xfrm>
            <a:off x="11601907" y="6362395"/>
            <a:ext cx="210312" cy="152705"/>
          </a:xfrm>
          <a:prstGeom prst="rect">
            <a:avLst/>
          </a:prstGeom>
          <a:noFill/>
          <a:ln/>
        </p:spPr>
        <p:txBody>
          <a:bodyPr wrap="square" lIns="0" tIns="0" rIns="0" bIns="0" rtlCol="0" anchor="ctr"/>
          <a:lstStyle/>
          <a:p>
            <a:pPr marL="0" indent="0" algn="l">
              <a:buNone/>
            </a:pPr>
            <a:r>
              <a:rPr lang="en-US" sz="900" b="1" dirty="0">
                <a:solidFill>
                  <a:srgbClr val="9CA3AF">
                    <a:alpha val="50000"/>
                  </a:srgbClr>
                </a:solidFill>
                <a:latin typeface="Lato" pitchFamily="34" charset="0"/>
                <a:ea typeface="Lato" pitchFamily="34" charset="-122"/>
                <a:cs typeface="Lato" pitchFamily="34" charset="-120"/>
              </a:rPr>
              <a:t>16</a:t>
            </a:r>
            <a:endParaRPr lang="en-US" sz="900" dirty="0"/>
          </a:p>
        </p:txBody>
      </p:sp>
      <p:sp>
        <p:nvSpPr>
          <p:cNvPr id="50" name="Text 36"/>
          <p:cNvSpPr txBox="1"/>
          <p:nvPr/>
        </p:nvSpPr>
        <p:spPr>
          <a:xfrm>
            <a:off x="11064240" y="457200"/>
            <a:ext cx="752551"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Lato" pitchFamily="34" charset="0"/>
                <a:ea typeface="Lato" pitchFamily="34" charset="-122"/>
                <a:cs typeface="Lato" pitchFamily="34" charset="-120"/>
              </a:rPr>
              <a:t>Module 2</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FFFFF"/>
          </a:solidFill>
          <a:ln w="12700">
            <a:solidFill>
              <a:srgbClr val="FFFFFF">
                <a:alpha val="0"/>
              </a:srgbClr>
            </a:solidFill>
            <a:prstDash val="solid"/>
          </a:ln>
        </p:spPr>
        <p:txBody>
          <a:bodyPr/>
          <a:lstStyle/>
          <a:p>
            <a:endParaRPr lang="en-US"/>
          </a:p>
        </p:txBody>
      </p:sp>
      <p:sp>
        <p:nvSpPr>
          <p:cNvPr id="3" name="Shape 1"/>
          <p:cNvSpPr/>
          <p:nvPr/>
        </p:nvSpPr>
        <p:spPr>
          <a:xfrm>
            <a:off x="0" y="0"/>
            <a:ext cx="12191695" cy="6858000"/>
          </a:xfrm>
          <a:prstGeom prst="rect">
            <a:avLst/>
          </a:prstGeom>
          <a:solidFill>
            <a:srgbClr val="FFFFFF"/>
          </a:solidFill>
          <a:ln/>
        </p:spPr>
        <p:txBody>
          <a:bodyPr/>
          <a:lstStyle/>
          <a:p>
            <a:endParaRPr lang="en-US"/>
          </a:p>
        </p:txBody>
      </p:sp>
      <p:sp>
        <p:nvSpPr>
          <p:cNvPr id="4" name="Shape 2"/>
          <p:cNvSpPr/>
          <p:nvPr/>
        </p:nvSpPr>
        <p:spPr>
          <a:xfrm>
            <a:off x="0" y="0"/>
            <a:ext cx="12191695" cy="152705"/>
          </a:xfrm>
          <a:prstGeom prst="rect">
            <a:avLst/>
          </a:prstGeom>
          <a:solidFill>
            <a:srgbClr val="1E3A8A"/>
          </a:solidFill>
          <a:ln w="12700">
            <a:solidFill>
              <a:srgbClr val="1E3A8A">
                <a:alpha val="0"/>
              </a:srgbClr>
            </a:solidFill>
            <a:prstDash val="solid"/>
          </a:ln>
        </p:spPr>
        <p:txBody>
          <a:bodyPr/>
          <a:lstStyle/>
          <a:p>
            <a:endParaRPr lang="en-US"/>
          </a:p>
        </p:txBody>
      </p:sp>
      <p:sp>
        <p:nvSpPr>
          <p:cNvPr id="5" name="Text 3"/>
          <p:cNvSpPr txBox="1"/>
          <p:nvPr/>
        </p:nvSpPr>
        <p:spPr>
          <a:xfrm>
            <a:off x="761695" y="905256"/>
            <a:ext cx="10858500" cy="571500"/>
          </a:xfrm>
          <a:prstGeom prst="rect">
            <a:avLst/>
          </a:prstGeom>
          <a:noFill/>
          <a:ln/>
        </p:spPr>
        <p:txBody>
          <a:bodyPr wrap="square" lIns="0" tIns="0" rIns="0" bIns="0" rtlCol="0" anchor="ctr"/>
          <a:lstStyle/>
          <a:p>
            <a:pPr marL="0" indent="0" algn="l">
              <a:buNone/>
            </a:pPr>
            <a:r>
              <a:rPr lang="en-US" sz="3600" b="1" dirty="0">
                <a:solidFill>
                  <a:srgbClr val="111827"/>
                </a:solidFill>
                <a:latin typeface="Playfair Display" pitchFamily="34" charset="0"/>
                <a:ea typeface="Playfair Display" pitchFamily="34" charset="-122"/>
                <a:cs typeface="Playfair Display" pitchFamily="34" charset="-120"/>
              </a:rPr>
              <a:t>Key Takeaways</a:t>
            </a:r>
            <a:endParaRPr lang="en-US" sz="3600" dirty="0"/>
          </a:p>
        </p:txBody>
      </p:sp>
      <p:pic>
        <p:nvPicPr>
          <p:cNvPr id="6" name="Image 0" descr="preencoded.png"/>
          <p:cNvPicPr>
            <a:picLocks noChangeAspect="1"/>
          </p:cNvPicPr>
          <p:nvPr/>
        </p:nvPicPr>
        <p:blipFill>
          <a:blip r:embed="rId3"/>
          <a:srcRect t="-375" b="-375"/>
          <a:stretch/>
        </p:blipFill>
        <p:spPr>
          <a:xfrm>
            <a:off x="761695" y="1628546"/>
            <a:ext cx="609905" cy="57607"/>
          </a:xfrm>
          <a:prstGeom prst="rect">
            <a:avLst/>
          </a:prstGeom>
        </p:spPr>
      </p:pic>
      <p:sp>
        <p:nvSpPr>
          <p:cNvPr id="7" name="Text 4"/>
          <p:cNvSpPr txBox="1"/>
          <p:nvPr/>
        </p:nvSpPr>
        <p:spPr>
          <a:xfrm>
            <a:off x="761695" y="543154"/>
            <a:ext cx="1526134" cy="247802"/>
          </a:xfrm>
          <a:prstGeom prst="rect">
            <a:avLst/>
          </a:prstGeom>
          <a:noFill/>
          <a:ln w="12700">
            <a:solidFill>
              <a:srgbClr val="D1D5DB"/>
            </a:solidFill>
          </a:ln>
        </p:spPr>
        <p:txBody>
          <a:bodyPr wrap="square" lIns="0" tIns="0" rIns="0" bIns="0" rtlCol="0" anchor="t"/>
          <a:lstStyle/>
          <a:p>
            <a:pPr marL="0" indent="0" algn="l">
              <a:buNone/>
            </a:pPr>
            <a:r>
              <a:rPr lang="en-US" sz="900" b="1" kern="0" spc="90" dirty="0">
                <a:solidFill>
                  <a:srgbClr val="6B7280"/>
                </a:solidFill>
                <a:latin typeface="Lato" pitchFamily="34" charset="0"/>
                <a:ea typeface="Lato" pitchFamily="34" charset="-122"/>
                <a:cs typeface="Lato" pitchFamily="34" charset="-120"/>
              </a:rPr>
              <a:t>Module Wrap-Up</a:t>
            </a:r>
            <a:endParaRPr lang="en-US" sz="900" dirty="0"/>
          </a:p>
        </p:txBody>
      </p:sp>
      <p:pic>
        <p:nvPicPr>
          <p:cNvPr id="8" name="Image 1" descr="preencoded.png"/>
          <p:cNvPicPr>
            <a:picLocks noChangeAspect="1"/>
          </p:cNvPicPr>
          <p:nvPr/>
        </p:nvPicPr>
        <p:blipFill>
          <a:blip r:embed="rId4"/>
          <a:srcRect l="-8" r="-8"/>
          <a:stretch/>
        </p:blipFill>
        <p:spPr>
          <a:xfrm>
            <a:off x="761695" y="2104949"/>
            <a:ext cx="5191049" cy="2042770"/>
          </a:xfrm>
          <a:prstGeom prst="rect">
            <a:avLst/>
          </a:prstGeom>
        </p:spPr>
      </p:pic>
      <p:sp>
        <p:nvSpPr>
          <p:cNvPr id="9" name="Shape 5"/>
          <p:cNvSpPr/>
          <p:nvPr/>
        </p:nvSpPr>
        <p:spPr>
          <a:xfrm>
            <a:off x="1104595" y="2657246"/>
            <a:ext cx="457200" cy="457200"/>
          </a:xfrm>
          <a:prstGeom prst="ellipse">
            <a:avLst/>
          </a:prstGeom>
          <a:solidFill>
            <a:srgbClr val="DBEAFE"/>
          </a:solidFill>
          <a:ln w="12700">
            <a:solidFill>
              <a:srgbClr val="FFFFFF">
                <a:alpha val="0"/>
              </a:srgbClr>
            </a:solidFill>
            <a:prstDash val="solid"/>
          </a:ln>
        </p:spPr>
        <p:txBody>
          <a:bodyPr/>
          <a:lstStyle/>
          <a:p>
            <a:endParaRPr lang="en-US"/>
          </a:p>
        </p:txBody>
      </p:sp>
      <p:pic>
        <p:nvPicPr>
          <p:cNvPr id="10" name="Image 2" descr="preencoded.png"/>
          <p:cNvPicPr>
            <a:picLocks noChangeAspect="1"/>
          </p:cNvPicPr>
          <p:nvPr/>
        </p:nvPicPr>
        <p:blipFill>
          <a:blip r:embed="rId5"/>
          <a:srcRect/>
          <a:stretch/>
        </p:blipFill>
        <p:spPr>
          <a:xfrm>
            <a:off x="1238098" y="2790749"/>
            <a:ext cx="190195" cy="190195"/>
          </a:xfrm>
          <a:prstGeom prst="rect">
            <a:avLst/>
          </a:prstGeom>
        </p:spPr>
      </p:pic>
      <p:sp>
        <p:nvSpPr>
          <p:cNvPr id="11" name="Text 6"/>
          <p:cNvSpPr txBox="1"/>
          <p:nvPr/>
        </p:nvSpPr>
        <p:spPr>
          <a:xfrm>
            <a:off x="1752905" y="2657246"/>
            <a:ext cx="4029761" cy="305410"/>
          </a:xfrm>
          <a:prstGeom prst="rect">
            <a:avLst/>
          </a:prstGeom>
          <a:noFill/>
          <a:ln/>
        </p:spPr>
        <p:txBody>
          <a:bodyPr wrap="square" lIns="0" tIns="0" rIns="0" bIns="0" rtlCol="0" anchor="ctr"/>
          <a:lstStyle/>
          <a:p>
            <a:pPr marL="0" indent="0" algn="l">
              <a:buNone/>
            </a:pPr>
            <a:r>
              <a:rPr lang="en-US" sz="1800" b="1" dirty="0">
                <a:solidFill>
                  <a:srgbClr val="1F2937"/>
                </a:solidFill>
                <a:latin typeface="Playfair Display" pitchFamily="34" charset="0"/>
                <a:ea typeface="Playfair Display" pitchFamily="34" charset="-122"/>
                <a:cs typeface="Playfair Display" pitchFamily="34" charset="-120"/>
              </a:rPr>
              <a:t>Strategy is a Choice</a:t>
            </a:r>
            <a:endParaRPr lang="en-US" sz="1800" dirty="0"/>
          </a:p>
        </p:txBody>
      </p:sp>
      <p:sp>
        <p:nvSpPr>
          <p:cNvPr id="12" name="Text 7"/>
          <p:cNvSpPr txBox="1"/>
          <p:nvPr/>
        </p:nvSpPr>
        <p:spPr>
          <a:xfrm>
            <a:off x="1752905" y="3038551"/>
            <a:ext cx="3991356" cy="562356"/>
          </a:xfrm>
          <a:prstGeom prst="rect">
            <a:avLst/>
          </a:prstGeom>
          <a:noFill/>
          <a:ln/>
        </p:spPr>
        <p:txBody>
          <a:bodyPr wrap="square" lIns="0" tIns="0" rIns="0" bIns="0" rtlCol="0" anchor="t"/>
          <a:lstStyle/>
          <a:p>
            <a:pPr marL="0" indent="0" algn="l">
              <a:buNone/>
            </a:pPr>
            <a:r>
              <a:rPr lang="en-US" sz="1300" dirty="0">
                <a:solidFill>
                  <a:srgbClr val="4B5563"/>
                </a:solidFill>
                <a:latin typeface="Lato" pitchFamily="34" charset="0"/>
                <a:ea typeface="Lato" pitchFamily="34" charset="-122"/>
                <a:cs typeface="Lato" pitchFamily="34" charset="-120"/>
              </a:rPr>
              <a:t> Strategy defines </a:t>
            </a:r>
            <a:r>
              <a:rPr lang="en-US" sz="1300" b="1" dirty="0">
                <a:solidFill>
                  <a:srgbClr val="1E3A8A"/>
                </a:solidFill>
                <a:latin typeface="Lato" pitchFamily="34" charset="0"/>
                <a:ea typeface="Lato" pitchFamily="34" charset="-122"/>
                <a:cs typeface="Lato" pitchFamily="34" charset="-120"/>
              </a:rPr>
              <a:t>how you will win</a:t>
            </a:r>
            <a:r>
              <a:rPr lang="en-US" sz="1300" dirty="0">
                <a:solidFill>
                  <a:srgbClr val="4B5563"/>
                </a:solidFill>
                <a:latin typeface="Lato" pitchFamily="34" charset="0"/>
                <a:ea typeface="Lato" pitchFamily="34" charset="-122"/>
                <a:cs typeface="Lato" pitchFamily="34" charset="-120"/>
              </a:rPr>
              <a:t> and who you are best for. Tactics are just the actions that support it. </a:t>
            </a:r>
            <a:endParaRPr lang="en-US" sz="1300" dirty="0"/>
          </a:p>
        </p:txBody>
      </p:sp>
      <p:pic>
        <p:nvPicPr>
          <p:cNvPr id="13" name="Image 3" descr="preencoded.png"/>
          <p:cNvPicPr>
            <a:picLocks noChangeAspect="1"/>
          </p:cNvPicPr>
          <p:nvPr/>
        </p:nvPicPr>
        <p:blipFill>
          <a:blip r:embed="rId6"/>
          <a:srcRect l="-8" r="-8"/>
          <a:stretch/>
        </p:blipFill>
        <p:spPr>
          <a:xfrm>
            <a:off x="6238951" y="2104949"/>
            <a:ext cx="5191049" cy="2042770"/>
          </a:xfrm>
          <a:prstGeom prst="rect">
            <a:avLst/>
          </a:prstGeom>
        </p:spPr>
      </p:pic>
      <p:sp>
        <p:nvSpPr>
          <p:cNvPr id="14" name="Shape 8"/>
          <p:cNvSpPr/>
          <p:nvPr/>
        </p:nvSpPr>
        <p:spPr>
          <a:xfrm>
            <a:off x="6581851" y="2518258"/>
            <a:ext cx="457200" cy="457200"/>
          </a:xfrm>
          <a:prstGeom prst="ellipse">
            <a:avLst/>
          </a:prstGeom>
          <a:solidFill>
            <a:srgbClr val="EFF6FF"/>
          </a:solidFill>
          <a:ln w="12700">
            <a:solidFill>
              <a:srgbClr val="FFFFFF">
                <a:alpha val="0"/>
              </a:srgbClr>
            </a:solidFill>
            <a:prstDash val="solid"/>
          </a:ln>
        </p:spPr>
        <p:txBody>
          <a:bodyPr/>
          <a:lstStyle/>
          <a:p>
            <a:endParaRPr lang="en-US"/>
          </a:p>
        </p:txBody>
      </p:sp>
      <p:pic>
        <p:nvPicPr>
          <p:cNvPr id="15" name="Image 4" descr="preencoded.png"/>
          <p:cNvPicPr>
            <a:picLocks noChangeAspect="1"/>
          </p:cNvPicPr>
          <p:nvPr/>
        </p:nvPicPr>
        <p:blipFill>
          <a:blip r:embed="rId7"/>
          <a:srcRect/>
          <a:stretch/>
        </p:blipFill>
        <p:spPr>
          <a:xfrm>
            <a:off x="6691579" y="2651760"/>
            <a:ext cx="237744" cy="190195"/>
          </a:xfrm>
          <a:prstGeom prst="rect">
            <a:avLst/>
          </a:prstGeom>
        </p:spPr>
      </p:pic>
      <p:sp>
        <p:nvSpPr>
          <p:cNvPr id="16" name="Text 9"/>
          <p:cNvSpPr txBox="1"/>
          <p:nvPr/>
        </p:nvSpPr>
        <p:spPr>
          <a:xfrm>
            <a:off x="7229246" y="2518258"/>
            <a:ext cx="4029761" cy="305410"/>
          </a:xfrm>
          <a:prstGeom prst="rect">
            <a:avLst/>
          </a:prstGeom>
          <a:noFill/>
          <a:ln/>
        </p:spPr>
        <p:txBody>
          <a:bodyPr wrap="square" lIns="0" tIns="0" rIns="0" bIns="0" rtlCol="0" anchor="ctr"/>
          <a:lstStyle/>
          <a:p>
            <a:pPr marL="0" indent="0" algn="l">
              <a:buNone/>
            </a:pPr>
            <a:r>
              <a:rPr lang="en-US" sz="1800" b="1" dirty="0">
                <a:solidFill>
                  <a:srgbClr val="1F2937"/>
                </a:solidFill>
                <a:latin typeface="Playfair Display" pitchFamily="34" charset="0"/>
                <a:ea typeface="Playfair Display" pitchFamily="34" charset="-122"/>
                <a:cs typeface="Playfair Display" pitchFamily="34" charset="-120"/>
              </a:rPr>
              <a:t>Environment Shapes Value</a:t>
            </a:r>
            <a:endParaRPr lang="en-US" sz="1800" dirty="0"/>
          </a:p>
        </p:txBody>
      </p:sp>
      <p:sp>
        <p:nvSpPr>
          <p:cNvPr id="17" name="Text 10"/>
          <p:cNvSpPr txBox="1"/>
          <p:nvPr/>
        </p:nvSpPr>
        <p:spPr>
          <a:xfrm>
            <a:off x="7229246" y="2899562"/>
            <a:ext cx="3991356" cy="838505"/>
          </a:xfrm>
          <a:prstGeom prst="rect">
            <a:avLst/>
          </a:prstGeom>
          <a:noFill/>
          <a:ln/>
        </p:spPr>
        <p:txBody>
          <a:bodyPr wrap="square" lIns="0" tIns="0" rIns="0" bIns="0" rtlCol="0" anchor="t"/>
          <a:lstStyle/>
          <a:p>
            <a:pPr marL="0" indent="0" algn="l">
              <a:buNone/>
            </a:pPr>
            <a:r>
              <a:rPr lang="en-US" sz="1300" dirty="0">
                <a:solidFill>
                  <a:srgbClr val="4B5563"/>
                </a:solidFill>
                <a:latin typeface="Lato" pitchFamily="34" charset="0"/>
                <a:ea typeface="Lato" pitchFamily="34" charset="-122"/>
                <a:cs typeface="Lato" pitchFamily="34" charset="-120"/>
              </a:rPr>
              <a:t>External forces (social, tech, economic) change what customers value. You can't control the "weather," but you must plan for it.</a:t>
            </a:r>
            <a:endParaRPr lang="en-US" sz="1300" dirty="0"/>
          </a:p>
        </p:txBody>
      </p:sp>
      <p:pic>
        <p:nvPicPr>
          <p:cNvPr id="18" name="Image 5" descr="preencoded.png"/>
          <p:cNvPicPr>
            <a:picLocks noChangeAspect="1"/>
          </p:cNvPicPr>
          <p:nvPr/>
        </p:nvPicPr>
        <p:blipFill>
          <a:blip r:embed="rId8"/>
          <a:srcRect l="-8" r="-8"/>
          <a:stretch/>
        </p:blipFill>
        <p:spPr>
          <a:xfrm>
            <a:off x="761695" y="4433926"/>
            <a:ext cx="5191049" cy="2042770"/>
          </a:xfrm>
          <a:prstGeom prst="rect">
            <a:avLst/>
          </a:prstGeom>
        </p:spPr>
      </p:pic>
      <p:sp>
        <p:nvSpPr>
          <p:cNvPr id="19" name="Shape 11"/>
          <p:cNvSpPr/>
          <p:nvPr/>
        </p:nvSpPr>
        <p:spPr>
          <a:xfrm>
            <a:off x="1104595" y="4847234"/>
            <a:ext cx="457200" cy="457200"/>
          </a:xfrm>
          <a:prstGeom prst="ellipse">
            <a:avLst/>
          </a:prstGeom>
          <a:solidFill>
            <a:srgbClr val="ECFDF5"/>
          </a:solidFill>
          <a:ln w="12700">
            <a:solidFill>
              <a:srgbClr val="FFFFFF">
                <a:alpha val="0"/>
              </a:srgbClr>
            </a:solidFill>
            <a:prstDash val="solid"/>
          </a:ln>
        </p:spPr>
        <p:txBody>
          <a:bodyPr/>
          <a:lstStyle/>
          <a:p>
            <a:endParaRPr lang="en-US"/>
          </a:p>
        </p:txBody>
      </p:sp>
      <p:pic>
        <p:nvPicPr>
          <p:cNvPr id="20" name="Image 6" descr="preencoded.png"/>
          <p:cNvPicPr>
            <a:picLocks noChangeAspect="1"/>
          </p:cNvPicPr>
          <p:nvPr/>
        </p:nvPicPr>
        <p:blipFill>
          <a:blip r:embed="rId9"/>
          <a:srcRect/>
          <a:stretch/>
        </p:blipFill>
        <p:spPr>
          <a:xfrm>
            <a:off x="1238098" y="4980737"/>
            <a:ext cx="190195" cy="190195"/>
          </a:xfrm>
          <a:prstGeom prst="rect">
            <a:avLst/>
          </a:prstGeom>
        </p:spPr>
      </p:pic>
      <p:sp>
        <p:nvSpPr>
          <p:cNvPr id="21" name="Text 12"/>
          <p:cNvSpPr txBox="1"/>
          <p:nvPr/>
        </p:nvSpPr>
        <p:spPr>
          <a:xfrm>
            <a:off x="1752905" y="4847234"/>
            <a:ext cx="4029761" cy="305410"/>
          </a:xfrm>
          <a:prstGeom prst="rect">
            <a:avLst/>
          </a:prstGeom>
          <a:noFill/>
          <a:ln/>
        </p:spPr>
        <p:txBody>
          <a:bodyPr wrap="square" lIns="0" tIns="0" rIns="0" bIns="0" rtlCol="0" anchor="ctr"/>
          <a:lstStyle/>
          <a:p>
            <a:pPr marL="0" indent="0" algn="l">
              <a:buNone/>
            </a:pPr>
            <a:r>
              <a:rPr lang="en-US" sz="1800" b="1" dirty="0">
                <a:solidFill>
                  <a:srgbClr val="1F2937"/>
                </a:solidFill>
                <a:latin typeface="Playfair Display" pitchFamily="34" charset="0"/>
                <a:ea typeface="Playfair Display" pitchFamily="34" charset="-122"/>
                <a:cs typeface="Playfair Display" pitchFamily="34" charset="-120"/>
              </a:rPr>
              <a:t>SWOT Organizes Reality</a:t>
            </a:r>
            <a:endParaRPr lang="en-US" sz="1800" dirty="0"/>
          </a:p>
        </p:txBody>
      </p:sp>
      <p:sp>
        <p:nvSpPr>
          <p:cNvPr id="22" name="Text 13"/>
          <p:cNvSpPr txBox="1"/>
          <p:nvPr/>
        </p:nvSpPr>
        <p:spPr>
          <a:xfrm>
            <a:off x="1752905" y="5227625"/>
            <a:ext cx="3991356" cy="838505"/>
          </a:xfrm>
          <a:prstGeom prst="rect">
            <a:avLst/>
          </a:prstGeom>
          <a:noFill/>
          <a:ln/>
        </p:spPr>
        <p:txBody>
          <a:bodyPr wrap="square" lIns="0" tIns="0" rIns="0" bIns="0" rtlCol="0" anchor="t"/>
          <a:lstStyle/>
          <a:p>
            <a:pPr marL="0" indent="0" algn="l">
              <a:buNone/>
            </a:pPr>
            <a:r>
              <a:rPr lang="en-US" sz="1300" dirty="0">
                <a:solidFill>
                  <a:srgbClr val="4B5563"/>
                </a:solidFill>
                <a:latin typeface="Lato" pitchFamily="34" charset="0"/>
                <a:ea typeface="Lato" pitchFamily="34" charset="-122"/>
                <a:cs typeface="Lato" pitchFamily="34" charset="-120"/>
              </a:rPr>
              <a:t> Separate </a:t>
            </a:r>
            <a:r>
              <a:rPr lang="en-US" sz="1300" b="1" dirty="0">
                <a:solidFill>
                  <a:srgbClr val="047857"/>
                </a:solidFill>
                <a:latin typeface="Lato" pitchFamily="34" charset="0"/>
                <a:ea typeface="Lato" pitchFamily="34" charset="-122"/>
                <a:cs typeface="Lato" pitchFamily="34" charset="-120"/>
              </a:rPr>
              <a:t>Internal</a:t>
            </a:r>
            <a:r>
              <a:rPr lang="en-US" sz="1300" dirty="0">
                <a:solidFill>
                  <a:srgbClr val="4B5563"/>
                </a:solidFill>
                <a:latin typeface="Lato" pitchFamily="34" charset="0"/>
                <a:ea typeface="Lato" pitchFamily="34" charset="-122"/>
                <a:cs typeface="Lato" pitchFamily="34" charset="-120"/>
              </a:rPr>
              <a:t> (Strengths/Weaknesses) from </a:t>
            </a:r>
            <a:r>
              <a:rPr lang="en-US" sz="1300" b="1" dirty="0">
                <a:solidFill>
                  <a:srgbClr val="1D4ED8"/>
                </a:solidFill>
                <a:latin typeface="Lato" pitchFamily="34" charset="0"/>
                <a:ea typeface="Lato" pitchFamily="34" charset="-122"/>
                <a:cs typeface="Lato" pitchFamily="34" charset="-120"/>
              </a:rPr>
              <a:t>External</a:t>
            </a:r>
            <a:r>
              <a:rPr lang="en-US" sz="1300" dirty="0">
                <a:solidFill>
                  <a:srgbClr val="4B5563"/>
                </a:solidFill>
                <a:latin typeface="Lato" pitchFamily="34" charset="0"/>
                <a:ea typeface="Lato" pitchFamily="34" charset="-122"/>
                <a:cs typeface="Lato" pitchFamily="34" charset="-120"/>
              </a:rPr>
              <a:t> (Opportunities/Threats) to make smart decisions. </a:t>
            </a:r>
            <a:endParaRPr lang="en-US" sz="1300" dirty="0"/>
          </a:p>
        </p:txBody>
      </p:sp>
      <p:pic>
        <p:nvPicPr>
          <p:cNvPr id="23" name="Image 7" descr="preencoded.png"/>
          <p:cNvPicPr>
            <a:picLocks noChangeAspect="1"/>
          </p:cNvPicPr>
          <p:nvPr/>
        </p:nvPicPr>
        <p:blipFill>
          <a:blip r:embed="rId10"/>
          <a:srcRect l="-8" r="-8"/>
          <a:stretch/>
        </p:blipFill>
        <p:spPr>
          <a:xfrm>
            <a:off x="6238951" y="4433926"/>
            <a:ext cx="5191049" cy="2042770"/>
          </a:xfrm>
          <a:prstGeom prst="rect">
            <a:avLst/>
          </a:prstGeom>
        </p:spPr>
      </p:pic>
      <p:sp>
        <p:nvSpPr>
          <p:cNvPr id="24" name="Shape 14"/>
          <p:cNvSpPr/>
          <p:nvPr/>
        </p:nvSpPr>
        <p:spPr>
          <a:xfrm>
            <a:off x="6581851" y="4847234"/>
            <a:ext cx="457200" cy="457200"/>
          </a:xfrm>
          <a:prstGeom prst="ellipse">
            <a:avLst/>
          </a:prstGeom>
          <a:solidFill>
            <a:srgbClr val="FFEDD5"/>
          </a:solidFill>
          <a:ln w="12700">
            <a:solidFill>
              <a:srgbClr val="FFFFFF">
                <a:alpha val="0"/>
              </a:srgbClr>
            </a:solidFill>
            <a:prstDash val="solid"/>
          </a:ln>
        </p:spPr>
        <p:txBody>
          <a:bodyPr/>
          <a:lstStyle/>
          <a:p>
            <a:endParaRPr lang="en-US"/>
          </a:p>
        </p:txBody>
      </p:sp>
      <p:pic>
        <p:nvPicPr>
          <p:cNvPr id="25" name="Image 8" descr="preencoded.png"/>
          <p:cNvPicPr>
            <a:picLocks noChangeAspect="1"/>
          </p:cNvPicPr>
          <p:nvPr/>
        </p:nvPicPr>
        <p:blipFill>
          <a:blip r:embed="rId11"/>
          <a:srcRect/>
          <a:stretch/>
        </p:blipFill>
        <p:spPr>
          <a:xfrm>
            <a:off x="6715354" y="4980737"/>
            <a:ext cx="190195" cy="190195"/>
          </a:xfrm>
          <a:prstGeom prst="rect">
            <a:avLst/>
          </a:prstGeom>
        </p:spPr>
      </p:pic>
      <p:sp>
        <p:nvSpPr>
          <p:cNvPr id="26" name="Text 15"/>
          <p:cNvSpPr txBox="1"/>
          <p:nvPr/>
        </p:nvSpPr>
        <p:spPr>
          <a:xfrm>
            <a:off x="7229246" y="4847234"/>
            <a:ext cx="4029761" cy="305410"/>
          </a:xfrm>
          <a:prstGeom prst="rect">
            <a:avLst/>
          </a:prstGeom>
          <a:noFill/>
          <a:ln/>
        </p:spPr>
        <p:txBody>
          <a:bodyPr wrap="square" lIns="0" tIns="0" rIns="0" bIns="0" rtlCol="0" anchor="ctr"/>
          <a:lstStyle/>
          <a:p>
            <a:pPr marL="0" indent="0" algn="l">
              <a:buNone/>
            </a:pPr>
            <a:r>
              <a:rPr lang="en-US" sz="1800" b="1" dirty="0">
                <a:solidFill>
                  <a:srgbClr val="1F2937"/>
                </a:solidFill>
                <a:latin typeface="Playfair Display" pitchFamily="34" charset="0"/>
                <a:ea typeface="Playfair Display" pitchFamily="34" charset="-122"/>
                <a:cs typeface="Playfair Display" pitchFamily="34" charset="-120"/>
              </a:rPr>
              <a:t>The Goal is Action</a:t>
            </a:r>
            <a:endParaRPr lang="en-US" sz="1800" dirty="0"/>
          </a:p>
        </p:txBody>
      </p:sp>
      <p:sp>
        <p:nvSpPr>
          <p:cNvPr id="27" name="Text 16"/>
          <p:cNvSpPr txBox="1"/>
          <p:nvPr/>
        </p:nvSpPr>
        <p:spPr>
          <a:xfrm>
            <a:off x="7229246" y="5227625"/>
            <a:ext cx="3991356" cy="838505"/>
          </a:xfrm>
          <a:prstGeom prst="rect">
            <a:avLst/>
          </a:prstGeom>
          <a:noFill/>
          <a:ln/>
        </p:spPr>
        <p:txBody>
          <a:bodyPr wrap="square" lIns="0" tIns="0" rIns="0" bIns="0" rtlCol="0" anchor="t"/>
          <a:lstStyle/>
          <a:p>
            <a:pPr marL="0" indent="0" algn="l">
              <a:buNone/>
            </a:pPr>
            <a:r>
              <a:rPr lang="en-US" sz="1300" dirty="0">
                <a:solidFill>
                  <a:srgbClr val="4B5563"/>
                </a:solidFill>
                <a:latin typeface="Lato" pitchFamily="34" charset="0"/>
                <a:ea typeface="Lato" pitchFamily="34" charset="-122"/>
                <a:cs typeface="Lato" pitchFamily="34" charset="-120"/>
              </a:rPr>
              <a:t> Don't just list bullets. The goal of analysis is a clear </a:t>
            </a:r>
            <a:r>
              <a:rPr lang="en-US" sz="1300" b="1" dirty="0">
                <a:solidFill>
                  <a:srgbClr val="1E3A8A"/>
                </a:solidFill>
                <a:latin typeface="Lato" pitchFamily="34" charset="0"/>
                <a:ea typeface="Lato" pitchFamily="34" charset="-122"/>
                <a:cs typeface="Lato" pitchFamily="34" charset="-120"/>
              </a:rPr>
              <a:t>strategy recommendation</a:t>
            </a:r>
            <a:r>
              <a:rPr lang="en-US" sz="1300" dirty="0">
                <a:solidFill>
                  <a:srgbClr val="4B5563"/>
                </a:solidFill>
                <a:latin typeface="Lato" pitchFamily="34" charset="0"/>
                <a:ea typeface="Lato" pitchFamily="34" charset="-122"/>
                <a:cs typeface="Lato" pitchFamily="34" charset="-120"/>
              </a:rPr>
              <a:t> that fixes a problem or captures an opportunity. </a:t>
            </a:r>
            <a:endParaRPr lang="en-US" sz="1300" dirty="0"/>
          </a:p>
        </p:txBody>
      </p:sp>
      <p:sp>
        <p:nvSpPr>
          <p:cNvPr id="28" name="Text 17"/>
          <p:cNvSpPr txBox="1"/>
          <p:nvPr/>
        </p:nvSpPr>
        <p:spPr>
          <a:xfrm>
            <a:off x="9633204" y="6362395"/>
            <a:ext cx="1848002" cy="152705"/>
          </a:xfrm>
          <a:prstGeom prst="rect">
            <a:avLst/>
          </a:prstGeom>
          <a:noFill/>
          <a:ln/>
        </p:spPr>
        <p:txBody>
          <a:bodyPr wrap="square" lIns="0" tIns="0" rIns="0" bIns="0" rtlCol="0" anchor="ctr"/>
          <a:lstStyle/>
          <a:p>
            <a:pPr marL="0" indent="0" algn="l">
              <a:buNone/>
            </a:pPr>
            <a:r>
              <a:rPr lang="en-US" sz="900" kern="0" spc="90" dirty="0">
                <a:solidFill>
                  <a:srgbClr val="6B7280">
                    <a:alpha val="50000"/>
                  </a:srgbClr>
                </a:solidFill>
                <a:latin typeface="Lato" pitchFamily="34" charset="0"/>
                <a:ea typeface="Lato" pitchFamily="34" charset="-122"/>
                <a:cs typeface="Lato" pitchFamily="34" charset="-120"/>
              </a:rPr>
              <a:t>Principles of Marketing</a:t>
            </a:r>
            <a:endParaRPr lang="en-US" sz="900" dirty="0"/>
          </a:p>
        </p:txBody>
      </p:sp>
      <p:sp>
        <p:nvSpPr>
          <p:cNvPr id="29" name="Text 18"/>
          <p:cNvSpPr txBox="1"/>
          <p:nvPr/>
        </p:nvSpPr>
        <p:spPr>
          <a:xfrm>
            <a:off x="11480292" y="6324905"/>
            <a:ext cx="124358" cy="228600"/>
          </a:xfrm>
          <a:prstGeom prst="rect">
            <a:avLst/>
          </a:prstGeom>
          <a:noFill/>
          <a:ln/>
        </p:spPr>
        <p:txBody>
          <a:bodyPr wrap="square" lIns="0" tIns="0" rIns="0" bIns="0" rtlCol="0" anchor="ctr"/>
          <a:lstStyle/>
          <a:p>
            <a:pPr marL="0" indent="0" algn="l">
              <a:buNone/>
            </a:pPr>
            <a:r>
              <a:rPr lang="en-US" sz="1200" dirty="0">
                <a:solidFill>
                  <a:srgbClr val="D1D5DB">
                    <a:alpha val="50000"/>
                  </a:srgbClr>
                </a:solidFill>
                <a:latin typeface="Lato" pitchFamily="34" charset="0"/>
                <a:ea typeface="Lato" pitchFamily="34" charset="-122"/>
                <a:cs typeface="Lato" pitchFamily="34" charset="-120"/>
              </a:rPr>
              <a:t>|</a:t>
            </a:r>
            <a:endParaRPr lang="en-US" sz="1200" dirty="0"/>
          </a:p>
        </p:txBody>
      </p:sp>
      <p:sp>
        <p:nvSpPr>
          <p:cNvPr id="30" name="Text 19"/>
          <p:cNvSpPr txBox="1"/>
          <p:nvPr/>
        </p:nvSpPr>
        <p:spPr>
          <a:xfrm>
            <a:off x="11601907" y="6362395"/>
            <a:ext cx="210312" cy="152705"/>
          </a:xfrm>
          <a:prstGeom prst="rect">
            <a:avLst/>
          </a:prstGeom>
          <a:noFill/>
          <a:ln/>
        </p:spPr>
        <p:txBody>
          <a:bodyPr wrap="square" lIns="0" tIns="0" rIns="0" bIns="0" rtlCol="0" anchor="ctr"/>
          <a:lstStyle/>
          <a:p>
            <a:pPr marL="0" indent="0" algn="l">
              <a:buNone/>
            </a:pPr>
            <a:r>
              <a:rPr lang="en-US" sz="900" b="1" dirty="0">
                <a:solidFill>
                  <a:srgbClr val="9CA3AF">
                    <a:alpha val="50000"/>
                  </a:srgbClr>
                </a:solidFill>
                <a:latin typeface="Lato" pitchFamily="34" charset="0"/>
                <a:ea typeface="Lato" pitchFamily="34" charset="-122"/>
                <a:cs typeface="Lato" pitchFamily="34" charset="-120"/>
              </a:rPr>
              <a:t>17</a:t>
            </a:r>
            <a:endParaRPr lang="en-US" sz="900" dirty="0"/>
          </a:p>
        </p:txBody>
      </p:sp>
      <p:sp>
        <p:nvSpPr>
          <p:cNvPr id="31" name="Text 20"/>
          <p:cNvSpPr txBox="1"/>
          <p:nvPr/>
        </p:nvSpPr>
        <p:spPr>
          <a:xfrm>
            <a:off x="11064240" y="457200"/>
            <a:ext cx="752551"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Lato" pitchFamily="34" charset="0"/>
                <a:ea typeface="Lato" pitchFamily="34" charset="-122"/>
                <a:cs typeface="Lato" pitchFamily="34" charset="-120"/>
              </a:rPr>
              <a:t>Module 2</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FFFFF"/>
          </a:solidFill>
          <a:ln w="12700">
            <a:solidFill>
              <a:srgbClr val="FFFFFF">
                <a:alpha val="0"/>
              </a:srgbClr>
            </a:solidFill>
            <a:prstDash val="solid"/>
          </a:ln>
        </p:spPr>
        <p:txBody>
          <a:bodyPr/>
          <a:lstStyle/>
          <a:p>
            <a:endParaRPr lang="en-US"/>
          </a:p>
        </p:txBody>
      </p:sp>
      <p:sp>
        <p:nvSpPr>
          <p:cNvPr id="3" name="Shape 1"/>
          <p:cNvSpPr/>
          <p:nvPr/>
        </p:nvSpPr>
        <p:spPr>
          <a:xfrm>
            <a:off x="0" y="0"/>
            <a:ext cx="12191695" cy="6858000"/>
          </a:xfrm>
          <a:prstGeom prst="rect">
            <a:avLst/>
          </a:prstGeom>
          <a:solidFill>
            <a:srgbClr val="FFFFFF"/>
          </a:solidFill>
          <a:ln/>
        </p:spPr>
        <p:txBody>
          <a:bodyPr/>
          <a:lstStyle/>
          <a:p>
            <a:endParaRPr lang="en-US"/>
          </a:p>
        </p:txBody>
      </p:sp>
      <p:sp>
        <p:nvSpPr>
          <p:cNvPr id="4" name="Shape 2"/>
          <p:cNvSpPr/>
          <p:nvPr/>
        </p:nvSpPr>
        <p:spPr>
          <a:xfrm>
            <a:off x="0" y="0"/>
            <a:ext cx="12191695" cy="152705"/>
          </a:xfrm>
          <a:prstGeom prst="rect">
            <a:avLst/>
          </a:prstGeom>
          <a:solidFill>
            <a:srgbClr val="1E3A8A"/>
          </a:solidFill>
          <a:ln w="12700">
            <a:solidFill>
              <a:srgbClr val="1E3A8A">
                <a:alpha val="0"/>
              </a:srgbClr>
            </a:solidFill>
            <a:prstDash val="solid"/>
          </a:ln>
        </p:spPr>
        <p:txBody>
          <a:bodyPr/>
          <a:lstStyle/>
          <a:p>
            <a:endParaRPr lang="en-US"/>
          </a:p>
        </p:txBody>
      </p:sp>
      <p:sp>
        <p:nvSpPr>
          <p:cNvPr id="5" name="Shape 3"/>
          <p:cNvSpPr/>
          <p:nvPr/>
        </p:nvSpPr>
        <p:spPr>
          <a:xfrm>
            <a:off x="6096305" y="152705"/>
            <a:ext cx="6096305" cy="6705295"/>
          </a:xfrm>
          <a:custGeom>
            <a:avLst/>
            <a:gdLst/>
            <a:ahLst/>
            <a:cxnLst/>
            <a:rect l="l" t="t" r="r" b="b"/>
            <a:pathLst>
              <a:path w="6096305" h="6705295">
                <a:moveTo>
                  <a:pt x="1219261" y="0"/>
                </a:moveTo>
                <a:lnTo>
                  <a:pt x="6096305" y="0"/>
                </a:lnTo>
                <a:lnTo>
                  <a:pt x="6096305" y="6705295"/>
                </a:lnTo>
                <a:lnTo>
                  <a:pt x="0" y="6705295"/>
                </a:lnTo>
                <a:close/>
              </a:path>
            </a:pathLst>
          </a:custGeom>
          <a:solidFill>
            <a:srgbClr val="F8FAFC"/>
          </a:solidFill>
          <a:ln/>
        </p:spPr>
        <p:txBody>
          <a:bodyPr/>
          <a:lstStyle/>
          <a:p>
            <a:endParaRPr lang="en-US"/>
          </a:p>
        </p:txBody>
      </p:sp>
      <p:sp>
        <p:nvSpPr>
          <p:cNvPr id="6" name="Text 4"/>
          <p:cNvSpPr txBox="1"/>
          <p:nvPr/>
        </p:nvSpPr>
        <p:spPr>
          <a:xfrm>
            <a:off x="761695" y="2681021"/>
            <a:ext cx="4991710" cy="715061"/>
          </a:xfrm>
          <a:prstGeom prst="rect">
            <a:avLst/>
          </a:prstGeom>
          <a:noFill/>
          <a:ln/>
        </p:spPr>
        <p:txBody>
          <a:bodyPr wrap="square" lIns="0" tIns="0" rIns="0" bIns="0" rtlCol="0" anchor="ctr"/>
          <a:lstStyle/>
          <a:p>
            <a:pPr marL="0" indent="0" algn="l">
              <a:buNone/>
            </a:pPr>
            <a:r>
              <a:rPr lang="en-US" sz="4500" b="1" dirty="0">
                <a:solidFill>
                  <a:srgbClr val="111827"/>
                </a:solidFill>
                <a:latin typeface="Playfair Display" pitchFamily="34" charset="0"/>
                <a:ea typeface="Playfair Display" pitchFamily="34" charset="-122"/>
                <a:cs typeface="Playfair Display" pitchFamily="34" charset="-120"/>
              </a:rPr>
              <a:t>Welcome</a:t>
            </a:r>
            <a:endParaRPr lang="en-US" sz="4500" dirty="0"/>
          </a:p>
        </p:txBody>
      </p:sp>
      <p:pic>
        <p:nvPicPr>
          <p:cNvPr id="7" name="Image 0" descr="preencoded.png"/>
          <p:cNvPicPr>
            <a:picLocks noChangeAspect="1"/>
          </p:cNvPicPr>
          <p:nvPr/>
        </p:nvPicPr>
        <p:blipFill>
          <a:blip r:embed="rId3"/>
          <a:srcRect t="-420" b="-420"/>
          <a:stretch/>
        </p:blipFill>
        <p:spPr>
          <a:xfrm>
            <a:off x="761695" y="3624682"/>
            <a:ext cx="761695" cy="38405"/>
          </a:xfrm>
          <a:prstGeom prst="rect">
            <a:avLst/>
          </a:prstGeom>
        </p:spPr>
      </p:pic>
      <p:sp>
        <p:nvSpPr>
          <p:cNvPr id="8" name="Text 5"/>
          <p:cNvSpPr txBox="1"/>
          <p:nvPr/>
        </p:nvSpPr>
        <p:spPr>
          <a:xfrm>
            <a:off x="761695" y="3967582"/>
            <a:ext cx="4877410" cy="619963"/>
          </a:xfrm>
          <a:prstGeom prst="rect">
            <a:avLst/>
          </a:prstGeom>
          <a:noFill/>
          <a:ln/>
        </p:spPr>
        <p:txBody>
          <a:bodyPr wrap="square" lIns="0" tIns="0" rIns="0" bIns="0" rtlCol="0" anchor="t"/>
          <a:lstStyle/>
          <a:p>
            <a:pPr marL="0" indent="0" algn="l">
              <a:buNone/>
            </a:pPr>
            <a:r>
              <a:rPr lang="en-US" sz="1500" dirty="0">
                <a:solidFill>
                  <a:srgbClr val="4B5563"/>
                </a:solidFill>
                <a:latin typeface="Lato" pitchFamily="34" charset="0"/>
                <a:ea typeface="Lato" pitchFamily="34" charset="-122"/>
                <a:cs typeface="Lato" pitchFamily="34" charset="-120"/>
              </a:rPr>
              <a:t>In this module, you’ll learn how marketers see the situation clearly and make strategic decisions that fit reality.</a:t>
            </a:r>
            <a:endParaRPr lang="en-US" sz="1500" dirty="0"/>
          </a:p>
        </p:txBody>
      </p:sp>
      <p:sp>
        <p:nvSpPr>
          <p:cNvPr id="9" name="Shape 6"/>
          <p:cNvSpPr/>
          <p:nvPr/>
        </p:nvSpPr>
        <p:spPr>
          <a:xfrm>
            <a:off x="6629400" y="2085746"/>
            <a:ext cx="38405" cy="2838298"/>
          </a:xfrm>
          <a:prstGeom prst="rect">
            <a:avLst/>
          </a:prstGeom>
          <a:solidFill>
            <a:srgbClr val="FBBF24"/>
          </a:solidFill>
          <a:ln w="12700">
            <a:solidFill>
              <a:srgbClr val="FBBF24">
                <a:alpha val="0"/>
              </a:srgbClr>
            </a:solidFill>
            <a:prstDash val="solid"/>
          </a:ln>
        </p:spPr>
        <p:txBody>
          <a:bodyPr/>
          <a:lstStyle/>
          <a:p>
            <a:endParaRPr lang="en-US"/>
          </a:p>
        </p:txBody>
      </p:sp>
      <p:sp>
        <p:nvSpPr>
          <p:cNvPr id="10" name="Text 7"/>
          <p:cNvSpPr txBox="1"/>
          <p:nvPr/>
        </p:nvSpPr>
        <p:spPr>
          <a:xfrm>
            <a:off x="7048195" y="2085746"/>
            <a:ext cx="4467758" cy="1114654"/>
          </a:xfrm>
          <a:prstGeom prst="rect">
            <a:avLst/>
          </a:prstGeom>
          <a:noFill/>
          <a:ln/>
        </p:spPr>
        <p:txBody>
          <a:bodyPr wrap="square" lIns="0" tIns="0" rIns="0" bIns="0" rtlCol="0" anchor="t"/>
          <a:lstStyle/>
          <a:p>
            <a:pPr marL="0" indent="0" algn="l">
              <a:buNone/>
            </a:pPr>
            <a:r>
              <a:rPr lang="en-US" sz="1800" i="1" dirty="0">
                <a:solidFill>
                  <a:srgbClr val="1F2937"/>
                </a:solidFill>
                <a:latin typeface="Playfair Display" pitchFamily="34" charset="0"/>
                <a:ea typeface="Playfair Display" pitchFamily="34" charset="-122"/>
                <a:cs typeface="Playfair Display" pitchFamily="34" charset="-120"/>
              </a:rPr>
              <a:t>"Great products can still struggle. Marketing success requires clear strategy and awareness of the environment."</a:t>
            </a:r>
            <a:endParaRPr lang="en-US" sz="1800" dirty="0"/>
          </a:p>
        </p:txBody>
      </p:sp>
      <p:sp>
        <p:nvSpPr>
          <p:cNvPr id="11" name="Shape 8"/>
          <p:cNvSpPr/>
          <p:nvPr/>
        </p:nvSpPr>
        <p:spPr>
          <a:xfrm>
            <a:off x="7048195" y="3847795"/>
            <a:ext cx="4381805" cy="9144"/>
          </a:xfrm>
          <a:prstGeom prst="rect">
            <a:avLst/>
          </a:prstGeom>
          <a:solidFill>
            <a:srgbClr val="E5E7EB"/>
          </a:solidFill>
          <a:ln w="12700">
            <a:solidFill>
              <a:srgbClr val="E5E7EB">
                <a:alpha val="0"/>
              </a:srgbClr>
            </a:solidFill>
            <a:prstDash val="solid"/>
          </a:ln>
        </p:spPr>
        <p:txBody>
          <a:bodyPr/>
          <a:lstStyle/>
          <a:p>
            <a:endParaRPr lang="en-US"/>
          </a:p>
        </p:txBody>
      </p:sp>
      <p:sp>
        <p:nvSpPr>
          <p:cNvPr id="12" name="Text 9"/>
          <p:cNvSpPr txBox="1"/>
          <p:nvPr/>
        </p:nvSpPr>
        <p:spPr>
          <a:xfrm>
            <a:off x="7385609" y="3504895"/>
            <a:ext cx="4158691" cy="267919"/>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l">
              <a:buNone/>
            </a:pPr>
            <a:r>
              <a:rPr lang="en-US" sz="1300" dirty="0">
                <a:solidFill>
                  <a:srgbClr val="374151"/>
                </a:solidFill>
                <a:latin typeface="Lato" pitchFamily="34" charset="0"/>
                <a:ea typeface="Lato" pitchFamily="34" charset="-122"/>
                <a:cs typeface="Lato" pitchFamily="34" charset="-120"/>
              </a:rPr>
              <a:t> What we'll cover: </a:t>
            </a:r>
            <a:endParaRPr lang="en-US" sz="1300" dirty="0"/>
          </a:p>
        </p:txBody>
      </p:sp>
      <p:sp>
        <p:nvSpPr>
          <p:cNvPr id="13" name="Text 10"/>
          <p:cNvSpPr txBox="1"/>
          <p:nvPr/>
        </p:nvSpPr>
        <p:spPr>
          <a:xfrm>
            <a:off x="7315200" y="4009644"/>
            <a:ext cx="3444545" cy="228600"/>
          </a:xfrm>
          <a:prstGeom prst="rect">
            <a:avLst/>
          </a:prstGeom>
          <a:noFill/>
          <a:ln/>
        </p:spPr>
        <p:txBody>
          <a:bodyPr wrap="square" lIns="0" tIns="0" rIns="0" bIns="0" rtlCol="0" anchor="ctr"/>
          <a:lstStyle/>
          <a:p>
            <a:pPr marL="0" indent="0" algn="l">
              <a:buNone/>
            </a:pPr>
            <a:r>
              <a:rPr lang="en-US" sz="1200" dirty="0">
                <a:solidFill>
                  <a:srgbClr val="4B5563"/>
                </a:solidFill>
                <a:latin typeface="Lato" pitchFamily="34" charset="0"/>
                <a:ea typeface="Lato" pitchFamily="34" charset="-122"/>
                <a:cs typeface="Lato" pitchFamily="34" charset="-120"/>
              </a:rPr>
              <a:t>Responding to student schedules &amp; budgets</a:t>
            </a:r>
            <a:endParaRPr lang="en-US" sz="1200" dirty="0"/>
          </a:p>
        </p:txBody>
      </p:sp>
      <p:sp>
        <p:nvSpPr>
          <p:cNvPr id="14" name="Shape 11"/>
          <p:cNvSpPr/>
          <p:nvPr/>
        </p:nvSpPr>
        <p:spPr>
          <a:xfrm>
            <a:off x="7125005" y="4086454"/>
            <a:ext cx="75895" cy="75895"/>
          </a:xfrm>
          <a:prstGeom prst="ellipse">
            <a:avLst/>
          </a:prstGeom>
          <a:solidFill>
            <a:srgbClr val="3B82F6"/>
          </a:solidFill>
          <a:ln w="12700">
            <a:solidFill>
              <a:srgbClr val="FFFFFF">
                <a:alpha val="0"/>
              </a:srgbClr>
            </a:solidFill>
            <a:prstDash val="solid"/>
          </a:ln>
        </p:spPr>
        <p:txBody>
          <a:bodyPr/>
          <a:lstStyle/>
          <a:p>
            <a:endParaRPr lang="en-US"/>
          </a:p>
        </p:txBody>
      </p:sp>
      <p:sp>
        <p:nvSpPr>
          <p:cNvPr id="15" name="Text 12"/>
          <p:cNvSpPr txBox="1"/>
          <p:nvPr/>
        </p:nvSpPr>
        <p:spPr>
          <a:xfrm>
            <a:off x="7315200" y="4352544"/>
            <a:ext cx="2494483" cy="228600"/>
          </a:xfrm>
          <a:prstGeom prst="rect">
            <a:avLst/>
          </a:prstGeom>
          <a:noFill/>
          <a:ln/>
        </p:spPr>
        <p:txBody>
          <a:bodyPr wrap="square" lIns="0" tIns="0" rIns="0" bIns="0" rtlCol="0" anchor="ctr"/>
          <a:lstStyle/>
          <a:p>
            <a:pPr marL="0" indent="0" algn="l">
              <a:buNone/>
            </a:pPr>
            <a:r>
              <a:rPr lang="en-US" sz="1200" dirty="0">
                <a:solidFill>
                  <a:srgbClr val="4B5563"/>
                </a:solidFill>
                <a:latin typeface="Lato" pitchFamily="34" charset="0"/>
                <a:ea typeface="Lato" pitchFamily="34" charset="-122"/>
                <a:cs typeface="Lato" pitchFamily="34" charset="-120"/>
              </a:rPr>
              <a:t>Analyzing trends &amp; competitors</a:t>
            </a:r>
            <a:endParaRPr lang="en-US" sz="1200" dirty="0"/>
          </a:p>
        </p:txBody>
      </p:sp>
      <p:sp>
        <p:nvSpPr>
          <p:cNvPr id="16" name="Shape 13"/>
          <p:cNvSpPr/>
          <p:nvPr/>
        </p:nvSpPr>
        <p:spPr>
          <a:xfrm>
            <a:off x="7125005" y="4429354"/>
            <a:ext cx="75895" cy="75895"/>
          </a:xfrm>
          <a:prstGeom prst="ellipse">
            <a:avLst/>
          </a:prstGeom>
          <a:solidFill>
            <a:srgbClr val="3B82F6"/>
          </a:solidFill>
          <a:ln w="12700">
            <a:solidFill>
              <a:srgbClr val="FFFFFF">
                <a:alpha val="0"/>
              </a:srgbClr>
            </a:solidFill>
            <a:prstDash val="solid"/>
          </a:ln>
        </p:spPr>
        <p:txBody>
          <a:bodyPr/>
          <a:lstStyle/>
          <a:p>
            <a:endParaRPr lang="en-US"/>
          </a:p>
        </p:txBody>
      </p:sp>
      <p:sp>
        <p:nvSpPr>
          <p:cNvPr id="17" name="Text 14"/>
          <p:cNvSpPr txBox="1"/>
          <p:nvPr/>
        </p:nvSpPr>
        <p:spPr>
          <a:xfrm>
            <a:off x="7315200" y="4695444"/>
            <a:ext cx="3060497" cy="228600"/>
          </a:xfrm>
          <a:prstGeom prst="rect">
            <a:avLst/>
          </a:prstGeom>
          <a:noFill/>
          <a:ln/>
        </p:spPr>
        <p:txBody>
          <a:bodyPr wrap="square" lIns="0" tIns="0" rIns="0" bIns="0" rtlCol="0" anchor="ctr"/>
          <a:lstStyle/>
          <a:p>
            <a:pPr marL="0" indent="0" algn="l">
              <a:buNone/>
            </a:pPr>
            <a:r>
              <a:rPr lang="en-US" sz="1200" dirty="0">
                <a:solidFill>
                  <a:srgbClr val="4B5563"/>
                </a:solidFill>
                <a:latin typeface="Lato" pitchFamily="34" charset="0"/>
                <a:ea typeface="Lato" pitchFamily="34" charset="-122"/>
                <a:cs typeface="Lato" pitchFamily="34" charset="-120"/>
              </a:rPr>
              <a:t>Adapting to technology &amp; expectations</a:t>
            </a:r>
            <a:endParaRPr lang="en-US" sz="1200" dirty="0"/>
          </a:p>
        </p:txBody>
      </p:sp>
      <p:sp>
        <p:nvSpPr>
          <p:cNvPr id="18" name="Shape 15"/>
          <p:cNvSpPr/>
          <p:nvPr/>
        </p:nvSpPr>
        <p:spPr>
          <a:xfrm>
            <a:off x="7125005" y="4772254"/>
            <a:ext cx="75895" cy="75895"/>
          </a:xfrm>
          <a:prstGeom prst="ellipse">
            <a:avLst/>
          </a:prstGeom>
          <a:solidFill>
            <a:srgbClr val="3B82F6"/>
          </a:solidFill>
          <a:ln w="12700">
            <a:solidFill>
              <a:srgbClr val="FFFFFF">
                <a:alpha val="0"/>
              </a:srgbClr>
            </a:solidFill>
            <a:prstDash val="solid"/>
          </a:ln>
        </p:spPr>
        <p:txBody>
          <a:bodyPr/>
          <a:lstStyle/>
          <a:p>
            <a:endParaRPr lang="en-US"/>
          </a:p>
        </p:txBody>
      </p:sp>
      <p:pic>
        <p:nvPicPr>
          <p:cNvPr id="19" name="Image 1" descr="preencoded.png"/>
          <p:cNvPicPr>
            <a:picLocks noChangeAspect="1"/>
          </p:cNvPicPr>
          <p:nvPr/>
        </p:nvPicPr>
        <p:blipFill>
          <a:blip r:embed="rId4"/>
          <a:stretch>
            <a:fillRect/>
          </a:stretch>
        </p:blipFill>
        <p:spPr>
          <a:xfrm>
            <a:off x="761695" y="2204618"/>
            <a:ext cx="1028700" cy="247802"/>
          </a:xfrm>
          <a:prstGeom prst="rect">
            <a:avLst/>
          </a:prstGeom>
        </p:spPr>
      </p:pic>
      <p:sp>
        <p:nvSpPr>
          <p:cNvPr id="20" name="Text 16"/>
          <p:cNvSpPr/>
          <p:nvPr/>
        </p:nvSpPr>
        <p:spPr>
          <a:xfrm>
            <a:off x="761695" y="2204618"/>
            <a:ext cx="1028700" cy="247802"/>
          </a:xfrm>
          <a:prstGeom prst="rect">
            <a:avLst/>
          </a:prstGeom>
          <a:solidFill>
            <a:srgbClr val="FFFFFF">
              <a:alpha val="0"/>
            </a:srgbClr>
          </a:solidFill>
          <a:ln w="12700">
            <a:solidFill>
              <a:srgbClr val="1E3A8A"/>
            </a:solidFill>
          </a:ln>
        </p:spPr>
        <p:txBody>
          <a:bodyPr wrap="square" lIns="0" tIns="0" rIns="0" bIns="0" rtlCol="0" anchor="ctr"/>
          <a:lstStyle/>
          <a:p>
            <a:pPr marL="0" indent="0" algn="ctr">
              <a:buNone/>
            </a:pPr>
            <a:r>
              <a:rPr lang="en-US" sz="900" b="1" kern="0" spc="90" dirty="0">
                <a:solidFill>
                  <a:srgbClr val="1E3A8A"/>
                </a:solidFill>
                <a:latin typeface="Lato" pitchFamily="34" charset="0"/>
                <a:ea typeface="Lato" pitchFamily="34" charset="-122"/>
                <a:cs typeface="Lato" pitchFamily="34" charset="-120"/>
              </a:rPr>
              <a:t>Overview</a:t>
            </a:r>
            <a:endParaRPr lang="en-US" sz="900" dirty="0"/>
          </a:p>
        </p:txBody>
      </p:sp>
      <p:pic>
        <p:nvPicPr>
          <p:cNvPr id="21" name="Image 2" descr="preencoded.png"/>
          <p:cNvPicPr>
            <a:picLocks noChangeAspect="1"/>
          </p:cNvPicPr>
          <p:nvPr/>
        </p:nvPicPr>
        <p:blipFill>
          <a:blip r:embed="rId5"/>
          <a:srcRect t="-842" b="-842"/>
          <a:stretch/>
        </p:blipFill>
        <p:spPr>
          <a:xfrm>
            <a:off x="7048195" y="3555187"/>
            <a:ext cx="190195" cy="171907"/>
          </a:xfrm>
          <a:prstGeom prst="rect">
            <a:avLst/>
          </a:prstGeom>
        </p:spPr>
      </p:pic>
      <p:sp>
        <p:nvSpPr>
          <p:cNvPr id="22" name="Text 17"/>
          <p:cNvSpPr txBox="1"/>
          <p:nvPr/>
        </p:nvSpPr>
        <p:spPr>
          <a:xfrm>
            <a:off x="609905" y="457200"/>
            <a:ext cx="2288743" cy="152705"/>
          </a:xfrm>
          <a:prstGeom prst="rect">
            <a:avLst/>
          </a:prstGeom>
          <a:noFill/>
          <a:ln/>
        </p:spPr>
        <p:txBody>
          <a:bodyPr wrap="square" lIns="0" tIns="0" rIns="0" bIns="0" rtlCol="0" anchor="ctr"/>
          <a:lstStyle/>
          <a:p>
            <a:pPr marL="0" indent="0" algn="l">
              <a:buNone/>
            </a:pPr>
            <a:r>
              <a:rPr lang="en-US" sz="900" b="1" kern="0" spc="90" dirty="0">
                <a:solidFill>
                  <a:srgbClr val="6B7280"/>
                </a:solidFill>
                <a:latin typeface="Lato" pitchFamily="34" charset="0"/>
                <a:ea typeface="Lato" pitchFamily="34" charset="-122"/>
                <a:cs typeface="Lato" pitchFamily="34" charset="-120"/>
              </a:rPr>
              <a:t>Module 2: Funding My Startup</a:t>
            </a:r>
            <a:endParaRPr lang="en-US" sz="900" dirty="0"/>
          </a:p>
        </p:txBody>
      </p:sp>
      <p:sp>
        <p:nvSpPr>
          <p:cNvPr id="23" name="Text 18"/>
          <p:cNvSpPr txBox="1"/>
          <p:nvPr/>
        </p:nvSpPr>
        <p:spPr>
          <a:xfrm>
            <a:off x="9633204" y="6362395"/>
            <a:ext cx="1848002" cy="152705"/>
          </a:xfrm>
          <a:prstGeom prst="rect">
            <a:avLst/>
          </a:prstGeom>
          <a:noFill/>
          <a:ln/>
        </p:spPr>
        <p:txBody>
          <a:bodyPr wrap="square" lIns="0" tIns="0" rIns="0" bIns="0" rtlCol="0" anchor="ctr"/>
          <a:lstStyle/>
          <a:p>
            <a:pPr marL="0" indent="0" algn="l">
              <a:buNone/>
            </a:pPr>
            <a:r>
              <a:rPr lang="en-US" sz="900" kern="0" spc="90" dirty="0">
                <a:solidFill>
                  <a:srgbClr val="6B7280">
                    <a:alpha val="50000"/>
                  </a:srgbClr>
                </a:solidFill>
                <a:latin typeface="Lato" pitchFamily="34" charset="0"/>
                <a:ea typeface="Lato" pitchFamily="34" charset="-122"/>
                <a:cs typeface="Lato" pitchFamily="34" charset="-120"/>
              </a:rPr>
              <a:t>Principles of Marketing</a:t>
            </a:r>
            <a:endParaRPr lang="en-US" sz="900" dirty="0"/>
          </a:p>
        </p:txBody>
      </p:sp>
      <p:sp>
        <p:nvSpPr>
          <p:cNvPr id="24" name="Text 19"/>
          <p:cNvSpPr txBox="1"/>
          <p:nvPr/>
        </p:nvSpPr>
        <p:spPr>
          <a:xfrm>
            <a:off x="11480292" y="6324905"/>
            <a:ext cx="124358" cy="228600"/>
          </a:xfrm>
          <a:prstGeom prst="rect">
            <a:avLst/>
          </a:prstGeom>
          <a:noFill/>
          <a:ln/>
        </p:spPr>
        <p:txBody>
          <a:bodyPr wrap="square" lIns="0" tIns="0" rIns="0" bIns="0" rtlCol="0" anchor="ctr"/>
          <a:lstStyle/>
          <a:p>
            <a:pPr marL="0" indent="0" algn="l">
              <a:buNone/>
            </a:pPr>
            <a:r>
              <a:rPr lang="en-US" sz="1200" dirty="0">
                <a:solidFill>
                  <a:srgbClr val="D1D5DB">
                    <a:alpha val="50000"/>
                  </a:srgbClr>
                </a:solidFill>
                <a:latin typeface="Lato" pitchFamily="34" charset="0"/>
                <a:ea typeface="Lato" pitchFamily="34" charset="-122"/>
                <a:cs typeface="Lato" pitchFamily="34" charset="-120"/>
              </a:rPr>
              <a:t>|</a:t>
            </a:r>
            <a:endParaRPr lang="en-US" sz="1200" dirty="0"/>
          </a:p>
        </p:txBody>
      </p:sp>
      <p:sp>
        <p:nvSpPr>
          <p:cNvPr id="25" name="Text 20"/>
          <p:cNvSpPr txBox="1"/>
          <p:nvPr/>
        </p:nvSpPr>
        <p:spPr>
          <a:xfrm>
            <a:off x="11601907" y="6362395"/>
            <a:ext cx="210312" cy="152705"/>
          </a:xfrm>
          <a:prstGeom prst="rect">
            <a:avLst/>
          </a:prstGeom>
          <a:noFill/>
          <a:ln/>
        </p:spPr>
        <p:txBody>
          <a:bodyPr wrap="square" lIns="0" tIns="0" rIns="0" bIns="0" rtlCol="0" anchor="ctr"/>
          <a:lstStyle/>
          <a:p>
            <a:pPr marL="0" indent="0" algn="l">
              <a:buNone/>
            </a:pPr>
            <a:r>
              <a:rPr lang="en-US" sz="900" b="1" dirty="0">
                <a:solidFill>
                  <a:srgbClr val="9CA3AF">
                    <a:alpha val="50000"/>
                  </a:srgbClr>
                </a:solidFill>
                <a:latin typeface="Lato" pitchFamily="34" charset="0"/>
                <a:ea typeface="Lato" pitchFamily="34" charset="-122"/>
                <a:cs typeface="Lato" pitchFamily="34" charset="-120"/>
              </a:rPr>
              <a:t>02</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FFFFF"/>
          </a:solidFill>
          <a:ln w="12700">
            <a:solidFill>
              <a:srgbClr val="FFFFFF">
                <a:alpha val="0"/>
              </a:srgbClr>
            </a:solidFill>
            <a:prstDash val="solid"/>
          </a:ln>
        </p:spPr>
        <p:txBody>
          <a:bodyPr/>
          <a:lstStyle/>
          <a:p>
            <a:endParaRPr lang="en-US"/>
          </a:p>
        </p:txBody>
      </p:sp>
      <p:sp>
        <p:nvSpPr>
          <p:cNvPr id="3" name="Shape 1"/>
          <p:cNvSpPr/>
          <p:nvPr/>
        </p:nvSpPr>
        <p:spPr>
          <a:xfrm>
            <a:off x="0" y="0"/>
            <a:ext cx="12191695" cy="6858000"/>
          </a:xfrm>
          <a:prstGeom prst="rect">
            <a:avLst/>
          </a:prstGeom>
          <a:solidFill>
            <a:srgbClr val="FFFFFF"/>
          </a:solidFill>
          <a:ln/>
        </p:spPr>
        <p:txBody>
          <a:bodyPr/>
          <a:lstStyle/>
          <a:p>
            <a:endParaRPr lang="en-US"/>
          </a:p>
        </p:txBody>
      </p:sp>
      <p:sp>
        <p:nvSpPr>
          <p:cNvPr id="4" name="Shape 2"/>
          <p:cNvSpPr/>
          <p:nvPr/>
        </p:nvSpPr>
        <p:spPr>
          <a:xfrm>
            <a:off x="0" y="0"/>
            <a:ext cx="12191695" cy="152705"/>
          </a:xfrm>
          <a:prstGeom prst="rect">
            <a:avLst/>
          </a:prstGeom>
          <a:solidFill>
            <a:srgbClr val="1E3A8A"/>
          </a:solidFill>
          <a:ln w="12700">
            <a:solidFill>
              <a:srgbClr val="1E3A8A">
                <a:alpha val="0"/>
              </a:srgbClr>
            </a:solidFill>
            <a:prstDash val="solid"/>
          </a:ln>
        </p:spPr>
        <p:txBody>
          <a:bodyPr/>
          <a:lstStyle/>
          <a:p>
            <a:endParaRPr lang="en-US"/>
          </a:p>
        </p:txBody>
      </p:sp>
      <p:sp>
        <p:nvSpPr>
          <p:cNvPr id="5" name="Shape 3"/>
          <p:cNvSpPr/>
          <p:nvPr/>
        </p:nvSpPr>
        <p:spPr>
          <a:xfrm>
            <a:off x="-952805" y="4000500"/>
            <a:ext cx="3810305" cy="3810305"/>
          </a:xfrm>
          <a:prstGeom prst="ellipse">
            <a:avLst/>
          </a:prstGeom>
          <a:noFill/>
          <a:ln w="508000">
            <a:solidFill>
              <a:srgbClr val="F1F5F9"/>
            </a:solidFill>
            <a:prstDash val="solid"/>
          </a:ln>
        </p:spPr>
        <p:txBody>
          <a:bodyPr/>
          <a:lstStyle/>
          <a:p>
            <a:endParaRPr lang="en-US"/>
          </a:p>
        </p:txBody>
      </p:sp>
      <p:sp>
        <p:nvSpPr>
          <p:cNvPr id="6" name="Text 4"/>
          <p:cNvSpPr txBox="1"/>
          <p:nvPr/>
        </p:nvSpPr>
        <p:spPr>
          <a:xfrm>
            <a:off x="761695" y="1910182"/>
            <a:ext cx="1038758" cy="247802"/>
          </a:xfrm>
          <a:prstGeom prst="rect">
            <a:avLst/>
          </a:prstGeom>
          <a:noFill/>
          <a:ln w="12700">
            <a:solidFill>
              <a:srgbClr val="D1D5DB"/>
            </a:solidFill>
          </a:ln>
        </p:spPr>
        <p:txBody>
          <a:bodyPr wrap="square" lIns="0" tIns="0" rIns="0" bIns="0" rtlCol="0" anchor="t"/>
          <a:lstStyle/>
          <a:p>
            <a:pPr marL="0" indent="0" algn="l">
              <a:buNone/>
            </a:pPr>
            <a:r>
              <a:rPr lang="en-US" sz="900" b="1" kern="0" spc="90" dirty="0">
                <a:solidFill>
                  <a:srgbClr val="6B7280"/>
                </a:solidFill>
                <a:latin typeface="Lato" pitchFamily="34" charset="0"/>
                <a:ea typeface="Lato" pitchFamily="34" charset="-122"/>
                <a:cs typeface="Lato" pitchFamily="34" charset="-120"/>
              </a:rPr>
              <a:t>Outcomes</a:t>
            </a:r>
            <a:endParaRPr lang="en-US" sz="900" dirty="0"/>
          </a:p>
        </p:txBody>
      </p:sp>
      <p:sp>
        <p:nvSpPr>
          <p:cNvPr id="7" name="Text 5"/>
          <p:cNvSpPr txBox="1"/>
          <p:nvPr/>
        </p:nvSpPr>
        <p:spPr>
          <a:xfrm>
            <a:off x="761695" y="2385670"/>
            <a:ext cx="3675888" cy="1429207"/>
          </a:xfrm>
          <a:prstGeom prst="rect">
            <a:avLst/>
          </a:prstGeom>
          <a:noFill/>
          <a:ln/>
        </p:spPr>
        <p:txBody>
          <a:bodyPr wrap="square" lIns="0" tIns="0" rIns="0" bIns="0" rtlCol="0" anchor="t"/>
          <a:lstStyle/>
          <a:p>
            <a:pPr marL="0" indent="0" algn="l">
              <a:buNone/>
            </a:pPr>
            <a:r>
              <a:rPr lang="en-US" sz="4500" b="1" dirty="0">
                <a:solidFill>
                  <a:srgbClr val="111827"/>
                </a:solidFill>
                <a:latin typeface="Playfair Display" pitchFamily="34" charset="0"/>
                <a:ea typeface="Playfair Display" pitchFamily="34" charset="-122"/>
                <a:cs typeface="Playfair Display" pitchFamily="34" charset="-120"/>
              </a:rPr>
              <a:t>Learning Objectives</a:t>
            </a:r>
            <a:endParaRPr lang="en-US" sz="4500" dirty="0"/>
          </a:p>
        </p:txBody>
      </p:sp>
      <p:pic>
        <p:nvPicPr>
          <p:cNvPr id="8" name="Image 0" descr="preencoded.png"/>
          <p:cNvPicPr>
            <a:picLocks noChangeAspect="1"/>
          </p:cNvPicPr>
          <p:nvPr/>
        </p:nvPicPr>
        <p:blipFill>
          <a:blip r:embed="rId3"/>
          <a:srcRect t="-375" b="-375"/>
          <a:stretch/>
        </p:blipFill>
        <p:spPr>
          <a:xfrm>
            <a:off x="761695" y="4119372"/>
            <a:ext cx="609905" cy="57607"/>
          </a:xfrm>
          <a:prstGeom prst="rect">
            <a:avLst/>
          </a:prstGeom>
        </p:spPr>
      </p:pic>
      <p:sp>
        <p:nvSpPr>
          <p:cNvPr id="9" name="Text 6"/>
          <p:cNvSpPr txBox="1"/>
          <p:nvPr/>
        </p:nvSpPr>
        <p:spPr>
          <a:xfrm>
            <a:off x="761695" y="4481474"/>
            <a:ext cx="3610051" cy="619963"/>
          </a:xfrm>
          <a:prstGeom prst="rect">
            <a:avLst/>
          </a:prstGeom>
          <a:noFill/>
          <a:ln/>
        </p:spPr>
        <p:txBody>
          <a:bodyPr wrap="square" lIns="0" tIns="0" rIns="0" bIns="0" rtlCol="0" anchor="t"/>
          <a:lstStyle/>
          <a:p>
            <a:pPr marL="0" indent="0" algn="l">
              <a:buNone/>
            </a:pPr>
            <a:r>
              <a:rPr lang="en-US" sz="1500" dirty="0">
                <a:solidFill>
                  <a:srgbClr val="4B5563"/>
                </a:solidFill>
                <a:latin typeface="Lato" pitchFamily="34" charset="0"/>
                <a:ea typeface="Lato" pitchFamily="34" charset="-122"/>
                <a:cs typeface="Lato" pitchFamily="34" charset="-120"/>
              </a:rPr>
              <a:t>By the end of this module, you will be able to master these four core competencies.</a:t>
            </a:r>
            <a:endParaRPr lang="en-US" sz="1500" dirty="0"/>
          </a:p>
        </p:txBody>
      </p:sp>
      <p:pic>
        <p:nvPicPr>
          <p:cNvPr id="10" name="Image 1" descr="preencoded.png"/>
          <p:cNvPicPr>
            <a:picLocks noChangeAspect="1"/>
          </p:cNvPicPr>
          <p:nvPr/>
        </p:nvPicPr>
        <p:blipFill>
          <a:blip r:embed="rId4"/>
          <a:srcRect l="-5" r="-5"/>
          <a:stretch/>
        </p:blipFill>
        <p:spPr>
          <a:xfrm>
            <a:off x="4867351" y="1127455"/>
            <a:ext cx="3167482" cy="2263140"/>
          </a:xfrm>
          <a:prstGeom prst="rect">
            <a:avLst/>
          </a:prstGeom>
        </p:spPr>
      </p:pic>
      <p:sp>
        <p:nvSpPr>
          <p:cNvPr id="11" name="Shape 7"/>
          <p:cNvSpPr/>
          <p:nvPr/>
        </p:nvSpPr>
        <p:spPr>
          <a:xfrm>
            <a:off x="5143500" y="1394460"/>
            <a:ext cx="457200" cy="457200"/>
          </a:xfrm>
          <a:prstGeom prst="ellipse">
            <a:avLst/>
          </a:prstGeom>
          <a:solidFill>
            <a:srgbClr val="DBEAFE"/>
          </a:solidFill>
          <a:ln w="12700">
            <a:solidFill>
              <a:srgbClr val="FFFFFF">
                <a:alpha val="0"/>
              </a:srgbClr>
            </a:solidFill>
            <a:prstDash val="solid"/>
          </a:ln>
        </p:spPr>
        <p:txBody>
          <a:bodyPr/>
          <a:lstStyle/>
          <a:p>
            <a:endParaRPr lang="en-US"/>
          </a:p>
        </p:txBody>
      </p:sp>
      <p:pic>
        <p:nvPicPr>
          <p:cNvPr id="12" name="Image 2" descr="preencoded.png"/>
          <p:cNvPicPr>
            <a:picLocks noChangeAspect="1"/>
          </p:cNvPicPr>
          <p:nvPr/>
        </p:nvPicPr>
        <p:blipFill>
          <a:blip r:embed="rId5"/>
          <a:srcRect l="-1648" r="-1648"/>
          <a:stretch/>
        </p:blipFill>
        <p:spPr>
          <a:xfrm>
            <a:off x="5286146" y="1527962"/>
            <a:ext cx="171907" cy="190195"/>
          </a:xfrm>
          <a:prstGeom prst="rect">
            <a:avLst/>
          </a:prstGeom>
        </p:spPr>
      </p:pic>
      <p:sp>
        <p:nvSpPr>
          <p:cNvPr id="13" name="Text 8"/>
          <p:cNvSpPr txBox="1"/>
          <p:nvPr/>
        </p:nvSpPr>
        <p:spPr>
          <a:xfrm>
            <a:off x="5790895" y="1356055"/>
            <a:ext cx="2275942"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Playfair Display" pitchFamily="34" charset="0"/>
                <a:ea typeface="Playfair Display" pitchFamily="34" charset="-122"/>
                <a:cs typeface="Playfair Display" pitchFamily="34" charset="-120"/>
              </a:rPr>
              <a:t>Strategy vs. Tactics</a:t>
            </a:r>
            <a:endParaRPr lang="en-US" sz="1300" dirty="0"/>
          </a:p>
        </p:txBody>
      </p:sp>
      <p:sp>
        <p:nvSpPr>
          <p:cNvPr id="14" name="Text 9"/>
          <p:cNvSpPr txBox="1"/>
          <p:nvPr/>
        </p:nvSpPr>
        <p:spPr>
          <a:xfrm>
            <a:off x="5790895" y="1698955"/>
            <a:ext cx="2095805" cy="838505"/>
          </a:xfrm>
          <a:prstGeom prst="rect">
            <a:avLst/>
          </a:prstGeom>
          <a:noFill/>
          <a:ln/>
        </p:spPr>
        <p:txBody>
          <a:bodyPr wrap="square" lIns="0" tIns="0" rIns="0" bIns="0" rtlCol="0" anchor="t"/>
          <a:lstStyle/>
          <a:p>
            <a:pPr marL="0" indent="0" algn="l">
              <a:buNone/>
            </a:pPr>
            <a:r>
              <a:rPr lang="en-US" sz="1200" dirty="0">
                <a:solidFill>
                  <a:srgbClr val="4B5563"/>
                </a:solidFill>
                <a:latin typeface="Lato" pitchFamily="34" charset="0"/>
                <a:ea typeface="Lato" pitchFamily="34" charset="-122"/>
                <a:cs typeface="Lato" pitchFamily="34" charset="-120"/>
              </a:rPr>
              <a:t>Explain the fundamental difference between strategic direction and tactical execution.</a:t>
            </a:r>
            <a:endParaRPr lang="en-US" sz="1200" dirty="0"/>
          </a:p>
        </p:txBody>
      </p:sp>
      <p:pic>
        <p:nvPicPr>
          <p:cNvPr id="15" name="Image 3" descr="preencoded.png"/>
          <p:cNvPicPr>
            <a:picLocks noChangeAspect="1"/>
          </p:cNvPicPr>
          <p:nvPr/>
        </p:nvPicPr>
        <p:blipFill>
          <a:blip r:embed="rId6"/>
          <a:srcRect l="-5" r="-5"/>
          <a:stretch/>
        </p:blipFill>
        <p:spPr>
          <a:xfrm>
            <a:off x="8262518" y="1127455"/>
            <a:ext cx="3167482" cy="2263140"/>
          </a:xfrm>
          <a:prstGeom prst="rect">
            <a:avLst/>
          </a:prstGeom>
        </p:spPr>
      </p:pic>
      <p:sp>
        <p:nvSpPr>
          <p:cNvPr id="16" name="Shape 10"/>
          <p:cNvSpPr/>
          <p:nvPr/>
        </p:nvSpPr>
        <p:spPr>
          <a:xfrm>
            <a:off x="8539582" y="1394460"/>
            <a:ext cx="457200" cy="457200"/>
          </a:xfrm>
          <a:prstGeom prst="ellipse">
            <a:avLst/>
          </a:prstGeom>
          <a:solidFill>
            <a:srgbClr val="FEF3C7"/>
          </a:solidFill>
          <a:ln w="12700">
            <a:solidFill>
              <a:srgbClr val="FFFFFF">
                <a:alpha val="0"/>
              </a:srgbClr>
            </a:solidFill>
            <a:prstDash val="solid"/>
          </a:ln>
        </p:spPr>
        <p:txBody>
          <a:bodyPr/>
          <a:lstStyle/>
          <a:p>
            <a:endParaRPr lang="en-US"/>
          </a:p>
        </p:txBody>
      </p:sp>
      <p:pic>
        <p:nvPicPr>
          <p:cNvPr id="17" name="Image 4" descr="preencoded.png"/>
          <p:cNvPicPr>
            <a:picLocks noChangeAspect="1"/>
          </p:cNvPicPr>
          <p:nvPr/>
        </p:nvPicPr>
        <p:blipFill>
          <a:blip r:embed="rId7"/>
          <a:srcRect/>
          <a:stretch/>
        </p:blipFill>
        <p:spPr>
          <a:xfrm>
            <a:off x="8672170" y="1527962"/>
            <a:ext cx="190195" cy="190195"/>
          </a:xfrm>
          <a:prstGeom prst="rect">
            <a:avLst/>
          </a:prstGeom>
        </p:spPr>
      </p:pic>
      <p:sp>
        <p:nvSpPr>
          <p:cNvPr id="18" name="Text 11"/>
          <p:cNvSpPr txBox="1"/>
          <p:nvPr/>
        </p:nvSpPr>
        <p:spPr>
          <a:xfrm>
            <a:off x="9186977" y="1356055"/>
            <a:ext cx="2385670"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Playfair Display" pitchFamily="34" charset="0"/>
                <a:ea typeface="Playfair Display" pitchFamily="34" charset="-122"/>
                <a:cs typeface="Playfair Display" pitchFamily="34" charset="-120"/>
              </a:rPr>
              <a:t>Marketing Environment</a:t>
            </a:r>
            <a:endParaRPr lang="en-US" sz="1300" dirty="0"/>
          </a:p>
        </p:txBody>
      </p:sp>
      <p:sp>
        <p:nvSpPr>
          <p:cNvPr id="19" name="Text 12"/>
          <p:cNvSpPr txBox="1"/>
          <p:nvPr/>
        </p:nvSpPr>
        <p:spPr>
          <a:xfrm>
            <a:off x="9186977" y="1698955"/>
            <a:ext cx="2095805" cy="629107"/>
          </a:xfrm>
          <a:prstGeom prst="rect">
            <a:avLst/>
          </a:prstGeom>
          <a:noFill/>
          <a:ln/>
        </p:spPr>
        <p:txBody>
          <a:bodyPr wrap="square" lIns="0" tIns="0" rIns="0" bIns="0" rtlCol="0" anchor="t"/>
          <a:lstStyle/>
          <a:p>
            <a:pPr marL="0" indent="0" algn="l">
              <a:buNone/>
            </a:pPr>
            <a:r>
              <a:rPr lang="en-US" sz="1200" dirty="0">
                <a:solidFill>
                  <a:srgbClr val="4B5563"/>
                </a:solidFill>
                <a:latin typeface="Lato" pitchFamily="34" charset="0"/>
                <a:ea typeface="Lato" pitchFamily="34" charset="-122"/>
                <a:cs typeface="Lato" pitchFamily="34" charset="-120"/>
              </a:rPr>
              <a:t>Identify key forces: social, technology, economic, legal, and competitive.</a:t>
            </a:r>
            <a:endParaRPr lang="en-US" sz="1200" dirty="0"/>
          </a:p>
        </p:txBody>
      </p:sp>
      <p:pic>
        <p:nvPicPr>
          <p:cNvPr id="20" name="Image 5" descr="preencoded.png"/>
          <p:cNvPicPr>
            <a:picLocks noChangeAspect="1"/>
          </p:cNvPicPr>
          <p:nvPr/>
        </p:nvPicPr>
        <p:blipFill>
          <a:blip r:embed="rId8"/>
          <a:srcRect l="-5" r="-5"/>
          <a:stretch/>
        </p:blipFill>
        <p:spPr>
          <a:xfrm>
            <a:off x="4867351" y="3619195"/>
            <a:ext cx="3167482" cy="2263140"/>
          </a:xfrm>
          <a:prstGeom prst="rect">
            <a:avLst/>
          </a:prstGeom>
        </p:spPr>
      </p:pic>
      <p:sp>
        <p:nvSpPr>
          <p:cNvPr id="21" name="Shape 13"/>
          <p:cNvSpPr/>
          <p:nvPr/>
        </p:nvSpPr>
        <p:spPr>
          <a:xfrm>
            <a:off x="5143500" y="3886200"/>
            <a:ext cx="457200" cy="457200"/>
          </a:xfrm>
          <a:prstGeom prst="ellipse">
            <a:avLst/>
          </a:prstGeom>
          <a:solidFill>
            <a:srgbClr val="D1FAE5"/>
          </a:solidFill>
          <a:ln w="12700">
            <a:solidFill>
              <a:srgbClr val="FFFFFF">
                <a:alpha val="0"/>
              </a:srgbClr>
            </a:solidFill>
            <a:prstDash val="solid"/>
          </a:ln>
        </p:spPr>
        <p:txBody>
          <a:bodyPr/>
          <a:lstStyle/>
          <a:p>
            <a:endParaRPr lang="en-US"/>
          </a:p>
        </p:txBody>
      </p:sp>
      <p:pic>
        <p:nvPicPr>
          <p:cNvPr id="22" name="Image 6" descr="preencoded.png"/>
          <p:cNvPicPr>
            <a:picLocks noChangeAspect="1"/>
          </p:cNvPicPr>
          <p:nvPr/>
        </p:nvPicPr>
        <p:blipFill>
          <a:blip r:embed="rId9"/>
          <a:srcRect l="-1282" r="-1282"/>
          <a:stretch/>
        </p:blipFill>
        <p:spPr>
          <a:xfrm>
            <a:off x="5262372" y="4019702"/>
            <a:ext cx="219456" cy="190195"/>
          </a:xfrm>
          <a:prstGeom prst="rect">
            <a:avLst/>
          </a:prstGeom>
        </p:spPr>
      </p:pic>
      <p:sp>
        <p:nvSpPr>
          <p:cNvPr id="23" name="Text 14"/>
          <p:cNvSpPr txBox="1"/>
          <p:nvPr/>
        </p:nvSpPr>
        <p:spPr>
          <a:xfrm>
            <a:off x="5790895" y="3847795"/>
            <a:ext cx="2100377"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Playfair Display" pitchFamily="34" charset="0"/>
                <a:ea typeface="Playfair Display" pitchFamily="34" charset="-122"/>
                <a:cs typeface="Playfair Display" pitchFamily="34" charset="-120"/>
              </a:rPr>
              <a:t>SWOT Analysis</a:t>
            </a:r>
            <a:endParaRPr lang="en-US" sz="1300" dirty="0"/>
          </a:p>
        </p:txBody>
      </p:sp>
      <p:sp>
        <p:nvSpPr>
          <p:cNvPr id="24" name="Text 15"/>
          <p:cNvSpPr txBox="1"/>
          <p:nvPr/>
        </p:nvSpPr>
        <p:spPr>
          <a:xfrm>
            <a:off x="5790895" y="4190695"/>
            <a:ext cx="2095805" cy="629107"/>
          </a:xfrm>
          <a:prstGeom prst="rect">
            <a:avLst/>
          </a:prstGeom>
          <a:noFill/>
          <a:ln/>
        </p:spPr>
        <p:txBody>
          <a:bodyPr wrap="square" lIns="0" tIns="0" rIns="0" bIns="0" rtlCol="0" anchor="t"/>
          <a:lstStyle/>
          <a:p>
            <a:pPr marL="0" indent="0" algn="l">
              <a:buNone/>
            </a:pPr>
            <a:r>
              <a:rPr lang="en-US" sz="1200" dirty="0">
                <a:solidFill>
                  <a:srgbClr val="4B5563"/>
                </a:solidFill>
                <a:latin typeface="Lato" pitchFamily="34" charset="0"/>
                <a:ea typeface="Lato" pitchFamily="34" charset="-122"/>
                <a:cs typeface="Lato" pitchFamily="34" charset="-120"/>
              </a:rPr>
              <a:t>Complete a basic SWOT analysis distinguishing internal and external factors.</a:t>
            </a:r>
            <a:endParaRPr lang="en-US" sz="1200" dirty="0"/>
          </a:p>
        </p:txBody>
      </p:sp>
      <p:pic>
        <p:nvPicPr>
          <p:cNvPr id="25" name="Image 7" descr="preencoded.png"/>
          <p:cNvPicPr>
            <a:picLocks noChangeAspect="1"/>
          </p:cNvPicPr>
          <p:nvPr/>
        </p:nvPicPr>
        <p:blipFill>
          <a:blip r:embed="rId10"/>
          <a:srcRect l="-5" r="-5"/>
          <a:stretch/>
        </p:blipFill>
        <p:spPr>
          <a:xfrm>
            <a:off x="8262518" y="3619195"/>
            <a:ext cx="3167482" cy="2263140"/>
          </a:xfrm>
          <a:prstGeom prst="rect">
            <a:avLst/>
          </a:prstGeom>
        </p:spPr>
      </p:pic>
      <p:sp>
        <p:nvSpPr>
          <p:cNvPr id="26" name="Shape 16"/>
          <p:cNvSpPr/>
          <p:nvPr/>
        </p:nvSpPr>
        <p:spPr>
          <a:xfrm>
            <a:off x="8539582" y="3886200"/>
            <a:ext cx="457200" cy="457200"/>
          </a:xfrm>
          <a:prstGeom prst="ellipse">
            <a:avLst/>
          </a:prstGeom>
          <a:solidFill>
            <a:srgbClr val="FEE2E2"/>
          </a:solidFill>
          <a:ln w="12700">
            <a:solidFill>
              <a:srgbClr val="FFFFFF">
                <a:alpha val="0"/>
              </a:srgbClr>
            </a:solidFill>
            <a:prstDash val="solid"/>
          </a:ln>
        </p:spPr>
        <p:txBody>
          <a:bodyPr/>
          <a:lstStyle/>
          <a:p>
            <a:endParaRPr lang="en-US"/>
          </a:p>
        </p:txBody>
      </p:sp>
      <p:pic>
        <p:nvPicPr>
          <p:cNvPr id="27" name="Image 8" descr="preencoded.png"/>
          <p:cNvPicPr>
            <a:picLocks noChangeAspect="1"/>
          </p:cNvPicPr>
          <p:nvPr/>
        </p:nvPicPr>
        <p:blipFill>
          <a:blip r:embed="rId11"/>
          <a:srcRect/>
          <a:stretch/>
        </p:blipFill>
        <p:spPr>
          <a:xfrm>
            <a:off x="8695944" y="4019702"/>
            <a:ext cx="142646" cy="190195"/>
          </a:xfrm>
          <a:prstGeom prst="rect">
            <a:avLst/>
          </a:prstGeom>
        </p:spPr>
      </p:pic>
      <p:sp>
        <p:nvSpPr>
          <p:cNvPr id="28" name="Text 17"/>
          <p:cNvSpPr txBox="1"/>
          <p:nvPr/>
        </p:nvSpPr>
        <p:spPr>
          <a:xfrm>
            <a:off x="9186977" y="3847795"/>
            <a:ext cx="2095805" cy="534010"/>
          </a:xfrm>
          <a:prstGeom prst="rect">
            <a:avLst/>
          </a:prstGeom>
          <a:noFill/>
          <a:ln/>
        </p:spPr>
        <p:txBody>
          <a:bodyPr wrap="square" lIns="0" tIns="0" rIns="0" bIns="0" rtlCol="0" anchor="t"/>
          <a:lstStyle/>
          <a:p>
            <a:pPr marL="0" indent="0" algn="l">
              <a:buNone/>
            </a:pPr>
            <a:r>
              <a:rPr lang="en-US" sz="1300" b="1" dirty="0">
                <a:solidFill>
                  <a:srgbClr val="1F2937"/>
                </a:solidFill>
                <a:latin typeface="Playfair Display" pitchFamily="34" charset="0"/>
                <a:ea typeface="Playfair Display" pitchFamily="34" charset="-122"/>
                <a:cs typeface="Playfair Display" pitchFamily="34" charset="-120"/>
              </a:rPr>
              <a:t>Strategic Recommendation</a:t>
            </a:r>
            <a:endParaRPr lang="en-US" sz="1300" dirty="0"/>
          </a:p>
        </p:txBody>
      </p:sp>
      <p:sp>
        <p:nvSpPr>
          <p:cNvPr id="29" name="Text 18"/>
          <p:cNvSpPr txBox="1"/>
          <p:nvPr/>
        </p:nvSpPr>
        <p:spPr>
          <a:xfrm>
            <a:off x="9186977" y="4457700"/>
            <a:ext cx="2095805" cy="629107"/>
          </a:xfrm>
          <a:prstGeom prst="rect">
            <a:avLst/>
          </a:prstGeom>
          <a:noFill/>
          <a:ln/>
        </p:spPr>
        <p:txBody>
          <a:bodyPr wrap="square" lIns="0" tIns="0" rIns="0" bIns="0" rtlCol="0" anchor="t"/>
          <a:lstStyle/>
          <a:p>
            <a:pPr marL="0" indent="0" algn="l">
              <a:buNone/>
            </a:pPr>
            <a:r>
              <a:rPr lang="en-US" sz="1200" dirty="0">
                <a:solidFill>
                  <a:srgbClr val="4B5563"/>
                </a:solidFill>
                <a:latin typeface="Lato" pitchFamily="34" charset="0"/>
                <a:ea typeface="Lato" pitchFamily="34" charset="-122"/>
                <a:cs typeface="Lato" pitchFamily="34" charset="-120"/>
              </a:rPr>
              <a:t>Use SWOT findings to formulate realistic, actionable strategy recommendations.</a:t>
            </a:r>
            <a:endParaRPr lang="en-US" sz="1200" dirty="0"/>
          </a:p>
        </p:txBody>
      </p:sp>
      <p:sp>
        <p:nvSpPr>
          <p:cNvPr id="30" name="Text 19"/>
          <p:cNvSpPr txBox="1"/>
          <p:nvPr/>
        </p:nvSpPr>
        <p:spPr>
          <a:xfrm>
            <a:off x="11064240" y="457200"/>
            <a:ext cx="752551"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Lato" pitchFamily="34" charset="0"/>
                <a:ea typeface="Lato" pitchFamily="34" charset="-122"/>
                <a:cs typeface="Lato" pitchFamily="34" charset="-120"/>
              </a:rPr>
              <a:t>Module 2</a:t>
            </a:r>
            <a:endParaRPr lang="en-US" sz="900" dirty="0"/>
          </a:p>
        </p:txBody>
      </p:sp>
      <p:sp>
        <p:nvSpPr>
          <p:cNvPr id="31" name="Text 20"/>
          <p:cNvSpPr txBox="1"/>
          <p:nvPr/>
        </p:nvSpPr>
        <p:spPr>
          <a:xfrm>
            <a:off x="457200" y="6381598"/>
            <a:ext cx="1201522" cy="143561"/>
          </a:xfrm>
          <a:prstGeom prst="rect">
            <a:avLst/>
          </a:prstGeom>
          <a:noFill/>
          <a:ln/>
        </p:spPr>
        <p:txBody>
          <a:bodyPr wrap="square" lIns="0" tIns="0" rIns="0" bIns="0" rtlCol="0" anchor="ctr"/>
          <a:lstStyle/>
          <a:p>
            <a:pPr marL="0" indent="0" algn="l">
              <a:buNone/>
            </a:pPr>
            <a:r>
              <a:rPr lang="en-US" sz="900" b="1" dirty="0">
                <a:solidFill>
                  <a:srgbClr val="9CA3AF">
                    <a:alpha val="60000"/>
                  </a:srgbClr>
                </a:solidFill>
                <a:latin typeface="Lato" pitchFamily="34" charset="0"/>
                <a:ea typeface="Lato" pitchFamily="34" charset="-122"/>
                <a:cs typeface="Lato" pitchFamily="34" charset="-120"/>
              </a:rPr>
              <a:t>Funding My Startup</a:t>
            </a:r>
            <a:endParaRPr lang="en-US" sz="900" dirty="0"/>
          </a:p>
        </p:txBody>
      </p:sp>
      <p:sp>
        <p:nvSpPr>
          <p:cNvPr id="32" name="Text 21"/>
          <p:cNvSpPr txBox="1"/>
          <p:nvPr/>
        </p:nvSpPr>
        <p:spPr>
          <a:xfrm>
            <a:off x="9633204" y="6362395"/>
            <a:ext cx="1848002" cy="152705"/>
          </a:xfrm>
          <a:prstGeom prst="rect">
            <a:avLst/>
          </a:prstGeom>
          <a:noFill/>
          <a:ln/>
        </p:spPr>
        <p:txBody>
          <a:bodyPr wrap="square" lIns="0" tIns="0" rIns="0" bIns="0" rtlCol="0" anchor="ctr"/>
          <a:lstStyle/>
          <a:p>
            <a:pPr marL="0" indent="0" algn="l">
              <a:buNone/>
            </a:pPr>
            <a:r>
              <a:rPr lang="en-US" sz="900" kern="0" spc="90" dirty="0">
                <a:solidFill>
                  <a:srgbClr val="6B7280">
                    <a:alpha val="50000"/>
                  </a:srgbClr>
                </a:solidFill>
                <a:latin typeface="Lato" pitchFamily="34" charset="0"/>
                <a:ea typeface="Lato" pitchFamily="34" charset="-122"/>
                <a:cs typeface="Lato" pitchFamily="34" charset="-120"/>
              </a:rPr>
              <a:t>Principles of Marketing</a:t>
            </a:r>
            <a:endParaRPr lang="en-US" sz="900" dirty="0"/>
          </a:p>
        </p:txBody>
      </p:sp>
      <p:sp>
        <p:nvSpPr>
          <p:cNvPr id="33" name="Text 22"/>
          <p:cNvSpPr txBox="1"/>
          <p:nvPr/>
        </p:nvSpPr>
        <p:spPr>
          <a:xfrm>
            <a:off x="11480292" y="6324905"/>
            <a:ext cx="124358" cy="228600"/>
          </a:xfrm>
          <a:prstGeom prst="rect">
            <a:avLst/>
          </a:prstGeom>
          <a:noFill/>
          <a:ln/>
        </p:spPr>
        <p:txBody>
          <a:bodyPr wrap="square" lIns="0" tIns="0" rIns="0" bIns="0" rtlCol="0" anchor="ctr"/>
          <a:lstStyle/>
          <a:p>
            <a:pPr marL="0" indent="0" algn="l">
              <a:buNone/>
            </a:pPr>
            <a:r>
              <a:rPr lang="en-US" sz="1200" dirty="0">
                <a:solidFill>
                  <a:srgbClr val="D1D5DB">
                    <a:alpha val="50000"/>
                  </a:srgbClr>
                </a:solidFill>
                <a:latin typeface="Lato" pitchFamily="34" charset="0"/>
                <a:ea typeface="Lato" pitchFamily="34" charset="-122"/>
                <a:cs typeface="Lato" pitchFamily="34" charset="-120"/>
              </a:rPr>
              <a:t>|</a:t>
            </a:r>
            <a:endParaRPr lang="en-US" sz="1200" dirty="0"/>
          </a:p>
        </p:txBody>
      </p:sp>
      <p:sp>
        <p:nvSpPr>
          <p:cNvPr id="34" name="Text 23"/>
          <p:cNvSpPr txBox="1"/>
          <p:nvPr/>
        </p:nvSpPr>
        <p:spPr>
          <a:xfrm>
            <a:off x="11601907" y="6362395"/>
            <a:ext cx="210312" cy="152705"/>
          </a:xfrm>
          <a:prstGeom prst="rect">
            <a:avLst/>
          </a:prstGeom>
          <a:noFill/>
          <a:ln/>
        </p:spPr>
        <p:txBody>
          <a:bodyPr wrap="square" lIns="0" tIns="0" rIns="0" bIns="0" rtlCol="0" anchor="ctr"/>
          <a:lstStyle/>
          <a:p>
            <a:pPr marL="0" indent="0" algn="l">
              <a:buNone/>
            </a:pPr>
            <a:r>
              <a:rPr lang="en-US" sz="900" b="1" dirty="0">
                <a:solidFill>
                  <a:srgbClr val="9CA3AF">
                    <a:alpha val="50000"/>
                  </a:srgbClr>
                </a:solidFill>
                <a:latin typeface="Lato" pitchFamily="34" charset="0"/>
                <a:ea typeface="Lato" pitchFamily="34" charset="-122"/>
                <a:cs typeface="Lato" pitchFamily="34" charset="-120"/>
              </a:rPr>
              <a:t>03</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FFFFF"/>
          </a:solidFill>
          <a:ln w="12700">
            <a:solidFill>
              <a:srgbClr val="FFFFFF">
                <a:alpha val="0"/>
              </a:srgbClr>
            </a:solidFill>
            <a:prstDash val="solid"/>
          </a:ln>
        </p:spPr>
        <p:txBody>
          <a:bodyPr/>
          <a:lstStyle/>
          <a:p>
            <a:endParaRPr lang="en-US"/>
          </a:p>
        </p:txBody>
      </p:sp>
      <p:sp>
        <p:nvSpPr>
          <p:cNvPr id="3" name="Shape 1"/>
          <p:cNvSpPr/>
          <p:nvPr/>
        </p:nvSpPr>
        <p:spPr>
          <a:xfrm>
            <a:off x="0" y="0"/>
            <a:ext cx="12191695" cy="6858000"/>
          </a:xfrm>
          <a:prstGeom prst="rect">
            <a:avLst/>
          </a:prstGeom>
          <a:solidFill>
            <a:srgbClr val="FFFFFF"/>
          </a:solidFill>
          <a:ln/>
        </p:spPr>
        <p:txBody>
          <a:bodyPr/>
          <a:lstStyle/>
          <a:p>
            <a:endParaRPr lang="en-US"/>
          </a:p>
        </p:txBody>
      </p:sp>
      <p:sp>
        <p:nvSpPr>
          <p:cNvPr id="4" name="Shape 2"/>
          <p:cNvSpPr/>
          <p:nvPr/>
        </p:nvSpPr>
        <p:spPr>
          <a:xfrm>
            <a:off x="0" y="0"/>
            <a:ext cx="12191695" cy="152705"/>
          </a:xfrm>
          <a:prstGeom prst="rect">
            <a:avLst/>
          </a:prstGeom>
          <a:solidFill>
            <a:srgbClr val="1E3A8A"/>
          </a:solidFill>
          <a:ln w="12700">
            <a:solidFill>
              <a:srgbClr val="1E3A8A">
                <a:alpha val="0"/>
              </a:srgbClr>
            </a:solidFill>
            <a:prstDash val="solid"/>
          </a:ln>
        </p:spPr>
        <p:txBody>
          <a:bodyPr/>
          <a:lstStyle/>
          <a:p>
            <a:endParaRPr lang="en-US"/>
          </a:p>
        </p:txBody>
      </p:sp>
      <p:sp>
        <p:nvSpPr>
          <p:cNvPr id="5" name="Text 3"/>
          <p:cNvSpPr txBox="1"/>
          <p:nvPr/>
        </p:nvSpPr>
        <p:spPr>
          <a:xfrm>
            <a:off x="761695" y="905256"/>
            <a:ext cx="10858500" cy="571500"/>
          </a:xfrm>
          <a:prstGeom prst="rect">
            <a:avLst/>
          </a:prstGeom>
          <a:noFill/>
          <a:ln/>
        </p:spPr>
        <p:txBody>
          <a:bodyPr wrap="square" lIns="0" tIns="0" rIns="0" bIns="0" rtlCol="0" anchor="ctr"/>
          <a:lstStyle/>
          <a:p>
            <a:pPr marL="0" indent="0" algn="l">
              <a:buNone/>
            </a:pPr>
            <a:r>
              <a:rPr lang="en-US" sz="3600" b="1" dirty="0">
                <a:solidFill>
                  <a:srgbClr val="111827"/>
                </a:solidFill>
                <a:latin typeface="Playfair Display" pitchFamily="34" charset="0"/>
                <a:ea typeface="Playfair Display" pitchFamily="34" charset="-122"/>
                <a:cs typeface="Playfair Display" pitchFamily="34" charset="-120"/>
              </a:rPr>
              <a:t>Strategy vs. Tactics</a:t>
            </a:r>
            <a:endParaRPr lang="en-US" sz="3600" dirty="0"/>
          </a:p>
        </p:txBody>
      </p:sp>
      <p:pic>
        <p:nvPicPr>
          <p:cNvPr id="6" name="Image 0" descr="preencoded.png"/>
          <p:cNvPicPr>
            <a:picLocks noChangeAspect="1"/>
          </p:cNvPicPr>
          <p:nvPr/>
        </p:nvPicPr>
        <p:blipFill>
          <a:blip r:embed="rId3"/>
          <a:srcRect t="-375" b="-375"/>
          <a:stretch/>
        </p:blipFill>
        <p:spPr>
          <a:xfrm>
            <a:off x="761695" y="1628546"/>
            <a:ext cx="609905" cy="57607"/>
          </a:xfrm>
          <a:prstGeom prst="rect">
            <a:avLst/>
          </a:prstGeom>
        </p:spPr>
      </p:pic>
      <p:sp>
        <p:nvSpPr>
          <p:cNvPr id="7" name="Text 4"/>
          <p:cNvSpPr txBox="1"/>
          <p:nvPr/>
        </p:nvSpPr>
        <p:spPr>
          <a:xfrm>
            <a:off x="761695" y="1762049"/>
            <a:ext cx="10782605" cy="267005"/>
          </a:xfrm>
          <a:prstGeom prst="rect">
            <a:avLst/>
          </a:prstGeom>
          <a:noFill/>
          <a:ln/>
        </p:spPr>
        <p:txBody>
          <a:bodyPr wrap="square" lIns="0" tIns="0" rIns="0" bIns="0" rtlCol="0" anchor="ctr"/>
          <a:lstStyle/>
          <a:p>
            <a:pPr marL="0" indent="0" algn="l">
              <a:buNone/>
            </a:pPr>
            <a:r>
              <a:rPr lang="en-US" sz="1300" i="1" dirty="0">
                <a:solidFill>
                  <a:srgbClr val="4B5563"/>
                </a:solidFill>
                <a:latin typeface="Playfair Display" pitchFamily="34" charset="0"/>
                <a:ea typeface="Playfair Display" pitchFamily="34" charset="-122"/>
                <a:cs typeface="Playfair Display" pitchFamily="34" charset="-120"/>
              </a:rPr>
              <a:t>"Strategy improves value; tactics communicate it."</a:t>
            </a:r>
            <a:endParaRPr lang="en-US" sz="1300" dirty="0"/>
          </a:p>
        </p:txBody>
      </p:sp>
      <p:sp>
        <p:nvSpPr>
          <p:cNvPr id="8" name="Shape 5"/>
          <p:cNvSpPr/>
          <p:nvPr/>
        </p:nvSpPr>
        <p:spPr>
          <a:xfrm>
            <a:off x="761695" y="6277356"/>
            <a:ext cx="10668305" cy="875995"/>
          </a:xfrm>
          <a:prstGeom prst="roundRect">
            <a:avLst>
              <a:gd name="adj" fmla="val 9077"/>
            </a:avLst>
          </a:prstGeom>
          <a:solidFill>
            <a:srgbClr val="FFFFFF"/>
          </a:solidFill>
          <a:ln w="25400">
            <a:solidFill>
              <a:srgbClr val="CBD5E1"/>
            </a:solidFill>
            <a:prstDash val="solid"/>
          </a:ln>
        </p:spPr>
        <p:txBody>
          <a:bodyPr/>
          <a:lstStyle/>
          <a:p>
            <a:endParaRPr lang="en-US"/>
          </a:p>
        </p:txBody>
      </p:sp>
      <p:sp>
        <p:nvSpPr>
          <p:cNvPr id="9" name="Shape 6"/>
          <p:cNvSpPr/>
          <p:nvPr/>
        </p:nvSpPr>
        <p:spPr>
          <a:xfrm>
            <a:off x="1162202" y="6524244"/>
            <a:ext cx="323698" cy="381305"/>
          </a:xfrm>
          <a:prstGeom prst="roundRect">
            <a:avLst>
              <a:gd name="adj" fmla="val 282486"/>
            </a:avLst>
          </a:prstGeom>
          <a:solidFill>
            <a:srgbClr val="E5E7EB"/>
          </a:solidFill>
          <a:ln w="12700">
            <a:solidFill>
              <a:srgbClr val="FFFFFF">
                <a:alpha val="0"/>
              </a:srgbClr>
            </a:solidFill>
            <a:prstDash val="solid"/>
          </a:ln>
        </p:spPr>
        <p:txBody>
          <a:bodyPr/>
          <a:lstStyle/>
          <a:p>
            <a:endParaRPr lang="en-US"/>
          </a:p>
        </p:txBody>
      </p:sp>
      <p:sp>
        <p:nvSpPr>
          <p:cNvPr id="10" name="Text 7"/>
          <p:cNvSpPr txBox="1"/>
          <p:nvPr/>
        </p:nvSpPr>
        <p:spPr>
          <a:xfrm>
            <a:off x="1638605" y="6486754"/>
            <a:ext cx="1924812" cy="267005"/>
          </a:xfrm>
          <a:prstGeom prst="rect">
            <a:avLst/>
          </a:prstGeom>
          <a:noFill/>
          <a:ln/>
        </p:spPr>
        <p:txBody>
          <a:bodyPr wrap="square" lIns="0" tIns="0" rIns="0" bIns="0" rtlCol="0" anchor="ctr"/>
          <a:lstStyle/>
          <a:p>
            <a:pPr marL="0" indent="0" algn="l">
              <a:buNone/>
            </a:pPr>
            <a:r>
              <a:rPr lang="en-US" sz="1300" b="1" kern="0" spc="34" dirty="0">
                <a:solidFill>
                  <a:srgbClr val="1F2937"/>
                </a:solidFill>
                <a:latin typeface="Lato" pitchFamily="34" charset="0"/>
                <a:ea typeface="Lato" pitchFamily="34" charset="-122"/>
                <a:cs typeface="Lato" pitchFamily="34" charset="-120"/>
              </a:rPr>
              <a:t>The Quick Test</a:t>
            </a:r>
            <a:endParaRPr lang="en-US" sz="1300" dirty="0"/>
          </a:p>
        </p:txBody>
      </p:sp>
      <p:sp>
        <p:nvSpPr>
          <p:cNvPr id="11" name="Text 8"/>
          <p:cNvSpPr txBox="1"/>
          <p:nvPr/>
        </p:nvSpPr>
        <p:spPr>
          <a:xfrm>
            <a:off x="1638605" y="6752844"/>
            <a:ext cx="2199132" cy="191110"/>
          </a:xfrm>
          <a:prstGeom prst="rect">
            <a:avLst/>
          </a:prstGeom>
          <a:noFill/>
          <a:ln/>
        </p:spPr>
        <p:txBody>
          <a:bodyPr wrap="square" lIns="0" tIns="0" rIns="0" bIns="0" rtlCol="0" anchor="ctr"/>
          <a:lstStyle/>
          <a:p>
            <a:pPr marL="0" indent="0" algn="l">
              <a:buNone/>
            </a:pPr>
            <a:r>
              <a:rPr lang="en-US" sz="1000" dirty="0">
                <a:solidFill>
                  <a:srgbClr val="6B7280"/>
                </a:solidFill>
                <a:latin typeface="Lato" pitchFamily="34" charset="0"/>
                <a:ea typeface="Lato" pitchFamily="34" charset="-122"/>
                <a:cs typeface="Lato" pitchFamily="34" charset="-120"/>
              </a:rPr>
              <a:t>How to tell them apart instantly</a:t>
            </a:r>
            <a:endParaRPr lang="en-US" sz="1000" dirty="0"/>
          </a:p>
        </p:txBody>
      </p:sp>
      <p:sp>
        <p:nvSpPr>
          <p:cNvPr id="12" name="Text 9"/>
          <p:cNvSpPr txBox="1"/>
          <p:nvPr/>
        </p:nvSpPr>
        <p:spPr>
          <a:xfrm>
            <a:off x="7034479" y="6486754"/>
            <a:ext cx="1485900" cy="152705"/>
          </a:xfrm>
          <a:prstGeom prst="rect">
            <a:avLst/>
          </a:prstGeom>
          <a:noFill/>
          <a:ln/>
        </p:spPr>
        <p:txBody>
          <a:bodyPr wrap="square" lIns="0" tIns="0" rIns="0" bIns="0" rtlCol="0" anchor="ctr"/>
          <a:lstStyle/>
          <a:p>
            <a:pPr marL="0" indent="0" algn="ctr">
              <a:buNone/>
            </a:pPr>
            <a:r>
              <a:rPr lang="en-US" sz="900" b="1" dirty="0">
                <a:solidFill>
                  <a:srgbClr val="9CA3AF"/>
                </a:solidFill>
                <a:latin typeface="Lato" pitchFamily="34" charset="0"/>
                <a:ea typeface="Lato" pitchFamily="34" charset="-122"/>
                <a:cs typeface="Lato" pitchFamily="34" charset="-120"/>
              </a:rPr>
              <a:t>If it changes weekly</a:t>
            </a:r>
            <a:endParaRPr lang="en-US" sz="900" dirty="0"/>
          </a:p>
        </p:txBody>
      </p:sp>
      <p:sp>
        <p:nvSpPr>
          <p:cNvPr id="13" name="Text 10"/>
          <p:cNvSpPr txBox="1"/>
          <p:nvPr/>
        </p:nvSpPr>
        <p:spPr>
          <a:xfrm>
            <a:off x="7299655" y="6676949"/>
            <a:ext cx="1450238" cy="267005"/>
          </a:xfrm>
          <a:prstGeom prst="rect">
            <a:avLst/>
          </a:prstGeom>
          <a:noFill/>
          <a:ln/>
        </p:spPr>
        <p:txBody>
          <a:bodyPr wrap="square" lIns="0" tIns="0" rIns="0" bIns="0" rtlCol="0" anchor="ctr"/>
          <a:lstStyle/>
          <a:p>
            <a:pPr marL="0" indent="0" algn="l">
              <a:buNone/>
            </a:pPr>
            <a:r>
              <a:rPr lang="en-US" sz="1500" b="1" dirty="0">
                <a:solidFill>
                  <a:srgbClr val="D97706"/>
                </a:solidFill>
                <a:latin typeface="Lato" pitchFamily="34" charset="0"/>
                <a:ea typeface="Lato" pitchFamily="34" charset="-122"/>
                <a:cs typeface="Lato" pitchFamily="34" charset="-120"/>
              </a:rPr>
              <a:t> Likely a Tactic</a:t>
            </a:r>
            <a:endParaRPr lang="en-US" sz="1500" dirty="0"/>
          </a:p>
        </p:txBody>
      </p:sp>
      <p:pic>
        <p:nvPicPr>
          <p:cNvPr id="14" name="Image 1" descr="preencoded.png"/>
          <p:cNvPicPr>
            <a:picLocks noChangeAspect="1"/>
          </p:cNvPicPr>
          <p:nvPr/>
        </p:nvPicPr>
        <p:blipFill>
          <a:blip r:embed="rId4"/>
          <a:srcRect t="-2127" b="-2127"/>
          <a:stretch/>
        </p:blipFill>
        <p:spPr>
          <a:xfrm>
            <a:off x="8931859" y="6524244"/>
            <a:ext cx="9144" cy="381305"/>
          </a:xfrm>
          <a:prstGeom prst="rect">
            <a:avLst/>
          </a:prstGeom>
        </p:spPr>
      </p:pic>
      <p:sp>
        <p:nvSpPr>
          <p:cNvPr id="15" name="Text 11"/>
          <p:cNvSpPr txBox="1"/>
          <p:nvPr/>
        </p:nvSpPr>
        <p:spPr>
          <a:xfrm>
            <a:off x="9359798" y="6486754"/>
            <a:ext cx="1714500" cy="152705"/>
          </a:xfrm>
          <a:prstGeom prst="rect">
            <a:avLst/>
          </a:prstGeom>
          <a:noFill/>
          <a:ln/>
        </p:spPr>
        <p:txBody>
          <a:bodyPr wrap="square" lIns="0" tIns="0" rIns="0" bIns="0" rtlCol="0" anchor="ctr"/>
          <a:lstStyle/>
          <a:p>
            <a:pPr marL="0" indent="0" algn="ctr">
              <a:buNone/>
            </a:pPr>
            <a:r>
              <a:rPr lang="en-US" sz="900" b="1" dirty="0">
                <a:solidFill>
                  <a:srgbClr val="9CA3AF"/>
                </a:solidFill>
                <a:latin typeface="Lato" pitchFamily="34" charset="0"/>
                <a:ea typeface="Lato" pitchFamily="34" charset="-122"/>
                <a:cs typeface="Lato" pitchFamily="34" charset="-120"/>
              </a:rPr>
              <a:t>If it guides for months</a:t>
            </a:r>
            <a:endParaRPr lang="en-US" sz="900" dirty="0"/>
          </a:p>
        </p:txBody>
      </p:sp>
      <p:sp>
        <p:nvSpPr>
          <p:cNvPr id="16" name="Text 12"/>
          <p:cNvSpPr txBox="1"/>
          <p:nvPr/>
        </p:nvSpPr>
        <p:spPr>
          <a:xfrm>
            <a:off x="9625889" y="6676949"/>
            <a:ext cx="1722730" cy="267005"/>
          </a:xfrm>
          <a:prstGeom prst="rect">
            <a:avLst/>
          </a:prstGeom>
          <a:noFill/>
          <a:ln/>
        </p:spPr>
        <p:txBody>
          <a:bodyPr wrap="square" lIns="0" tIns="0" rIns="0" bIns="0" rtlCol="0" anchor="ctr"/>
          <a:lstStyle/>
          <a:p>
            <a:pPr marL="0" indent="0" algn="l">
              <a:buNone/>
            </a:pPr>
            <a:r>
              <a:rPr lang="en-US" sz="1500" b="1" dirty="0">
                <a:solidFill>
                  <a:srgbClr val="1E3A8A"/>
                </a:solidFill>
                <a:latin typeface="Lato" pitchFamily="34" charset="0"/>
                <a:ea typeface="Lato" pitchFamily="34" charset="-122"/>
                <a:cs typeface="Lato" pitchFamily="34" charset="-120"/>
              </a:rPr>
              <a:t> Likely a Strategy</a:t>
            </a:r>
            <a:endParaRPr lang="en-US" sz="1500" dirty="0"/>
          </a:p>
        </p:txBody>
      </p:sp>
      <p:sp>
        <p:nvSpPr>
          <p:cNvPr id="17" name="Text 13"/>
          <p:cNvSpPr txBox="1"/>
          <p:nvPr/>
        </p:nvSpPr>
        <p:spPr>
          <a:xfrm>
            <a:off x="761695" y="543154"/>
            <a:ext cx="1314907" cy="247802"/>
          </a:xfrm>
          <a:prstGeom prst="rect">
            <a:avLst/>
          </a:prstGeom>
          <a:noFill/>
          <a:ln w="12700">
            <a:solidFill>
              <a:srgbClr val="D1D5DB"/>
            </a:solidFill>
          </a:ln>
        </p:spPr>
        <p:txBody>
          <a:bodyPr wrap="square" lIns="0" tIns="0" rIns="0" bIns="0" rtlCol="0" anchor="t"/>
          <a:lstStyle/>
          <a:p>
            <a:pPr marL="0" indent="0" algn="l">
              <a:buNone/>
            </a:pPr>
            <a:r>
              <a:rPr lang="en-US" sz="900" b="1" kern="0" spc="90" dirty="0">
                <a:solidFill>
                  <a:srgbClr val="6B7280"/>
                </a:solidFill>
                <a:latin typeface="Lato" pitchFamily="34" charset="0"/>
                <a:ea typeface="Lato" pitchFamily="34" charset="-122"/>
                <a:cs typeface="Lato" pitchFamily="34" charset="-120"/>
              </a:rPr>
              <a:t>Core Concept</a:t>
            </a:r>
            <a:endParaRPr lang="en-US" sz="900" dirty="0"/>
          </a:p>
        </p:txBody>
      </p:sp>
      <p:pic>
        <p:nvPicPr>
          <p:cNvPr id="18" name="Image 2" descr="preencoded.png"/>
          <p:cNvPicPr>
            <a:picLocks noChangeAspect="1"/>
          </p:cNvPicPr>
          <p:nvPr/>
        </p:nvPicPr>
        <p:blipFill>
          <a:blip r:embed="rId5"/>
          <a:srcRect l="-1648" r="-1648"/>
          <a:stretch/>
        </p:blipFill>
        <p:spPr>
          <a:xfrm>
            <a:off x="1238098" y="6605626"/>
            <a:ext cx="171907" cy="190195"/>
          </a:xfrm>
          <a:prstGeom prst="rect">
            <a:avLst/>
          </a:prstGeom>
        </p:spPr>
      </p:pic>
      <p:pic>
        <p:nvPicPr>
          <p:cNvPr id="19" name="Image 3" descr="preencoded.png"/>
          <p:cNvPicPr>
            <a:picLocks noChangeAspect="1"/>
          </p:cNvPicPr>
          <p:nvPr/>
        </p:nvPicPr>
        <p:blipFill>
          <a:blip r:embed="rId6"/>
          <a:srcRect t="-1100" b="-1100"/>
          <a:stretch/>
        </p:blipFill>
        <p:spPr>
          <a:xfrm>
            <a:off x="7071970" y="6770218"/>
            <a:ext cx="114300" cy="133502"/>
          </a:xfrm>
          <a:prstGeom prst="rect">
            <a:avLst/>
          </a:prstGeom>
        </p:spPr>
      </p:pic>
      <p:pic>
        <p:nvPicPr>
          <p:cNvPr id="20" name="Image 4" descr="preencoded.png"/>
          <p:cNvPicPr>
            <a:picLocks noChangeAspect="1"/>
          </p:cNvPicPr>
          <p:nvPr/>
        </p:nvPicPr>
        <p:blipFill>
          <a:blip r:embed="rId7"/>
          <a:srcRect t="-1100" b="-1100"/>
          <a:stretch/>
        </p:blipFill>
        <p:spPr>
          <a:xfrm>
            <a:off x="9398203" y="6770218"/>
            <a:ext cx="114300" cy="133502"/>
          </a:xfrm>
          <a:prstGeom prst="rect">
            <a:avLst/>
          </a:prstGeom>
        </p:spPr>
      </p:pic>
      <p:sp>
        <p:nvSpPr>
          <p:cNvPr id="21" name="Shape 14"/>
          <p:cNvSpPr/>
          <p:nvPr/>
        </p:nvSpPr>
        <p:spPr>
          <a:xfrm>
            <a:off x="761695" y="2447849"/>
            <a:ext cx="5143500" cy="3543300"/>
          </a:xfrm>
          <a:prstGeom prst="roundRect">
            <a:avLst>
              <a:gd name="adj" fmla="val 555"/>
            </a:avLst>
          </a:prstGeom>
          <a:solidFill>
            <a:srgbClr val="F8FAFC"/>
          </a:solidFill>
          <a:ln/>
          <a:effectLst>
            <a:outerShdw blurRad="63500" dist="38100" dir="16200000" algn="bl" rotWithShape="0">
              <a:srgbClr val="000000">
                <a:alpha val="10000"/>
              </a:srgbClr>
            </a:outerShdw>
          </a:effectLst>
        </p:spPr>
        <p:txBody>
          <a:bodyPr/>
          <a:lstStyle/>
          <a:p>
            <a:endParaRPr lang="en-US"/>
          </a:p>
        </p:txBody>
      </p:sp>
      <p:sp>
        <p:nvSpPr>
          <p:cNvPr id="22" name="Shape 15"/>
          <p:cNvSpPr/>
          <p:nvPr/>
        </p:nvSpPr>
        <p:spPr>
          <a:xfrm>
            <a:off x="761695" y="2447849"/>
            <a:ext cx="5143500" cy="57607"/>
          </a:xfrm>
          <a:prstGeom prst="roundRect">
            <a:avLst>
              <a:gd name="adj" fmla="val 34136"/>
            </a:avLst>
          </a:prstGeom>
          <a:solidFill>
            <a:srgbClr val="1E3A8A"/>
          </a:solidFill>
          <a:ln w="12700">
            <a:solidFill>
              <a:srgbClr val="1E3A8A">
                <a:alpha val="0"/>
              </a:srgbClr>
            </a:solidFill>
            <a:prstDash val="solid"/>
          </a:ln>
        </p:spPr>
        <p:txBody>
          <a:bodyPr/>
          <a:lstStyle/>
          <a:p>
            <a:endParaRPr lang="en-US"/>
          </a:p>
        </p:txBody>
      </p:sp>
      <p:sp>
        <p:nvSpPr>
          <p:cNvPr id="23" name="Shape 16"/>
          <p:cNvSpPr/>
          <p:nvPr/>
        </p:nvSpPr>
        <p:spPr>
          <a:xfrm>
            <a:off x="1047902" y="2790749"/>
            <a:ext cx="571500" cy="571500"/>
          </a:xfrm>
          <a:prstGeom prst="ellipse">
            <a:avLst/>
          </a:prstGeom>
          <a:solidFill>
            <a:srgbClr val="DBEAFE"/>
          </a:solidFill>
          <a:ln w="12700">
            <a:solidFill>
              <a:srgbClr val="FFFFFF">
                <a:alpha val="0"/>
              </a:srgbClr>
            </a:solidFill>
            <a:prstDash val="solid"/>
          </a:ln>
        </p:spPr>
        <p:txBody>
          <a:bodyPr/>
          <a:lstStyle/>
          <a:p>
            <a:endParaRPr lang="en-US"/>
          </a:p>
        </p:txBody>
      </p:sp>
      <p:pic>
        <p:nvPicPr>
          <p:cNvPr id="24" name="Image 5" descr="preencoded.png"/>
          <p:cNvPicPr>
            <a:picLocks noChangeAspect="1"/>
          </p:cNvPicPr>
          <p:nvPr/>
        </p:nvPicPr>
        <p:blipFill>
          <a:blip r:embed="rId8"/>
          <a:srcRect/>
          <a:stretch/>
        </p:blipFill>
        <p:spPr>
          <a:xfrm>
            <a:off x="1218895" y="2962656"/>
            <a:ext cx="228600" cy="228600"/>
          </a:xfrm>
          <a:prstGeom prst="rect">
            <a:avLst/>
          </a:prstGeom>
        </p:spPr>
      </p:pic>
      <p:sp>
        <p:nvSpPr>
          <p:cNvPr id="25" name="Text 17"/>
          <p:cNvSpPr txBox="1"/>
          <p:nvPr/>
        </p:nvSpPr>
        <p:spPr>
          <a:xfrm>
            <a:off x="1047902" y="3552444"/>
            <a:ext cx="4686300" cy="342900"/>
          </a:xfrm>
          <a:prstGeom prst="rect">
            <a:avLst/>
          </a:prstGeom>
          <a:noFill/>
          <a:ln/>
        </p:spPr>
        <p:txBody>
          <a:bodyPr wrap="square" lIns="0" tIns="0" rIns="0" bIns="0" rtlCol="0" anchor="ctr"/>
          <a:lstStyle/>
          <a:p>
            <a:pPr marL="0" indent="0" algn="l">
              <a:buNone/>
            </a:pPr>
            <a:r>
              <a:rPr lang="en-US" sz="2200" b="1" dirty="0">
                <a:solidFill>
                  <a:srgbClr val="1E3A8A"/>
                </a:solidFill>
                <a:latin typeface="Playfair Display" pitchFamily="34" charset="0"/>
                <a:ea typeface="Playfair Display" pitchFamily="34" charset="-122"/>
                <a:cs typeface="Playfair Display" pitchFamily="34" charset="-120"/>
              </a:rPr>
              <a:t>Strategy</a:t>
            </a:r>
            <a:endParaRPr lang="en-US" sz="2200" dirty="0"/>
          </a:p>
        </p:txBody>
      </p:sp>
      <p:sp>
        <p:nvSpPr>
          <p:cNvPr id="26" name="Text 18"/>
          <p:cNvSpPr txBox="1"/>
          <p:nvPr/>
        </p:nvSpPr>
        <p:spPr>
          <a:xfrm>
            <a:off x="1047902" y="3972154"/>
            <a:ext cx="4686300" cy="152705"/>
          </a:xfrm>
          <a:prstGeom prst="rect">
            <a:avLst/>
          </a:prstGeom>
          <a:noFill/>
          <a:ln/>
        </p:spPr>
        <p:txBody>
          <a:bodyPr wrap="square" lIns="0" tIns="0" rIns="0" bIns="0" rtlCol="0" anchor="ctr"/>
          <a:lstStyle/>
          <a:p>
            <a:pPr marL="0" indent="0" algn="l">
              <a:buNone/>
            </a:pPr>
            <a:r>
              <a:rPr lang="en-US" sz="900" b="1" kern="0" spc="45" dirty="0">
                <a:solidFill>
                  <a:srgbClr val="1E40AF"/>
                </a:solidFill>
                <a:latin typeface="Lato" pitchFamily="34" charset="0"/>
                <a:ea typeface="Lato" pitchFamily="34" charset="-122"/>
                <a:cs typeface="Lato" pitchFamily="34" charset="-120"/>
              </a:rPr>
              <a:t>The "How We Win" Choice</a:t>
            </a:r>
            <a:endParaRPr lang="en-US" sz="900" dirty="0"/>
          </a:p>
        </p:txBody>
      </p:sp>
      <p:pic>
        <p:nvPicPr>
          <p:cNvPr id="27" name="Image 6" descr="preencoded.png"/>
          <p:cNvPicPr>
            <a:picLocks noChangeAspect="1"/>
          </p:cNvPicPr>
          <p:nvPr/>
        </p:nvPicPr>
        <p:blipFill>
          <a:blip r:embed="rId9"/>
          <a:srcRect t="-1100" b="-1100"/>
          <a:stretch/>
        </p:blipFill>
        <p:spPr>
          <a:xfrm>
            <a:off x="1047902" y="4390949"/>
            <a:ext cx="114300" cy="133502"/>
          </a:xfrm>
          <a:prstGeom prst="rect">
            <a:avLst/>
          </a:prstGeom>
        </p:spPr>
      </p:pic>
      <p:sp>
        <p:nvSpPr>
          <p:cNvPr id="28" name="Text 19"/>
          <p:cNvSpPr txBox="1"/>
          <p:nvPr/>
        </p:nvSpPr>
        <p:spPr>
          <a:xfrm>
            <a:off x="1276502" y="4352544"/>
            <a:ext cx="4420210" cy="419710"/>
          </a:xfrm>
          <a:prstGeom prst="rect">
            <a:avLst/>
          </a:prstGeom>
          <a:noFill/>
          <a:ln/>
        </p:spPr>
        <p:txBody>
          <a:bodyPr wrap="square" lIns="0" tIns="0" rIns="0" bIns="0" rtlCol="0" anchor="t"/>
          <a:lstStyle/>
          <a:p>
            <a:pPr marL="0" indent="0" algn="l">
              <a:buNone/>
            </a:pPr>
            <a:r>
              <a:rPr lang="en-US" sz="1200" b="1" dirty="0">
                <a:solidFill>
                  <a:srgbClr val="374151"/>
                </a:solidFill>
                <a:latin typeface="Lato" pitchFamily="34" charset="0"/>
                <a:ea typeface="Lato" pitchFamily="34" charset="-122"/>
                <a:cs typeface="Lato" pitchFamily="34" charset="-120"/>
              </a:rPr>
              <a:t>The Big Decision:</a:t>
            </a:r>
            <a:r>
              <a:rPr lang="en-US" sz="1200" dirty="0">
                <a:solidFill>
                  <a:srgbClr val="374151"/>
                </a:solidFill>
                <a:latin typeface="Lato" pitchFamily="34" charset="0"/>
                <a:ea typeface="Lato" pitchFamily="34" charset="-122"/>
                <a:cs typeface="Lato" pitchFamily="34" charset="-120"/>
              </a:rPr>
              <a:t> Defines who you serve, what value you deliver, and how you differ.</a:t>
            </a:r>
            <a:endParaRPr lang="en-US" sz="1200" dirty="0"/>
          </a:p>
        </p:txBody>
      </p:sp>
      <p:pic>
        <p:nvPicPr>
          <p:cNvPr id="29" name="Image 7" descr="preencoded.png"/>
          <p:cNvPicPr>
            <a:picLocks noChangeAspect="1"/>
          </p:cNvPicPr>
          <p:nvPr/>
        </p:nvPicPr>
        <p:blipFill>
          <a:blip r:embed="rId9"/>
          <a:srcRect t="-1100" b="-1100"/>
          <a:stretch/>
        </p:blipFill>
        <p:spPr>
          <a:xfrm>
            <a:off x="1047902" y="4962449"/>
            <a:ext cx="114300" cy="133502"/>
          </a:xfrm>
          <a:prstGeom prst="rect">
            <a:avLst/>
          </a:prstGeom>
        </p:spPr>
      </p:pic>
      <p:sp>
        <p:nvSpPr>
          <p:cNvPr id="30" name="Text 20"/>
          <p:cNvSpPr txBox="1"/>
          <p:nvPr/>
        </p:nvSpPr>
        <p:spPr>
          <a:xfrm>
            <a:off x="1276502" y="4924044"/>
            <a:ext cx="4734763" cy="210312"/>
          </a:xfrm>
          <a:prstGeom prst="rect">
            <a:avLst/>
          </a:prstGeom>
          <a:noFill/>
          <a:ln/>
        </p:spPr>
        <p:txBody>
          <a:bodyPr wrap="square" lIns="0" tIns="0" rIns="0" bIns="0" rtlCol="0" anchor="ctr"/>
          <a:lstStyle/>
          <a:p>
            <a:pPr marL="0" indent="0" algn="l">
              <a:buNone/>
            </a:pPr>
            <a:r>
              <a:rPr lang="en-US" sz="1200" b="1" dirty="0">
                <a:solidFill>
                  <a:srgbClr val="374151"/>
                </a:solidFill>
                <a:latin typeface="Lato" pitchFamily="34" charset="0"/>
                <a:ea typeface="Lato" pitchFamily="34" charset="-122"/>
                <a:cs typeface="Lato" pitchFamily="34" charset="-120"/>
              </a:rPr>
              <a:t>Timeframe:</a:t>
            </a:r>
            <a:r>
              <a:rPr lang="en-US" sz="1200" dirty="0">
                <a:solidFill>
                  <a:srgbClr val="374151"/>
                </a:solidFill>
                <a:latin typeface="Lato" pitchFamily="34" charset="0"/>
                <a:ea typeface="Lato" pitchFamily="34" charset="-122"/>
                <a:cs typeface="Lato" pitchFamily="34" charset="-120"/>
              </a:rPr>
              <a:t> Long-term. Guides decisions for months or years.</a:t>
            </a:r>
            <a:endParaRPr lang="en-US" sz="1200" dirty="0"/>
          </a:p>
        </p:txBody>
      </p:sp>
      <p:pic>
        <p:nvPicPr>
          <p:cNvPr id="31" name="Image 8" descr="preencoded.png"/>
          <p:cNvPicPr>
            <a:picLocks noChangeAspect="1"/>
          </p:cNvPicPr>
          <p:nvPr/>
        </p:nvPicPr>
        <p:blipFill>
          <a:blip r:embed="rId9"/>
          <a:srcRect t="-1100" b="-1100"/>
          <a:stretch/>
        </p:blipFill>
        <p:spPr>
          <a:xfrm>
            <a:off x="1047902" y="5324551"/>
            <a:ext cx="114300" cy="133502"/>
          </a:xfrm>
          <a:prstGeom prst="rect">
            <a:avLst/>
          </a:prstGeom>
        </p:spPr>
      </p:pic>
      <p:sp>
        <p:nvSpPr>
          <p:cNvPr id="32" name="Text 21"/>
          <p:cNvSpPr txBox="1"/>
          <p:nvPr/>
        </p:nvSpPr>
        <p:spPr>
          <a:xfrm>
            <a:off x="1276502" y="5286146"/>
            <a:ext cx="4420210" cy="419710"/>
          </a:xfrm>
          <a:prstGeom prst="rect">
            <a:avLst/>
          </a:prstGeom>
          <a:noFill/>
          <a:ln/>
        </p:spPr>
        <p:txBody>
          <a:bodyPr wrap="square" lIns="0" tIns="0" rIns="0" bIns="0" rtlCol="0" anchor="t"/>
          <a:lstStyle/>
          <a:p>
            <a:pPr marL="0" indent="0" algn="l">
              <a:buNone/>
            </a:pPr>
            <a:r>
              <a:rPr lang="en-US" sz="1200" b="1" dirty="0">
                <a:solidFill>
                  <a:srgbClr val="374151"/>
                </a:solidFill>
                <a:latin typeface="Lato" pitchFamily="34" charset="0"/>
                <a:ea typeface="Lato" pitchFamily="34" charset="-122"/>
                <a:cs typeface="Lato" pitchFamily="34" charset="-120"/>
              </a:rPr>
              <a:t>Key Question:</a:t>
            </a:r>
            <a:r>
              <a:rPr lang="en-US" sz="1200" dirty="0">
                <a:solidFill>
                  <a:srgbClr val="374151"/>
                </a:solidFill>
                <a:latin typeface="Lato" pitchFamily="34" charset="0"/>
                <a:ea typeface="Lato" pitchFamily="34" charset="-122"/>
                <a:cs typeface="Lato" pitchFamily="34" charset="-120"/>
              </a:rPr>
              <a:t> "If we can’t be everything to everyone, who are we best for—and why?"</a:t>
            </a:r>
            <a:endParaRPr lang="en-US" sz="1200" dirty="0"/>
          </a:p>
        </p:txBody>
      </p:sp>
      <p:sp>
        <p:nvSpPr>
          <p:cNvPr id="33" name="Shape 22"/>
          <p:cNvSpPr/>
          <p:nvPr/>
        </p:nvSpPr>
        <p:spPr>
          <a:xfrm>
            <a:off x="6286500" y="2447849"/>
            <a:ext cx="5143500" cy="3543300"/>
          </a:xfrm>
          <a:prstGeom prst="roundRect">
            <a:avLst>
              <a:gd name="adj" fmla="val 555"/>
            </a:avLst>
          </a:prstGeom>
          <a:solidFill>
            <a:srgbClr val="FFFBEB"/>
          </a:solidFill>
          <a:ln/>
          <a:effectLst>
            <a:outerShdw blurRad="63500" dist="38100" dir="16200000" algn="bl" rotWithShape="0">
              <a:srgbClr val="000000">
                <a:alpha val="10000"/>
              </a:srgbClr>
            </a:outerShdw>
          </a:effectLst>
        </p:spPr>
        <p:txBody>
          <a:bodyPr/>
          <a:lstStyle/>
          <a:p>
            <a:endParaRPr lang="en-US"/>
          </a:p>
        </p:txBody>
      </p:sp>
      <p:sp>
        <p:nvSpPr>
          <p:cNvPr id="34" name="Shape 23"/>
          <p:cNvSpPr/>
          <p:nvPr/>
        </p:nvSpPr>
        <p:spPr>
          <a:xfrm>
            <a:off x="6286500" y="2447849"/>
            <a:ext cx="5143500" cy="57607"/>
          </a:xfrm>
          <a:prstGeom prst="roundRect">
            <a:avLst>
              <a:gd name="adj" fmla="val 34136"/>
            </a:avLst>
          </a:prstGeom>
          <a:solidFill>
            <a:srgbClr val="D97706"/>
          </a:solidFill>
          <a:ln w="12700">
            <a:solidFill>
              <a:srgbClr val="D97706">
                <a:alpha val="0"/>
              </a:srgbClr>
            </a:solidFill>
            <a:prstDash val="solid"/>
          </a:ln>
        </p:spPr>
        <p:txBody>
          <a:bodyPr/>
          <a:lstStyle/>
          <a:p>
            <a:endParaRPr lang="en-US"/>
          </a:p>
        </p:txBody>
      </p:sp>
      <p:sp>
        <p:nvSpPr>
          <p:cNvPr id="35" name="Shape 24"/>
          <p:cNvSpPr/>
          <p:nvPr/>
        </p:nvSpPr>
        <p:spPr>
          <a:xfrm>
            <a:off x="6572707" y="2790749"/>
            <a:ext cx="571500" cy="571500"/>
          </a:xfrm>
          <a:prstGeom prst="ellipse">
            <a:avLst/>
          </a:prstGeom>
          <a:solidFill>
            <a:srgbClr val="FEF3C7"/>
          </a:solidFill>
          <a:ln w="12700">
            <a:solidFill>
              <a:srgbClr val="FFFFFF">
                <a:alpha val="0"/>
              </a:srgbClr>
            </a:solidFill>
            <a:prstDash val="solid"/>
          </a:ln>
        </p:spPr>
        <p:txBody>
          <a:bodyPr/>
          <a:lstStyle/>
          <a:p>
            <a:endParaRPr lang="en-US"/>
          </a:p>
        </p:txBody>
      </p:sp>
      <p:pic>
        <p:nvPicPr>
          <p:cNvPr id="36" name="Image 9" descr="preencoded.png"/>
          <p:cNvPicPr>
            <a:picLocks noChangeAspect="1"/>
          </p:cNvPicPr>
          <p:nvPr/>
        </p:nvPicPr>
        <p:blipFill>
          <a:blip r:embed="rId10"/>
          <a:srcRect/>
          <a:stretch/>
        </p:blipFill>
        <p:spPr>
          <a:xfrm>
            <a:off x="6743700" y="2962656"/>
            <a:ext cx="228600" cy="228600"/>
          </a:xfrm>
          <a:prstGeom prst="rect">
            <a:avLst/>
          </a:prstGeom>
        </p:spPr>
      </p:pic>
      <p:sp>
        <p:nvSpPr>
          <p:cNvPr id="37" name="Text 25"/>
          <p:cNvSpPr txBox="1"/>
          <p:nvPr/>
        </p:nvSpPr>
        <p:spPr>
          <a:xfrm>
            <a:off x="6572707" y="3552444"/>
            <a:ext cx="4686300" cy="342900"/>
          </a:xfrm>
          <a:prstGeom prst="rect">
            <a:avLst/>
          </a:prstGeom>
          <a:noFill/>
          <a:ln/>
        </p:spPr>
        <p:txBody>
          <a:bodyPr wrap="square" lIns="0" tIns="0" rIns="0" bIns="0" rtlCol="0" anchor="ctr"/>
          <a:lstStyle/>
          <a:p>
            <a:pPr marL="0" indent="0" algn="l">
              <a:buNone/>
            </a:pPr>
            <a:r>
              <a:rPr lang="en-US" sz="2200" b="1" dirty="0">
                <a:solidFill>
                  <a:srgbClr val="92400E"/>
                </a:solidFill>
                <a:latin typeface="Playfair Display" pitchFamily="34" charset="0"/>
                <a:ea typeface="Playfair Display" pitchFamily="34" charset="-122"/>
                <a:cs typeface="Playfair Display" pitchFamily="34" charset="-120"/>
              </a:rPr>
              <a:t>Tactics</a:t>
            </a:r>
            <a:endParaRPr lang="en-US" sz="2200" dirty="0"/>
          </a:p>
        </p:txBody>
      </p:sp>
      <p:sp>
        <p:nvSpPr>
          <p:cNvPr id="38" name="Text 26"/>
          <p:cNvSpPr txBox="1"/>
          <p:nvPr/>
        </p:nvSpPr>
        <p:spPr>
          <a:xfrm>
            <a:off x="6572707" y="3972154"/>
            <a:ext cx="4686300" cy="152705"/>
          </a:xfrm>
          <a:prstGeom prst="rect">
            <a:avLst/>
          </a:prstGeom>
          <a:noFill/>
          <a:ln/>
        </p:spPr>
        <p:txBody>
          <a:bodyPr wrap="square" lIns="0" tIns="0" rIns="0" bIns="0" rtlCol="0" anchor="ctr"/>
          <a:lstStyle/>
          <a:p>
            <a:pPr marL="0" indent="0" algn="l">
              <a:buNone/>
            </a:pPr>
            <a:r>
              <a:rPr lang="en-US" sz="900" b="1" kern="0" spc="45" dirty="0">
                <a:solidFill>
                  <a:srgbClr val="B45309"/>
                </a:solidFill>
                <a:latin typeface="Lato" pitchFamily="34" charset="0"/>
                <a:ea typeface="Lato" pitchFamily="34" charset="-122"/>
                <a:cs typeface="Lato" pitchFamily="34" charset="-120"/>
              </a:rPr>
              <a:t>The Specific Actions</a:t>
            </a:r>
            <a:endParaRPr lang="en-US" sz="900" dirty="0"/>
          </a:p>
        </p:txBody>
      </p:sp>
      <p:pic>
        <p:nvPicPr>
          <p:cNvPr id="39" name="Image 10" descr="preencoded.png"/>
          <p:cNvPicPr>
            <a:picLocks noChangeAspect="1"/>
          </p:cNvPicPr>
          <p:nvPr/>
        </p:nvPicPr>
        <p:blipFill>
          <a:blip r:embed="rId11"/>
          <a:srcRect t="-1100" b="-1100"/>
          <a:stretch/>
        </p:blipFill>
        <p:spPr>
          <a:xfrm>
            <a:off x="6572707" y="4390949"/>
            <a:ext cx="114300" cy="133502"/>
          </a:xfrm>
          <a:prstGeom prst="rect">
            <a:avLst/>
          </a:prstGeom>
        </p:spPr>
      </p:pic>
      <p:sp>
        <p:nvSpPr>
          <p:cNvPr id="40" name="Text 27"/>
          <p:cNvSpPr txBox="1"/>
          <p:nvPr/>
        </p:nvSpPr>
        <p:spPr>
          <a:xfrm>
            <a:off x="6801307" y="4352544"/>
            <a:ext cx="4420210" cy="419710"/>
          </a:xfrm>
          <a:prstGeom prst="rect">
            <a:avLst/>
          </a:prstGeom>
          <a:noFill/>
          <a:ln/>
        </p:spPr>
        <p:txBody>
          <a:bodyPr wrap="square" lIns="0" tIns="0" rIns="0" bIns="0" rtlCol="0" anchor="t"/>
          <a:lstStyle/>
          <a:p>
            <a:pPr marL="0" indent="0" algn="l">
              <a:buNone/>
            </a:pPr>
            <a:r>
              <a:rPr lang="en-US" sz="1200" b="1" dirty="0">
                <a:solidFill>
                  <a:srgbClr val="374151"/>
                </a:solidFill>
                <a:latin typeface="Lato" pitchFamily="34" charset="0"/>
                <a:ea typeface="Lato" pitchFamily="34" charset="-122"/>
                <a:cs typeface="Lato" pitchFamily="34" charset="-120"/>
              </a:rPr>
              <a:t>The Execution:</a:t>
            </a:r>
            <a:r>
              <a:rPr lang="en-US" sz="1200" dirty="0">
                <a:solidFill>
                  <a:srgbClr val="374151"/>
                </a:solidFill>
                <a:latin typeface="Lato" pitchFamily="34" charset="0"/>
                <a:ea typeface="Lato" pitchFamily="34" charset="-122"/>
                <a:cs typeface="Lato" pitchFamily="34" charset="-120"/>
              </a:rPr>
              <a:t> Specific things you do to support the plan (posts, coupons, events).</a:t>
            </a:r>
            <a:endParaRPr lang="en-US" sz="1200" dirty="0"/>
          </a:p>
        </p:txBody>
      </p:sp>
      <p:pic>
        <p:nvPicPr>
          <p:cNvPr id="41" name="Image 11" descr="preencoded.png"/>
          <p:cNvPicPr>
            <a:picLocks noChangeAspect="1"/>
          </p:cNvPicPr>
          <p:nvPr/>
        </p:nvPicPr>
        <p:blipFill>
          <a:blip r:embed="rId11"/>
          <a:srcRect t="-1100" b="-1100"/>
          <a:stretch/>
        </p:blipFill>
        <p:spPr>
          <a:xfrm>
            <a:off x="6572707" y="4962449"/>
            <a:ext cx="114300" cy="133502"/>
          </a:xfrm>
          <a:prstGeom prst="rect">
            <a:avLst/>
          </a:prstGeom>
        </p:spPr>
      </p:pic>
      <p:sp>
        <p:nvSpPr>
          <p:cNvPr id="42" name="Text 28"/>
          <p:cNvSpPr txBox="1"/>
          <p:nvPr/>
        </p:nvSpPr>
        <p:spPr>
          <a:xfrm>
            <a:off x="6801307" y="4924044"/>
            <a:ext cx="4080053" cy="210312"/>
          </a:xfrm>
          <a:prstGeom prst="rect">
            <a:avLst/>
          </a:prstGeom>
          <a:noFill/>
          <a:ln/>
        </p:spPr>
        <p:txBody>
          <a:bodyPr wrap="square" lIns="0" tIns="0" rIns="0" bIns="0" rtlCol="0" anchor="ctr"/>
          <a:lstStyle/>
          <a:p>
            <a:pPr marL="0" indent="0" algn="l">
              <a:buNone/>
            </a:pPr>
            <a:r>
              <a:rPr lang="en-US" sz="1200" b="1" dirty="0">
                <a:solidFill>
                  <a:srgbClr val="374151"/>
                </a:solidFill>
                <a:latin typeface="Lato" pitchFamily="34" charset="0"/>
                <a:ea typeface="Lato" pitchFamily="34" charset="-122"/>
                <a:cs typeface="Lato" pitchFamily="34" charset="-120"/>
              </a:rPr>
              <a:t>Timeframe:</a:t>
            </a:r>
            <a:r>
              <a:rPr lang="en-US" sz="1200" dirty="0">
                <a:solidFill>
                  <a:srgbClr val="374151"/>
                </a:solidFill>
                <a:latin typeface="Lato" pitchFamily="34" charset="0"/>
                <a:ea typeface="Lato" pitchFamily="34" charset="-122"/>
                <a:cs typeface="Lato" pitchFamily="34" charset="-120"/>
              </a:rPr>
              <a:t> Short-term. Can change weekly or daily.</a:t>
            </a:r>
            <a:endParaRPr lang="en-US" sz="1200" dirty="0"/>
          </a:p>
        </p:txBody>
      </p:sp>
      <p:pic>
        <p:nvPicPr>
          <p:cNvPr id="43" name="Image 12" descr="preencoded.png"/>
          <p:cNvPicPr>
            <a:picLocks noChangeAspect="1"/>
          </p:cNvPicPr>
          <p:nvPr/>
        </p:nvPicPr>
        <p:blipFill>
          <a:blip r:embed="rId11"/>
          <a:srcRect t="-1100" b="-1100"/>
          <a:stretch/>
        </p:blipFill>
        <p:spPr>
          <a:xfrm>
            <a:off x="6572707" y="5324551"/>
            <a:ext cx="114300" cy="133502"/>
          </a:xfrm>
          <a:prstGeom prst="rect">
            <a:avLst/>
          </a:prstGeom>
        </p:spPr>
      </p:pic>
      <p:sp>
        <p:nvSpPr>
          <p:cNvPr id="44" name="Text 29"/>
          <p:cNvSpPr txBox="1"/>
          <p:nvPr/>
        </p:nvSpPr>
        <p:spPr>
          <a:xfrm>
            <a:off x="6801307" y="5286146"/>
            <a:ext cx="4420210" cy="419710"/>
          </a:xfrm>
          <a:prstGeom prst="rect">
            <a:avLst/>
          </a:prstGeom>
          <a:noFill/>
          <a:ln/>
        </p:spPr>
        <p:txBody>
          <a:bodyPr wrap="square" lIns="0" tIns="0" rIns="0" bIns="0" rtlCol="0" anchor="t"/>
          <a:lstStyle/>
          <a:p>
            <a:pPr marL="0" indent="0" algn="l">
              <a:buNone/>
            </a:pPr>
            <a:r>
              <a:rPr lang="en-US" sz="1200" b="1" dirty="0">
                <a:solidFill>
                  <a:srgbClr val="374151"/>
                </a:solidFill>
                <a:latin typeface="Lato" pitchFamily="34" charset="0"/>
                <a:ea typeface="Lato" pitchFamily="34" charset="-122"/>
                <a:cs typeface="Lato" pitchFamily="34" charset="-120"/>
              </a:rPr>
              <a:t>Key Question:</a:t>
            </a:r>
            <a:r>
              <a:rPr lang="en-US" sz="1200" dirty="0">
                <a:solidFill>
                  <a:srgbClr val="374151"/>
                </a:solidFill>
                <a:latin typeface="Lato" pitchFamily="34" charset="0"/>
                <a:ea typeface="Lato" pitchFamily="34" charset="-122"/>
                <a:cs typeface="Lato" pitchFamily="34" charset="-120"/>
              </a:rPr>
              <a:t> "What are we doing this week to support the strategy?"</a:t>
            </a:r>
            <a:endParaRPr lang="en-US" sz="1200" dirty="0"/>
          </a:p>
        </p:txBody>
      </p:sp>
      <p:pic>
        <p:nvPicPr>
          <p:cNvPr id="45" name="Image 13" descr="preencoded.png"/>
          <p:cNvPicPr>
            <a:picLocks noChangeAspect="1"/>
          </p:cNvPicPr>
          <p:nvPr/>
        </p:nvPicPr>
        <p:blipFill>
          <a:blip r:embed="rId12"/>
          <a:srcRect/>
          <a:stretch/>
        </p:blipFill>
        <p:spPr>
          <a:xfrm>
            <a:off x="5905195" y="3674974"/>
            <a:ext cx="381305" cy="381305"/>
          </a:xfrm>
          <a:prstGeom prst="rect">
            <a:avLst/>
          </a:prstGeom>
        </p:spPr>
      </p:pic>
      <p:pic>
        <p:nvPicPr>
          <p:cNvPr id="46" name="Image 14" descr="preencoded.png"/>
          <p:cNvPicPr>
            <a:picLocks noChangeAspect="1"/>
          </p:cNvPicPr>
          <p:nvPr/>
        </p:nvPicPr>
        <p:blipFill>
          <a:blip r:embed="rId13"/>
          <a:srcRect/>
          <a:stretch/>
        </p:blipFill>
        <p:spPr>
          <a:xfrm>
            <a:off x="6019495" y="3789274"/>
            <a:ext cx="152705" cy="152705"/>
          </a:xfrm>
          <a:prstGeom prst="rect">
            <a:avLst/>
          </a:prstGeom>
        </p:spPr>
      </p:pic>
      <p:sp>
        <p:nvSpPr>
          <p:cNvPr id="47" name="Text 30"/>
          <p:cNvSpPr txBox="1"/>
          <p:nvPr/>
        </p:nvSpPr>
        <p:spPr>
          <a:xfrm>
            <a:off x="11064240" y="457200"/>
            <a:ext cx="752551"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Lato" pitchFamily="34" charset="0"/>
                <a:ea typeface="Lato" pitchFamily="34" charset="-122"/>
                <a:cs typeface="Lato" pitchFamily="34" charset="-120"/>
              </a:rPr>
              <a:t>Module 2</a:t>
            </a:r>
            <a:endParaRPr lang="en-US" sz="900" dirty="0"/>
          </a:p>
        </p:txBody>
      </p:sp>
      <p:sp>
        <p:nvSpPr>
          <p:cNvPr id="48" name="Text 31"/>
          <p:cNvSpPr txBox="1"/>
          <p:nvPr/>
        </p:nvSpPr>
        <p:spPr>
          <a:xfrm>
            <a:off x="9633204" y="6362395"/>
            <a:ext cx="1848002" cy="152705"/>
          </a:xfrm>
          <a:prstGeom prst="rect">
            <a:avLst/>
          </a:prstGeom>
          <a:noFill/>
          <a:ln/>
        </p:spPr>
        <p:txBody>
          <a:bodyPr wrap="square" lIns="0" tIns="0" rIns="0" bIns="0" rtlCol="0" anchor="ctr"/>
          <a:lstStyle/>
          <a:p>
            <a:pPr marL="0" indent="0" algn="l">
              <a:buNone/>
            </a:pPr>
            <a:r>
              <a:rPr lang="en-US" sz="900" kern="0" spc="90" dirty="0">
                <a:solidFill>
                  <a:srgbClr val="6B7280">
                    <a:alpha val="50000"/>
                  </a:srgbClr>
                </a:solidFill>
                <a:latin typeface="Lato" pitchFamily="34" charset="0"/>
                <a:ea typeface="Lato" pitchFamily="34" charset="-122"/>
                <a:cs typeface="Lato" pitchFamily="34" charset="-120"/>
              </a:rPr>
              <a:t>Principles of Marketing</a:t>
            </a:r>
            <a:endParaRPr lang="en-US" sz="900" dirty="0"/>
          </a:p>
        </p:txBody>
      </p:sp>
      <p:sp>
        <p:nvSpPr>
          <p:cNvPr id="49" name="Text 32"/>
          <p:cNvSpPr txBox="1"/>
          <p:nvPr/>
        </p:nvSpPr>
        <p:spPr>
          <a:xfrm>
            <a:off x="11480292" y="6324905"/>
            <a:ext cx="124358" cy="228600"/>
          </a:xfrm>
          <a:prstGeom prst="rect">
            <a:avLst/>
          </a:prstGeom>
          <a:noFill/>
          <a:ln/>
        </p:spPr>
        <p:txBody>
          <a:bodyPr wrap="square" lIns="0" tIns="0" rIns="0" bIns="0" rtlCol="0" anchor="ctr"/>
          <a:lstStyle/>
          <a:p>
            <a:pPr marL="0" indent="0" algn="l">
              <a:buNone/>
            </a:pPr>
            <a:r>
              <a:rPr lang="en-US" sz="1200" dirty="0">
                <a:solidFill>
                  <a:srgbClr val="D1D5DB">
                    <a:alpha val="50000"/>
                  </a:srgbClr>
                </a:solidFill>
                <a:latin typeface="Lato" pitchFamily="34" charset="0"/>
                <a:ea typeface="Lato" pitchFamily="34" charset="-122"/>
                <a:cs typeface="Lato" pitchFamily="34" charset="-120"/>
              </a:rPr>
              <a:t>|</a:t>
            </a:r>
            <a:endParaRPr lang="en-US" sz="1200" dirty="0"/>
          </a:p>
        </p:txBody>
      </p:sp>
      <p:sp>
        <p:nvSpPr>
          <p:cNvPr id="50" name="Text 33"/>
          <p:cNvSpPr txBox="1"/>
          <p:nvPr/>
        </p:nvSpPr>
        <p:spPr>
          <a:xfrm>
            <a:off x="11601907" y="6362395"/>
            <a:ext cx="210312" cy="152705"/>
          </a:xfrm>
          <a:prstGeom prst="rect">
            <a:avLst/>
          </a:prstGeom>
          <a:noFill/>
          <a:ln/>
        </p:spPr>
        <p:txBody>
          <a:bodyPr wrap="square" lIns="0" tIns="0" rIns="0" bIns="0" rtlCol="0" anchor="ctr"/>
          <a:lstStyle/>
          <a:p>
            <a:pPr marL="0" indent="0" algn="l">
              <a:buNone/>
            </a:pPr>
            <a:r>
              <a:rPr lang="en-US" sz="900" b="1" dirty="0">
                <a:solidFill>
                  <a:srgbClr val="9CA3AF">
                    <a:alpha val="50000"/>
                  </a:srgbClr>
                </a:solidFill>
                <a:latin typeface="Lato" pitchFamily="34" charset="0"/>
                <a:ea typeface="Lato" pitchFamily="34" charset="-122"/>
                <a:cs typeface="Lato" pitchFamily="34" charset="-120"/>
              </a:rPr>
              <a:t>04</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FFFFF"/>
          </a:solidFill>
          <a:ln w="12700">
            <a:solidFill>
              <a:srgbClr val="FFFFFF">
                <a:alpha val="0"/>
              </a:srgbClr>
            </a:solidFill>
            <a:prstDash val="solid"/>
          </a:ln>
        </p:spPr>
        <p:txBody>
          <a:bodyPr/>
          <a:lstStyle/>
          <a:p>
            <a:endParaRPr lang="en-US"/>
          </a:p>
        </p:txBody>
      </p:sp>
      <p:sp>
        <p:nvSpPr>
          <p:cNvPr id="3" name="Shape 1"/>
          <p:cNvSpPr/>
          <p:nvPr/>
        </p:nvSpPr>
        <p:spPr>
          <a:xfrm>
            <a:off x="0" y="0"/>
            <a:ext cx="12191695" cy="6858000"/>
          </a:xfrm>
          <a:prstGeom prst="rect">
            <a:avLst/>
          </a:prstGeom>
          <a:solidFill>
            <a:srgbClr val="FFFFFF"/>
          </a:solidFill>
          <a:ln/>
        </p:spPr>
        <p:txBody>
          <a:bodyPr/>
          <a:lstStyle/>
          <a:p>
            <a:endParaRPr lang="en-US"/>
          </a:p>
        </p:txBody>
      </p:sp>
      <p:sp>
        <p:nvSpPr>
          <p:cNvPr id="4" name="Shape 2"/>
          <p:cNvSpPr/>
          <p:nvPr/>
        </p:nvSpPr>
        <p:spPr>
          <a:xfrm>
            <a:off x="0" y="0"/>
            <a:ext cx="12191695" cy="152705"/>
          </a:xfrm>
          <a:prstGeom prst="rect">
            <a:avLst/>
          </a:prstGeom>
          <a:solidFill>
            <a:srgbClr val="1E3A8A"/>
          </a:solidFill>
          <a:ln w="12700">
            <a:solidFill>
              <a:srgbClr val="1E3A8A">
                <a:alpha val="0"/>
              </a:srgbClr>
            </a:solidFill>
            <a:prstDash val="solid"/>
          </a:ln>
        </p:spPr>
        <p:txBody>
          <a:bodyPr/>
          <a:lstStyle/>
          <a:p>
            <a:endParaRPr lang="en-US"/>
          </a:p>
        </p:txBody>
      </p:sp>
      <p:sp>
        <p:nvSpPr>
          <p:cNvPr id="5" name="Text 3"/>
          <p:cNvSpPr txBox="1"/>
          <p:nvPr/>
        </p:nvSpPr>
        <p:spPr>
          <a:xfrm>
            <a:off x="761695" y="905256"/>
            <a:ext cx="10858500" cy="571500"/>
          </a:xfrm>
          <a:prstGeom prst="rect">
            <a:avLst/>
          </a:prstGeom>
          <a:noFill/>
          <a:ln/>
        </p:spPr>
        <p:txBody>
          <a:bodyPr wrap="square" lIns="0" tIns="0" rIns="0" bIns="0" rtlCol="0" anchor="ctr"/>
          <a:lstStyle/>
          <a:p>
            <a:pPr marL="0" indent="0" algn="l">
              <a:buNone/>
            </a:pPr>
            <a:r>
              <a:rPr lang="en-US" sz="3600" b="1" dirty="0">
                <a:solidFill>
                  <a:srgbClr val="111827"/>
                </a:solidFill>
                <a:latin typeface="Playfair Display" pitchFamily="34" charset="0"/>
                <a:ea typeface="Playfair Display" pitchFamily="34" charset="-122"/>
                <a:cs typeface="Playfair Display" pitchFamily="34" charset="-120"/>
              </a:rPr>
              <a:t>The Late-Night Dining Problem</a:t>
            </a:r>
            <a:endParaRPr lang="en-US" sz="3600" dirty="0"/>
          </a:p>
        </p:txBody>
      </p:sp>
      <p:pic>
        <p:nvPicPr>
          <p:cNvPr id="6" name="Image 0" descr="preencoded.png"/>
          <p:cNvPicPr>
            <a:picLocks noChangeAspect="1"/>
          </p:cNvPicPr>
          <p:nvPr/>
        </p:nvPicPr>
        <p:blipFill>
          <a:blip r:embed="rId3"/>
          <a:srcRect t="-375" b="-375"/>
          <a:stretch/>
        </p:blipFill>
        <p:spPr>
          <a:xfrm>
            <a:off x="761695" y="1628546"/>
            <a:ext cx="609905" cy="57607"/>
          </a:xfrm>
          <a:prstGeom prst="rect">
            <a:avLst/>
          </a:prstGeom>
        </p:spPr>
      </p:pic>
      <p:sp>
        <p:nvSpPr>
          <p:cNvPr id="7" name="Text 4"/>
          <p:cNvSpPr txBox="1"/>
          <p:nvPr/>
        </p:nvSpPr>
        <p:spPr>
          <a:xfrm>
            <a:off x="761695" y="1762049"/>
            <a:ext cx="10782605" cy="267005"/>
          </a:xfrm>
          <a:prstGeom prst="rect">
            <a:avLst/>
          </a:prstGeom>
          <a:noFill/>
          <a:ln/>
        </p:spPr>
        <p:txBody>
          <a:bodyPr wrap="square" lIns="0" tIns="0" rIns="0" bIns="0" rtlCol="0" anchor="ctr"/>
          <a:lstStyle/>
          <a:p>
            <a:pPr marL="0" indent="0" algn="l">
              <a:buNone/>
            </a:pPr>
            <a:r>
              <a:rPr lang="en-US" sz="1300" i="1" dirty="0">
                <a:solidFill>
                  <a:srgbClr val="4B5563"/>
                </a:solidFill>
                <a:latin typeface="Playfair Display" pitchFamily="34" charset="0"/>
                <a:ea typeface="Playfair Display" pitchFamily="34" charset="-122"/>
                <a:cs typeface="Playfair Display" pitchFamily="34" charset="-120"/>
              </a:rPr>
              <a:t>"Why marketing fails when you skip strategy."</a:t>
            </a:r>
            <a:endParaRPr lang="en-US" sz="1300" dirty="0"/>
          </a:p>
        </p:txBody>
      </p:sp>
      <p:pic>
        <p:nvPicPr>
          <p:cNvPr id="8" name="Image 1" descr="preencoded.png"/>
          <p:cNvPicPr>
            <a:picLocks noChangeAspect="1"/>
          </p:cNvPicPr>
          <p:nvPr/>
        </p:nvPicPr>
        <p:blipFill>
          <a:blip r:embed="rId4"/>
          <a:srcRect t="-80" b="-80"/>
          <a:stretch/>
        </p:blipFill>
        <p:spPr>
          <a:xfrm>
            <a:off x="3977640" y="4824374"/>
            <a:ext cx="142646" cy="228600"/>
          </a:xfrm>
          <a:prstGeom prst="rect">
            <a:avLst/>
          </a:prstGeom>
        </p:spPr>
      </p:pic>
      <p:pic>
        <p:nvPicPr>
          <p:cNvPr id="9" name="Image 2" descr="preencoded.png"/>
          <p:cNvPicPr>
            <a:picLocks noChangeAspect="1"/>
          </p:cNvPicPr>
          <p:nvPr/>
        </p:nvPicPr>
        <p:blipFill>
          <a:blip r:embed="rId4"/>
          <a:srcRect t="-80" b="-80"/>
          <a:stretch/>
        </p:blipFill>
        <p:spPr>
          <a:xfrm>
            <a:off x="7564831" y="4824374"/>
            <a:ext cx="142646" cy="228600"/>
          </a:xfrm>
          <a:prstGeom prst="rect">
            <a:avLst/>
          </a:prstGeom>
        </p:spPr>
      </p:pic>
      <p:sp>
        <p:nvSpPr>
          <p:cNvPr id="10" name="Text 5"/>
          <p:cNvSpPr txBox="1"/>
          <p:nvPr/>
        </p:nvSpPr>
        <p:spPr>
          <a:xfrm>
            <a:off x="761695" y="543154"/>
            <a:ext cx="1095451" cy="247802"/>
          </a:xfrm>
          <a:prstGeom prst="rect">
            <a:avLst/>
          </a:prstGeom>
          <a:noFill/>
          <a:ln w="12700">
            <a:solidFill>
              <a:srgbClr val="D1D5DB"/>
            </a:solidFill>
          </a:ln>
        </p:spPr>
        <p:txBody>
          <a:bodyPr wrap="square" lIns="0" tIns="0" rIns="0" bIns="0" rtlCol="0" anchor="t"/>
          <a:lstStyle/>
          <a:p>
            <a:pPr marL="0" indent="0" algn="l">
              <a:buNone/>
            </a:pPr>
            <a:r>
              <a:rPr lang="en-US" sz="900" b="1" kern="0" spc="90" dirty="0">
                <a:solidFill>
                  <a:srgbClr val="6B7280"/>
                </a:solidFill>
                <a:latin typeface="Lato" pitchFamily="34" charset="0"/>
                <a:ea typeface="Lato" pitchFamily="34" charset="-122"/>
                <a:cs typeface="Lato" pitchFamily="34" charset="-120"/>
              </a:rPr>
              <a:t>Case Story</a:t>
            </a:r>
            <a:endParaRPr lang="en-US" sz="900" dirty="0"/>
          </a:p>
        </p:txBody>
      </p:sp>
      <p:sp>
        <p:nvSpPr>
          <p:cNvPr id="11" name="Shape 6"/>
          <p:cNvSpPr/>
          <p:nvPr/>
        </p:nvSpPr>
        <p:spPr>
          <a:xfrm>
            <a:off x="761695" y="2447849"/>
            <a:ext cx="2991002" cy="4028846"/>
          </a:xfrm>
          <a:prstGeom prst="roundRect">
            <a:avLst>
              <a:gd name="adj" fmla="val 779"/>
            </a:avLst>
          </a:prstGeom>
          <a:solidFill>
            <a:srgbClr val="F8FAFC"/>
          </a:solidFill>
          <a:ln/>
          <a:effectLst>
            <a:outerShdw blurRad="63500" dist="38100" dir="16200000" algn="bl" rotWithShape="0">
              <a:srgbClr val="000000">
                <a:alpha val="5000"/>
              </a:srgbClr>
            </a:outerShdw>
          </a:effectLst>
        </p:spPr>
        <p:txBody>
          <a:bodyPr/>
          <a:lstStyle/>
          <a:p>
            <a:endParaRPr lang="en-US"/>
          </a:p>
        </p:txBody>
      </p:sp>
      <p:sp>
        <p:nvSpPr>
          <p:cNvPr id="12" name="Shape 7"/>
          <p:cNvSpPr/>
          <p:nvPr/>
        </p:nvSpPr>
        <p:spPr>
          <a:xfrm>
            <a:off x="761695" y="2447849"/>
            <a:ext cx="2991002" cy="38405"/>
          </a:xfrm>
          <a:prstGeom prst="roundRect">
            <a:avLst>
              <a:gd name="adj" fmla="val 60661"/>
            </a:avLst>
          </a:prstGeom>
          <a:solidFill>
            <a:srgbClr val="64748B"/>
          </a:solidFill>
          <a:ln w="12700">
            <a:solidFill>
              <a:srgbClr val="64748B">
                <a:alpha val="0"/>
              </a:srgbClr>
            </a:solidFill>
            <a:prstDash val="solid"/>
          </a:ln>
        </p:spPr>
        <p:txBody>
          <a:bodyPr/>
          <a:lstStyle/>
          <a:p>
            <a:endParaRPr lang="en-US"/>
          </a:p>
        </p:txBody>
      </p:sp>
      <p:pic>
        <p:nvPicPr>
          <p:cNvPr id="13" name="Image 3" descr="preencoded.png"/>
          <p:cNvPicPr>
            <a:picLocks noChangeAspect="1"/>
          </p:cNvPicPr>
          <p:nvPr/>
        </p:nvPicPr>
        <p:blipFill>
          <a:blip r:embed="rId5"/>
          <a:srcRect/>
          <a:stretch/>
        </p:blipFill>
        <p:spPr>
          <a:xfrm>
            <a:off x="990295" y="2790749"/>
            <a:ext cx="286207" cy="286207"/>
          </a:xfrm>
          <a:prstGeom prst="rect">
            <a:avLst/>
          </a:prstGeom>
        </p:spPr>
      </p:pic>
      <p:sp>
        <p:nvSpPr>
          <p:cNvPr id="14" name="Text 8"/>
          <p:cNvSpPr txBox="1"/>
          <p:nvPr/>
        </p:nvSpPr>
        <p:spPr>
          <a:xfrm>
            <a:off x="990295" y="3212287"/>
            <a:ext cx="2635301" cy="267005"/>
          </a:xfrm>
          <a:prstGeom prst="rect">
            <a:avLst/>
          </a:prstGeom>
          <a:noFill/>
          <a:ln/>
        </p:spPr>
        <p:txBody>
          <a:bodyPr wrap="square" lIns="0" tIns="0" rIns="0" bIns="0" rtlCol="0" anchor="ctr"/>
          <a:lstStyle/>
          <a:p>
            <a:pPr marL="0" indent="0" algn="l">
              <a:buNone/>
            </a:pPr>
            <a:r>
              <a:rPr lang="en-US" sz="1500" b="1" dirty="0">
                <a:solidFill>
                  <a:srgbClr val="000000"/>
                </a:solidFill>
                <a:latin typeface="Lato" pitchFamily="34" charset="0"/>
                <a:ea typeface="Lato" pitchFamily="34" charset="-122"/>
                <a:cs typeface="Lato" pitchFamily="34" charset="-120"/>
              </a:rPr>
              <a:t>The Observation</a:t>
            </a:r>
            <a:endParaRPr lang="en-US" sz="1500" dirty="0"/>
          </a:p>
        </p:txBody>
      </p:sp>
      <p:sp>
        <p:nvSpPr>
          <p:cNvPr id="15" name="Text 9"/>
          <p:cNvSpPr txBox="1"/>
          <p:nvPr/>
        </p:nvSpPr>
        <p:spPr>
          <a:xfrm>
            <a:off x="990295" y="3631082"/>
            <a:ext cx="2610612" cy="381305"/>
          </a:xfrm>
          <a:prstGeom prst="rect">
            <a:avLst/>
          </a:prstGeom>
          <a:noFill/>
          <a:ln/>
        </p:spPr>
        <p:txBody>
          <a:bodyPr wrap="square" lIns="0" tIns="0" rIns="0" bIns="0" rtlCol="0" anchor="t"/>
          <a:lstStyle/>
          <a:p>
            <a:pPr marL="0" indent="0" algn="l">
              <a:buNone/>
            </a:pPr>
            <a:r>
              <a:rPr lang="en-US" sz="1000" dirty="0">
                <a:solidFill>
                  <a:srgbClr val="4B5563"/>
                </a:solidFill>
                <a:latin typeface="Lato" pitchFamily="34" charset="0"/>
                <a:ea typeface="Lato" pitchFamily="34" charset="-122"/>
                <a:cs typeface="Lato" pitchFamily="34" charset="-120"/>
              </a:rPr>
              <a:t>A campus dining location notices a troubling pattern:</a:t>
            </a:r>
            <a:endParaRPr lang="en-US" sz="1000" dirty="0"/>
          </a:p>
        </p:txBody>
      </p:sp>
      <p:sp>
        <p:nvSpPr>
          <p:cNvPr id="16" name="Shape 10"/>
          <p:cNvSpPr/>
          <p:nvPr/>
        </p:nvSpPr>
        <p:spPr>
          <a:xfrm>
            <a:off x="990295" y="4202582"/>
            <a:ext cx="28346" cy="504749"/>
          </a:xfrm>
          <a:prstGeom prst="rect">
            <a:avLst/>
          </a:prstGeom>
          <a:solidFill>
            <a:srgbClr val="E5E7EB"/>
          </a:solidFill>
          <a:ln w="12700">
            <a:solidFill>
              <a:srgbClr val="E5E7EB">
                <a:alpha val="0"/>
              </a:srgbClr>
            </a:solidFill>
            <a:prstDash val="solid"/>
          </a:ln>
        </p:spPr>
        <p:txBody>
          <a:bodyPr/>
          <a:lstStyle/>
          <a:p>
            <a:endParaRPr lang="en-US"/>
          </a:p>
        </p:txBody>
      </p:sp>
      <p:sp>
        <p:nvSpPr>
          <p:cNvPr id="17" name="Text 11"/>
          <p:cNvSpPr txBox="1"/>
          <p:nvPr/>
        </p:nvSpPr>
        <p:spPr>
          <a:xfrm>
            <a:off x="1133856" y="4202582"/>
            <a:ext cx="2467051" cy="505663"/>
          </a:xfrm>
          <a:prstGeom prst="rect">
            <a:avLst/>
          </a:prstGeom>
          <a:noFill/>
          <a:ln/>
        </p:spPr>
        <p:txBody>
          <a:bodyPr wrap="square" lIns="0" tIns="0" rIns="0" bIns="0" rtlCol="0" anchor="t"/>
          <a:lstStyle/>
          <a:p>
            <a:pPr marL="0" indent="0" algn="l">
              <a:buNone/>
            </a:pPr>
            <a:r>
              <a:rPr lang="en-US" sz="1300" i="1" dirty="0">
                <a:solidFill>
                  <a:srgbClr val="4B5563"/>
                </a:solidFill>
                <a:latin typeface="Playfair Display" pitchFamily="34" charset="0"/>
                <a:ea typeface="Playfair Display" pitchFamily="34" charset="-122"/>
                <a:cs typeface="Playfair Display" pitchFamily="34" charset="-120"/>
              </a:rPr>
              <a:t>"There's nowhere good to eat after 8 PM."</a:t>
            </a:r>
            <a:endParaRPr lang="en-US" sz="1300" dirty="0"/>
          </a:p>
        </p:txBody>
      </p:sp>
      <p:sp>
        <p:nvSpPr>
          <p:cNvPr id="18" name="Text 12"/>
          <p:cNvSpPr txBox="1"/>
          <p:nvPr/>
        </p:nvSpPr>
        <p:spPr>
          <a:xfrm>
            <a:off x="1152144" y="4896612"/>
            <a:ext cx="2448763" cy="381305"/>
          </a:xfrm>
          <a:prstGeom prst="rect">
            <a:avLst/>
          </a:prstGeom>
          <a:noFill/>
          <a:ln/>
        </p:spPr>
        <p:txBody>
          <a:bodyPr wrap="square" lIns="0" tIns="0" rIns="0" bIns="0" rtlCol="0" anchor="ctr"/>
          <a:lstStyle/>
          <a:p>
            <a:pPr marL="0" indent="0" algn="l">
              <a:buNone/>
            </a:pPr>
            <a:r>
              <a:rPr lang="en-US" sz="1000" dirty="0">
                <a:solidFill>
                  <a:srgbClr val="4B5563"/>
                </a:solidFill>
                <a:latin typeface="Lato" pitchFamily="34" charset="0"/>
                <a:ea typeface="Lato" pitchFamily="34" charset="-122"/>
                <a:cs typeface="Lato" pitchFamily="34" charset="-120"/>
              </a:rPr>
              <a:t>Foot traffic drops sharply after dinner hours.</a:t>
            </a:r>
            <a:endParaRPr lang="en-US" sz="1000" dirty="0"/>
          </a:p>
        </p:txBody>
      </p:sp>
      <p:pic>
        <p:nvPicPr>
          <p:cNvPr id="19" name="Image 4" descr="preencoded.png"/>
          <p:cNvPicPr>
            <a:picLocks noChangeAspect="1"/>
          </p:cNvPicPr>
          <p:nvPr/>
        </p:nvPicPr>
        <p:blipFill>
          <a:blip r:embed="rId6"/>
          <a:srcRect l="-133" r="-133"/>
          <a:stretch/>
        </p:blipFill>
        <p:spPr>
          <a:xfrm>
            <a:off x="990295" y="4934102"/>
            <a:ext cx="85954" cy="114300"/>
          </a:xfrm>
          <a:prstGeom prst="rect">
            <a:avLst/>
          </a:prstGeom>
        </p:spPr>
      </p:pic>
      <p:sp>
        <p:nvSpPr>
          <p:cNvPr id="20" name="Text 13"/>
          <p:cNvSpPr txBox="1"/>
          <p:nvPr/>
        </p:nvSpPr>
        <p:spPr>
          <a:xfrm>
            <a:off x="1180490" y="5353812"/>
            <a:ext cx="2825496" cy="191110"/>
          </a:xfrm>
          <a:prstGeom prst="rect">
            <a:avLst/>
          </a:prstGeom>
          <a:noFill/>
          <a:ln/>
        </p:spPr>
        <p:txBody>
          <a:bodyPr wrap="square" lIns="0" tIns="0" rIns="0" bIns="0" rtlCol="0" anchor="ctr"/>
          <a:lstStyle/>
          <a:p>
            <a:pPr marL="0" indent="0" algn="l">
              <a:buNone/>
            </a:pPr>
            <a:r>
              <a:rPr lang="en-US" sz="1000" dirty="0">
                <a:solidFill>
                  <a:srgbClr val="4B5563"/>
                </a:solidFill>
                <a:latin typeface="Lato" pitchFamily="34" charset="0"/>
                <a:ea typeface="Lato" pitchFamily="34" charset="-122"/>
                <a:cs typeface="Lato" pitchFamily="34" charset="-120"/>
              </a:rPr>
              <a:t>Staff is idle while students go elsewhere.</a:t>
            </a:r>
            <a:endParaRPr lang="en-US" sz="1000" dirty="0"/>
          </a:p>
        </p:txBody>
      </p:sp>
      <p:pic>
        <p:nvPicPr>
          <p:cNvPr id="21" name="Image 5" descr="preencoded.png"/>
          <p:cNvPicPr>
            <a:picLocks noChangeAspect="1"/>
          </p:cNvPicPr>
          <p:nvPr/>
        </p:nvPicPr>
        <p:blipFill>
          <a:blip r:embed="rId7"/>
          <a:srcRect/>
          <a:stretch/>
        </p:blipFill>
        <p:spPr>
          <a:xfrm>
            <a:off x="990295" y="5391302"/>
            <a:ext cx="114300" cy="114300"/>
          </a:xfrm>
          <a:prstGeom prst="rect">
            <a:avLst/>
          </a:prstGeom>
        </p:spPr>
      </p:pic>
      <p:sp>
        <p:nvSpPr>
          <p:cNvPr id="22" name="Shape 14"/>
          <p:cNvSpPr/>
          <p:nvPr/>
        </p:nvSpPr>
        <p:spPr>
          <a:xfrm>
            <a:off x="4349801" y="2447849"/>
            <a:ext cx="2991002" cy="4028846"/>
          </a:xfrm>
          <a:prstGeom prst="roundRect">
            <a:avLst>
              <a:gd name="adj" fmla="val 779"/>
            </a:avLst>
          </a:prstGeom>
          <a:solidFill>
            <a:srgbClr val="FEF2F2"/>
          </a:solidFill>
          <a:ln/>
          <a:effectLst>
            <a:outerShdw blurRad="63500" dist="38100" dir="16200000" algn="bl" rotWithShape="0">
              <a:srgbClr val="000000">
                <a:alpha val="5000"/>
              </a:srgbClr>
            </a:outerShdw>
          </a:effectLst>
        </p:spPr>
        <p:txBody>
          <a:bodyPr/>
          <a:lstStyle/>
          <a:p>
            <a:endParaRPr lang="en-US"/>
          </a:p>
        </p:txBody>
      </p:sp>
      <p:sp>
        <p:nvSpPr>
          <p:cNvPr id="23" name="Shape 15"/>
          <p:cNvSpPr/>
          <p:nvPr/>
        </p:nvSpPr>
        <p:spPr>
          <a:xfrm>
            <a:off x="4349801" y="2447849"/>
            <a:ext cx="2991002" cy="38405"/>
          </a:xfrm>
          <a:prstGeom prst="roundRect">
            <a:avLst>
              <a:gd name="adj" fmla="val 60661"/>
            </a:avLst>
          </a:prstGeom>
          <a:solidFill>
            <a:srgbClr val="DC2626"/>
          </a:solidFill>
          <a:ln w="12700">
            <a:solidFill>
              <a:srgbClr val="DC2626">
                <a:alpha val="0"/>
              </a:srgbClr>
            </a:solidFill>
            <a:prstDash val="solid"/>
          </a:ln>
        </p:spPr>
        <p:txBody>
          <a:bodyPr/>
          <a:lstStyle/>
          <a:p>
            <a:endParaRPr lang="en-US"/>
          </a:p>
        </p:txBody>
      </p:sp>
      <p:pic>
        <p:nvPicPr>
          <p:cNvPr id="24" name="Image 6" descr="preencoded.png"/>
          <p:cNvPicPr>
            <a:picLocks noChangeAspect="1"/>
          </p:cNvPicPr>
          <p:nvPr/>
        </p:nvPicPr>
        <p:blipFill>
          <a:blip r:embed="rId8"/>
          <a:srcRect/>
          <a:stretch/>
        </p:blipFill>
        <p:spPr>
          <a:xfrm>
            <a:off x="4578401" y="2790749"/>
            <a:ext cx="286207" cy="286207"/>
          </a:xfrm>
          <a:prstGeom prst="rect">
            <a:avLst/>
          </a:prstGeom>
        </p:spPr>
      </p:pic>
      <p:sp>
        <p:nvSpPr>
          <p:cNvPr id="25" name="Text 16"/>
          <p:cNvSpPr txBox="1"/>
          <p:nvPr/>
        </p:nvSpPr>
        <p:spPr>
          <a:xfrm>
            <a:off x="4578401" y="3212287"/>
            <a:ext cx="2635301" cy="267005"/>
          </a:xfrm>
          <a:prstGeom prst="rect">
            <a:avLst/>
          </a:prstGeom>
          <a:noFill/>
          <a:ln/>
        </p:spPr>
        <p:txBody>
          <a:bodyPr wrap="square" lIns="0" tIns="0" rIns="0" bIns="0" rtlCol="0" anchor="ctr"/>
          <a:lstStyle/>
          <a:p>
            <a:pPr marL="0" indent="0" algn="l">
              <a:buNone/>
            </a:pPr>
            <a:r>
              <a:rPr lang="en-US" sz="1500" b="1" dirty="0">
                <a:solidFill>
                  <a:srgbClr val="991B1B"/>
                </a:solidFill>
                <a:latin typeface="Lato" pitchFamily="34" charset="0"/>
                <a:ea typeface="Lato" pitchFamily="34" charset="-122"/>
                <a:cs typeface="Lato" pitchFamily="34" charset="-120"/>
              </a:rPr>
              <a:t>The Mistake</a:t>
            </a:r>
            <a:endParaRPr lang="en-US" sz="1500" dirty="0"/>
          </a:p>
        </p:txBody>
      </p:sp>
      <p:sp>
        <p:nvSpPr>
          <p:cNvPr id="26" name="Text 17"/>
          <p:cNvSpPr txBox="1"/>
          <p:nvPr/>
        </p:nvSpPr>
        <p:spPr>
          <a:xfrm>
            <a:off x="4578401" y="3631082"/>
            <a:ext cx="3015691" cy="191110"/>
          </a:xfrm>
          <a:prstGeom prst="rect">
            <a:avLst/>
          </a:prstGeom>
          <a:noFill/>
          <a:ln/>
        </p:spPr>
        <p:txBody>
          <a:bodyPr wrap="square" lIns="0" tIns="0" rIns="0" bIns="0" rtlCol="0" anchor="ctr"/>
          <a:lstStyle/>
          <a:p>
            <a:pPr marL="0" indent="0" algn="l">
              <a:buNone/>
            </a:pPr>
            <a:r>
              <a:rPr lang="en-US" sz="1000" dirty="0">
                <a:solidFill>
                  <a:srgbClr val="4B5563"/>
                </a:solidFill>
                <a:latin typeface="Lato" pitchFamily="34" charset="0"/>
                <a:ea typeface="Lato" pitchFamily="34" charset="-122"/>
                <a:cs typeface="Lato" pitchFamily="34" charset="-120"/>
              </a:rPr>
              <a:t>The manager jumps straight to </a:t>
            </a:r>
            <a:r>
              <a:rPr lang="en-US" sz="1000" b="1" dirty="0">
                <a:solidFill>
                  <a:srgbClr val="4B5563"/>
                </a:solidFill>
                <a:latin typeface="Lato" pitchFamily="34" charset="0"/>
                <a:ea typeface="Lato" pitchFamily="34" charset="-122"/>
                <a:cs typeface="Lato" pitchFamily="34" charset="-120"/>
              </a:rPr>
              <a:t>tactics</a:t>
            </a:r>
            <a:r>
              <a:rPr lang="en-US" sz="1000" dirty="0">
                <a:solidFill>
                  <a:srgbClr val="4B5563"/>
                </a:solidFill>
                <a:latin typeface="Lato" pitchFamily="34" charset="0"/>
                <a:ea typeface="Lato" pitchFamily="34" charset="-122"/>
                <a:cs typeface="Lato" pitchFamily="34" charset="-120"/>
              </a:rPr>
              <a:t>:</a:t>
            </a:r>
            <a:endParaRPr lang="en-US" sz="1000" dirty="0"/>
          </a:p>
        </p:txBody>
      </p:sp>
      <p:sp>
        <p:nvSpPr>
          <p:cNvPr id="27" name="Shape 18"/>
          <p:cNvSpPr/>
          <p:nvPr/>
        </p:nvSpPr>
        <p:spPr>
          <a:xfrm>
            <a:off x="4578401" y="4012387"/>
            <a:ext cx="28346" cy="504749"/>
          </a:xfrm>
          <a:prstGeom prst="rect">
            <a:avLst/>
          </a:prstGeom>
          <a:solidFill>
            <a:srgbClr val="E5E7EB"/>
          </a:solidFill>
          <a:ln w="12700">
            <a:solidFill>
              <a:srgbClr val="E5E7EB">
                <a:alpha val="0"/>
              </a:srgbClr>
            </a:solidFill>
            <a:prstDash val="solid"/>
          </a:ln>
        </p:spPr>
        <p:txBody>
          <a:bodyPr/>
          <a:lstStyle/>
          <a:p>
            <a:endParaRPr lang="en-US"/>
          </a:p>
        </p:txBody>
      </p:sp>
      <p:sp>
        <p:nvSpPr>
          <p:cNvPr id="28" name="Text 19"/>
          <p:cNvSpPr txBox="1"/>
          <p:nvPr/>
        </p:nvSpPr>
        <p:spPr>
          <a:xfrm>
            <a:off x="4721047" y="4012387"/>
            <a:ext cx="2467051" cy="505663"/>
          </a:xfrm>
          <a:prstGeom prst="rect">
            <a:avLst/>
          </a:prstGeom>
          <a:noFill/>
          <a:ln/>
        </p:spPr>
        <p:txBody>
          <a:bodyPr wrap="square" lIns="0" tIns="0" rIns="0" bIns="0" rtlCol="0" anchor="t"/>
          <a:lstStyle/>
          <a:p>
            <a:pPr marL="0" indent="0" algn="l">
              <a:buNone/>
            </a:pPr>
            <a:r>
              <a:rPr lang="en-US" sz="1300" i="1" dirty="0">
                <a:solidFill>
                  <a:srgbClr val="4B5563"/>
                </a:solidFill>
                <a:latin typeface="Playfair Display" pitchFamily="34" charset="0"/>
                <a:ea typeface="Playfair Display" pitchFamily="34" charset="-122"/>
                <a:cs typeface="Playfair Display" pitchFamily="34" charset="-120"/>
              </a:rPr>
              <a:t>"We need marketing—let’s post more on social media."</a:t>
            </a:r>
            <a:endParaRPr lang="en-US" sz="1300" dirty="0"/>
          </a:p>
        </p:txBody>
      </p:sp>
      <p:sp>
        <p:nvSpPr>
          <p:cNvPr id="29" name="Shape 20"/>
          <p:cNvSpPr/>
          <p:nvPr/>
        </p:nvSpPr>
        <p:spPr>
          <a:xfrm>
            <a:off x="4578401" y="4705502"/>
            <a:ext cx="2533802" cy="1086307"/>
          </a:xfrm>
          <a:prstGeom prst="roundRect">
            <a:avLst>
              <a:gd name="adj" fmla="val 2954"/>
            </a:avLst>
          </a:prstGeom>
          <a:solidFill>
            <a:srgbClr val="FEF2F2"/>
          </a:solidFill>
          <a:ln w="12700">
            <a:solidFill>
              <a:srgbClr val="FEE2E2"/>
            </a:solidFill>
            <a:prstDash val="solid"/>
          </a:ln>
        </p:spPr>
        <p:txBody>
          <a:bodyPr/>
          <a:lstStyle/>
          <a:p>
            <a:endParaRPr lang="en-US"/>
          </a:p>
        </p:txBody>
      </p:sp>
      <p:sp>
        <p:nvSpPr>
          <p:cNvPr id="30" name="Text 21"/>
          <p:cNvSpPr txBox="1"/>
          <p:nvPr/>
        </p:nvSpPr>
        <p:spPr>
          <a:xfrm>
            <a:off x="4701845" y="4829861"/>
            <a:ext cx="2377440" cy="152705"/>
          </a:xfrm>
          <a:prstGeom prst="rect">
            <a:avLst/>
          </a:prstGeom>
          <a:noFill/>
          <a:ln/>
        </p:spPr>
        <p:txBody>
          <a:bodyPr wrap="square" lIns="0" tIns="0" rIns="0" bIns="0" rtlCol="0" anchor="ctr"/>
          <a:lstStyle/>
          <a:p>
            <a:pPr marL="0" indent="0" algn="l">
              <a:buNone/>
            </a:pPr>
            <a:r>
              <a:rPr lang="en-US" sz="900" b="1" dirty="0">
                <a:solidFill>
                  <a:srgbClr val="991B1B"/>
                </a:solidFill>
                <a:latin typeface="Lato" pitchFamily="34" charset="0"/>
                <a:ea typeface="Lato" pitchFamily="34" charset="-122"/>
                <a:cs typeface="Lato" pitchFamily="34" charset="-120"/>
              </a:rPr>
              <a:t>Actions Taken:</a:t>
            </a:r>
            <a:endParaRPr lang="en-US" sz="900" dirty="0"/>
          </a:p>
        </p:txBody>
      </p:sp>
      <p:sp>
        <p:nvSpPr>
          <p:cNvPr id="31" name="Text 22"/>
          <p:cNvSpPr txBox="1"/>
          <p:nvPr/>
        </p:nvSpPr>
        <p:spPr>
          <a:xfrm>
            <a:off x="4870094" y="5020056"/>
            <a:ext cx="2209190" cy="191110"/>
          </a:xfrm>
          <a:prstGeom prst="rect">
            <a:avLst/>
          </a:prstGeom>
          <a:noFill/>
          <a:ln/>
        </p:spPr>
        <p:txBody>
          <a:bodyPr wrap="square" lIns="0" tIns="0" rIns="0" bIns="0" rtlCol="0" anchor="ctr"/>
          <a:lstStyle/>
          <a:p>
            <a:pPr marL="0" indent="0" algn="l">
              <a:buNone/>
            </a:pPr>
            <a:r>
              <a:rPr lang="en-US" sz="1000" dirty="0">
                <a:solidFill>
                  <a:srgbClr val="4B5563"/>
                </a:solidFill>
                <a:latin typeface="Lato" pitchFamily="34" charset="0"/>
                <a:ea typeface="Lato" pitchFamily="34" charset="-122"/>
                <a:cs typeface="Lato" pitchFamily="34" charset="-120"/>
              </a:rPr>
              <a:t> Increased posting</a:t>
            </a:r>
            <a:endParaRPr lang="en-US" sz="1000" dirty="0"/>
          </a:p>
        </p:txBody>
      </p:sp>
      <p:pic>
        <p:nvPicPr>
          <p:cNvPr id="32" name="Image 7" descr="preencoded.png"/>
          <p:cNvPicPr>
            <a:picLocks noChangeAspect="1"/>
          </p:cNvPicPr>
          <p:nvPr/>
        </p:nvPicPr>
        <p:blipFill>
          <a:blip r:embed="rId9"/>
          <a:srcRect l="-2512" r="-2512"/>
          <a:stretch/>
        </p:blipFill>
        <p:spPr>
          <a:xfrm>
            <a:off x="4701845" y="5046574"/>
            <a:ext cx="105156" cy="133502"/>
          </a:xfrm>
          <a:prstGeom prst="rect">
            <a:avLst/>
          </a:prstGeom>
        </p:spPr>
      </p:pic>
      <p:sp>
        <p:nvSpPr>
          <p:cNvPr id="33" name="Text 23"/>
          <p:cNvSpPr txBox="1"/>
          <p:nvPr/>
        </p:nvSpPr>
        <p:spPr>
          <a:xfrm>
            <a:off x="4870094" y="5248656"/>
            <a:ext cx="2209190" cy="191110"/>
          </a:xfrm>
          <a:prstGeom prst="rect">
            <a:avLst/>
          </a:prstGeom>
          <a:noFill/>
          <a:ln/>
        </p:spPr>
        <p:txBody>
          <a:bodyPr wrap="square" lIns="0" tIns="0" rIns="0" bIns="0" rtlCol="0" anchor="ctr"/>
          <a:lstStyle/>
          <a:p>
            <a:pPr marL="0" indent="0" algn="l">
              <a:buNone/>
            </a:pPr>
            <a:r>
              <a:rPr lang="en-US" sz="1000" dirty="0">
                <a:solidFill>
                  <a:srgbClr val="4B5563"/>
                </a:solidFill>
                <a:latin typeface="Lato" pitchFamily="34" charset="0"/>
                <a:ea typeface="Lato" pitchFamily="34" charset="-122"/>
                <a:cs typeface="Lato" pitchFamily="34" charset="-120"/>
              </a:rPr>
              <a:t> Printed flyers</a:t>
            </a:r>
            <a:endParaRPr lang="en-US" sz="1000" dirty="0"/>
          </a:p>
        </p:txBody>
      </p:sp>
      <p:pic>
        <p:nvPicPr>
          <p:cNvPr id="34" name="Image 8" descr="preencoded.png"/>
          <p:cNvPicPr>
            <a:picLocks noChangeAspect="1"/>
          </p:cNvPicPr>
          <p:nvPr/>
        </p:nvPicPr>
        <p:blipFill>
          <a:blip r:embed="rId9"/>
          <a:srcRect l="-2512" r="-2512"/>
          <a:stretch/>
        </p:blipFill>
        <p:spPr>
          <a:xfrm>
            <a:off x="4701845" y="5275174"/>
            <a:ext cx="105156" cy="133502"/>
          </a:xfrm>
          <a:prstGeom prst="rect">
            <a:avLst/>
          </a:prstGeom>
        </p:spPr>
      </p:pic>
      <p:sp>
        <p:nvSpPr>
          <p:cNvPr id="35" name="Text 24"/>
          <p:cNvSpPr txBox="1"/>
          <p:nvPr/>
        </p:nvSpPr>
        <p:spPr>
          <a:xfrm>
            <a:off x="4870094" y="5477256"/>
            <a:ext cx="2209190" cy="191110"/>
          </a:xfrm>
          <a:prstGeom prst="rect">
            <a:avLst/>
          </a:prstGeom>
          <a:noFill/>
          <a:ln/>
        </p:spPr>
        <p:txBody>
          <a:bodyPr wrap="square" lIns="0" tIns="0" rIns="0" bIns="0" rtlCol="0" anchor="ctr"/>
          <a:lstStyle/>
          <a:p>
            <a:pPr marL="0" indent="0" algn="l">
              <a:buNone/>
            </a:pPr>
            <a:r>
              <a:rPr lang="en-US" sz="1000" dirty="0">
                <a:solidFill>
                  <a:srgbClr val="4B5563"/>
                </a:solidFill>
                <a:latin typeface="Lato" pitchFamily="34" charset="0"/>
                <a:ea typeface="Lato" pitchFamily="34" charset="-122"/>
                <a:cs typeface="Lato" pitchFamily="34" charset="-120"/>
              </a:rPr>
              <a:t> Ran a giveaway</a:t>
            </a:r>
            <a:endParaRPr lang="en-US" sz="1000" dirty="0"/>
          </a:p>
        </p:txBody>
      </p:sp>
      <p:pic>
        <p:nvPicPr>
          <p:cNvPr id="36" name="Image 9" descr="preencoded.png"/>
          <p:cNvPicPr>
            <a:picLocks noChangeAspect="1"/>
          </p:cNvPicPr>
          <p:nvPr/>
        </p:nvPicPr>
        <p:blipFill>
          <a:blip r:embed="rId9"/>
          <a:srcRect l="-2512" r="-2512"/>
          <a:stretch/>
        </p:blipFill>
        <p:spPr>
          <a:xfrm>
            <a:off x="4701845" y="5503774"/>
            <a:ext cx="105156" cy="133502"/>
          </a:xfrm>
          <a:prstGeom prst="rect">
            <a:avLst/>
          </a:prstGeom>
        </p:spPr>
      </p:pic>
      <p:sp>
        <p:nvSpPr>
          <p:cNvPr id="37" name="Shape 25"/>
          <p:cNvSpPr/>
          <p:nvPr/>
        </p:nvSpPr>
        <p:spPr>
          <a:xfrm>
            <a:off x="4578401" y="5906110"/>
            <a:ext cx="2533802" cy="9144"/>
          </a:xfrm>
          <a:prstGeom prst="rect">
            <a:avLst/>
          </a:prstGeom>
          <a:solidFill>
            <a:srgbClr val="FEE2E2"/>
          </a:solidFill>
          <a:ln w="12700">
            <a:solidFill>
              <a:srgbClr val="FEE2E2">
                <a:alpha val="0"/>
              </a:srgbClr>
            </a:solidFill>
            <a:prstDash val="solid"/>
          </a:ln>
        </p:spPr>
        <p:txBody>
          <a:bodyPr/>
          <a:lstStyle/>
          <a:p>
            <a:endParaRPr lang="en-US"/>
          </a:p>
        </p:txBody>
      </p:sp>
      <p:sp>
        <p:nvSpPr>
          <p:cNvPr id="38" name="Text 26"/>
          <p:cNvSpPr txBox="1"/>
          <p:nvPr/>
        </p:nvSpPr>
        <p:spPr>
          <a:xfrm>
            <a:off x="4539996" y="5991149"/>
            <a:ext cx="2610612" cy="192024"/>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ctr">
              <a:buNone/>
            </a:pPr>
            <a:r>
              <a:rPr lang="en-US" sz="1000" b="1" dirty="0">
                <a:solidFill>
                  <a:srgbClr val="B91C1C"/>
                </a:solidFill>
                <a:latin typeface="Lato" pitchFamily="34" charset="0"/>
                <a:ea typeface="Lato" pitchFamily="34" charset="-122"/>
                <a:cs typeface="Lato" pitchFamily="34" charset="-120"/>
              </a:rPr>
              <a:t>Result: Almost no change.</a:t>
            </a:r>
            <a:endParaRPr lang="en-US" sz="1000" dirty="0"/>
          </a:p>
        </p:txBody>
      </p:sp>
      <p:sp>
        <p:nvSpPr>
          <p:cNvPr id="39" name="Shape 27"/>
          <p:cNvSpPr/>
          <p:nvPr/>
        </p:nvSpPr>
        <p:spPr>
          <a:xfrm>
            <a:off x="7936992" y="2447849"/>
            <a:ext cx="3495751" cy="4028846"/>
          </a:xfrm>
          <a:prstGeom prst="roundRect">
            <a:avLst>
              <a:gd name="adj" fmla="val 570"/>
            </a:avLst>
          </a:prstGeom>
          <a:solidFill>
            <a:srgbClr val="ECFDF5"/>
          </a:solidFill>
          <a:ln/>
          <a:effectLst>
            <a:outerShdw blurRad="63500" dist="38100" dir="16200000" algn="bl" rotWithShape="0">
              <a:srgbClr val="000000">
                <a:alpha val="5000"/>
              </a:srgbClr>
            </a:outerShdw>
          </a:effectLst>
        </p:spPr>
        <p:txBody>
          <a:bodyPr/>
          <a:lstStyle/>
          <a:p>
            <a:endParaRPr lang="en-US"/>
          </a:p>
        </p:txBody>
      </p:sp>
      <p:sp>
        <p:nvSpPr>
          <p:cNvPr id="40" name="Shape 28"/>
          <p:cNvSpPr/>
          <p:nvPr/>
        </p:nvSpPr>
        <p:spPr>
          <a:xfrm>
            <a:off x="7936992" y="2447849"/>
            <a:ext cx="3495751" cy="38405"/>
          </a:xfrm>
          <a:prstGeom prst="roundRect">
            <a:avLst>
              <a:gd name="adj" fmla="val 51901"/>
            </a:avLst>
          </a:prstGeom>
          <a:solidFill>
            <a:srgbClr val="059669"/>
          </a:solidFill>
          <a:ln w="12700">
            <a:solidFill>
              <a:srgbClr val="059669">
                <a:alpha val="0"/>
              </a:srgbClr>
            </a:solidFill>
            <a:prstDash val="solid"/>
          </a:ln>
        </p:spPr>
        <p:txBody>
          <a:bodyPr/>
          <a:lstStyle/>
          <a:p>
            <a:endParaRPr lang="en-US"/>
          </a:p>
        </p:txBody>
      </p:sp>
      <p:pic>
        <p:nvPicPr>
          <p:cNvPr id="41" name="Image 10" descr="preencoded.png"/>
          <p:cNvPicPr>
            <a:picLocks noChangeAspect="1"/>
          </p:cNvPicPr>
          <p:nvPr/>
        </p:nvPicPr>
        <p:blipFill>
          <a:blip r:embed="rId10"/>
          <a:srcRect t="-530" b="-530"/>
          <a:stretch/>
        </p:blipFill>
        <p:spPr>
          <a:xfrm>
            <a:off x="8165592" y="2790749"/>
            <a:ext cx="247802" cy="286207"/>
          </a:xfrm>
          <a:prstGeom prst="rect">
            <a:avLst/>
          </a:prstGeom>
        </p:spPr>
      </p:pic>
      <p:sp>
        <p:nvSpPr>
          <p:cNvPr id="42" name="Text 29"/>
          <p:cNvSpPr txBox="1"/>
          <p:nvPr/>
        </p:nvSpPr>
        <p:spPr>
          <a:xfrm>
            <a:off x="8165592" y="3212287"/>
            <a:ext cx="3152851" cy="267005"/>
          </a:xfrm>
          <a:prstGeom prst="rect">
            <a:avLst/>
          </a:prstGeom>
          <a:noFill/>
          <a:ln/>
        </p:spPr>
        <p:txBody>
          <a:bodyPr wrap="square" lIns="0" tIns="0" rIns="0" bIns="0" rtlCol="0" anchor="ctr"/>
          <a:lstStyle/>
          <a:p>
            <a:pPr marL="0" indent="0" algn="l">
              <a:buNone/>
            </a:pPr>
            <a:r>
              <a:rPr lang="en-US" sz="1500" b="1" dirty="0">
                <a:solidFill>
                  <a:srgbClr val="065F46"/>
                </a:solidFill>
                <a:latin typeface="Lato" pitchFamily="34" charset="0"/>
                <a:ea typeface="Lato" pitchFamily="34" charset="-122"/>
                <a:cs typeface="Lato" pitchFamily="34" charset="-120"/>
              </a:rPr>
              <a:t>The Strategic Approach</a:t>
            </a:r>
            <a:endParaRPr lang="en-US" sz="1500" dirty="0"/>
          </a:p>
        </p:txBody>
      </p:sp>
      <p:sp>
        <p:nvSpPr>
          <p:cNvPr id="43" name="Text 30"/>
          <p:cNvSpPr txBox="1"/>
          <p:nvPr/>
        </p:nvSpPr>
        <p:spPr>
          <a:xfrm>
            <a:off x="8165592" y="3631082"/>
            <a:ext cx="3115361" cy="381305"/>
          </a:xfrm>
          <a:prstGeom prst="rect">
            <a:avLst/>
          </a:prstGeom>
          <a:noFill/>
          <a:ln/>
        </p:spPr>
        <p:txBody>
          <a:bodyPr wrap="square" lIns="0" tIns="0" rIns="0" bIns="0" rtlCol="0" anchor="t"/>
          <a:lstStyle/>
          <a:p>
            <a:pPr marL="0" indent="0" algn="l">
              <a:buNone/>
            </a:pPr>
            <a:r>
              <a:rPr lang="en-US" sz="1000" dirty="0">
                <a:solidFill>
                  <a:srgbClr val="4B5563"/>
                </a:solidFill>
                <a:latin typeface="Lato" pitchFamily="34" charset="0"/>
                <a:ea typeface="Lato" pitchFamily="34" charset="-122"/>
                <a:cs typeface="Lato" pitchFamily="34" charset="-120"/>
              </a:rPr>
              <a:t>Instead of noise, ask </a:t>
            </a:r>
            <a:r>
              <a:rPr lang="en-US" sz="1000" b="1" dirty="0">
                <a:solidFill>
                  <a:srgbClr val="4B5563"/>
                </a:solidFill>
                <a:latin typeface="Lato" pitchFamily="34" charset="0"/>
                <a:ea typeface="Lato" pitchFamily="34" charset="-122"/>
                <a:cs typeface="Lato" pitchFamily="34" charset="-120"/>
              </a:rPr>
              <a:t>strategic questions</a:t>
            </a:r>
            <a:r>
              <a:rPr lang="en-US" sz="1000" dirty="0">
                <a:solidFill>
                  <a:srgbClr val="4B5563"/>
                </a:solidFill>
                <a:latin typeface="Lato" pitchFamily="34" charset="0"/>
                <a:ea typeface="Lato" pitchFamily="34" charset="-122"/>
                <a:cs typeface="Lato" pitchFamily="34" charset="-120"/>
              </a:rPr>
              <a:t> to improve value:</a:t>
            </a:r>
            <a:endParaRPr lang="en-US" sz="1000" dirty="0"/>
          </a:p>
        </p:txBody>
      </p:sp>
      <p:sp>
        <p:nvSpPr>
          <p:cNvPr id="44" name="Shape 31"/>
          <p:cNvSpPr/>
          <p:nvPr/>
        </p:nvSpPr>
        <p:spPr>
          <a:xfrm>
            <a:off x="8165592" y="4202582"/>
            <a:ext cx="190195" cy="304495"/>
          </a:xfrm>
          <a:prstGeom prst="roundRect">
            <a:avLst>
              <a:gd name="adj" fmla="val 96154"/>
            </a:avLst>
          </a:prstGeom>
          <a:solidFill>
            <a:srgbClr val="D1FAE5"/>
          </a:solidFill>
          <a:ln w="12700">
            <a:solidFill>
              <a:srgbClr val="FFFFFF">
                <a:alpha val="0"/>
              </a:srgbClr>
            </a:solidFill>
            <a:prstDash val="solid"/>
          </a:ln>
        </p:spPr>
        <p:txBody>
          <a:bodyPr/>
          <a:lstStyle/>
          <a:p>
            <a:endParaRPr lang="en-US"/>
          </a:p>
        </p:txBody>
      </p:sp>
      <p:pic>
        <p:nvPicPr>
          <p:cNvPr id="45" name="Image 11" descr="preencoded.png"/>
          <p:cNvPicPr>
            <a:picLocks noChangeAspect="1"/>
          </p:cNvPicPr>
          <p:nvPr/>
        </p:nvPicPr>
        <p:blipFill>
          <a:blip r:embed="rId11"/>
          <a:srcRect/>
          <a:stretch/>
        </p:blipFill>
        <p:spPr>
          <a:xfrm>
            <a:off x="8203082" y="4312310"/>
            <a:ext cx="114300" cy="114300"/>
          </a:xfrm>
          <a:prstGeom prst="rect">
            <a:avLst/>
          </a:prstGeom>
        </p:spPr>
      </p:pic>
      <p:sp>
        <p:nvSpPr>
          <p:cNvPr id="46" name="Text 32"/>
          <p:cNvSpPr txBox="1"/>
          <p:nvPr/>
        </p:nvSpPr>
        <p:spPr>
          <a:xfrm>
            <a:off x="8470087" y="4165092"/>
            <a:ext cx="2288743" cy="191110"/>
          </a:xfrm>
          <a:prstGeom prst="rect">
            <a:avLst/>
          </a:prstGeom>
          <a:noFill/>
          <a:ln/>
        </p:spPr>
        <p:txBody>
          <a:bodyPr wrap="square" lIns="0" tIns="0" rIns="0" bIns="0" rtlCol="0" anchor="ctr"/>
          <a:lstStyle/>
          <a:p>
            <a:pPr marL="0" indent="0" algn="l">
              <a:buNone/>
            </a:pPr>
            <a:r>
              <a:rPr lang="en-US" sz="1000" b="1" dirty="0">
                <a:solidFill>
                  <a:srgbClr val="1F2937"/>
                </a:solidFill>
                <a:latin typeface="Lato" pitchFamily="34" charset="0"/>
                <a:ea typeface="Lato" pitchFamily="34" charset="-122"/>
                <a:cs typeface="Lato" pitchFamily="34" charset="-120"/>
              </a:rPr>
              <a:t>Choose a Target</a:t>
            </a:r>
            <a:endParaRPr lang="en-US" sz="1000" dirty="0"/>
          </a:p>
        </p:txBody>
      </p:sp>
      <p:sp>
        <p:nvSpPr>
          <p:cNvPr id="47" name="Text 33"/>
          <p:cNvSpPr txBox="1"/>
          <p:nvPr/>
        </p:nvSpPr>
        <p:spPr>
          <a:xfrm>
            <a:off x="8470087" y="4355287"/>
            <a:ext cx="2618842" cy="152705"/>
          </a:xfrm>
          <a:prstGeom prst="rect">
            <a:avLst/>
          </a:prstGeom>
          <a:noFill/>
          <a:ln/>
        </p:spPr>
        <p:txBody>
          <a:bodyPr wrap="square" lIns="0" tIns="0" rIns="0" bIns="0" rtlCol="0" anchor="ctr"/>
          <a:lstStyle/>
          <a:p>
            <a:pPr marL="0" indent="0" algn="l">
              <a:buNone/>
            </a:pPr>
            <a:r>
              <a:rPr lang="en-US" sz="900" dirty="0">
                <a:solidFill>
                  <a:srgbClr val="6B7280"/>
                </a:solidFill>
                <a:latin typeface="Lato" pitchFamily="34" charset="0"/>
                <a:ea typeface="Lato" pitchFamily="34" charset="-122"/>
                <a:cs typeface="Lato" pitchFamily="34" charset="-120"/>
              </a:rPr>
              <a:t>Late-study students? Athletes? Commuters?</a:t>
            </a:r>
            <a:endParaRPr lang="en-US" sz="900" dirty="0"/>
          </a:p>
        </p:txBody>
      </p:sp>
      <p:sp>
        <p:nvSpPr>
          <p:cNvPr id="48" name="Shape 34"/>
          <p:cNvSpPr/>
          <p:nvPr/>
        </p:nvSpPr>
        <p:spPr>
          <a:xfrm>
            <a:off x="8165592" y="4659782"/>
            <a:ext cx="190195" cy="304495"/>
          </a:xfrm>
          <a:prstGeom prst="roundRect">
            <a:avLst>
              <a:gd name="adj" fmla="val 96154"/>
            </a:avLst>
          </a:prstGeom>
          <a:solidFill>
            <a:srgbClr val="D1FAE5"/>
          </a:solidFill>
          <a:ln w="12700">
            <a:solidFill>
              <a:srgbClr val="FFFFFF">
                <a:alpha val="0"/>
              </a:srgbClr>
            </a:solidFill>
            <a:prstDash val="solid"/>
          </a:ln>
        </p:spPr>
        <p:txBody>
          <a:bodyPr/>
          <a:lstStyle/>
          <a:p>
            <a:endParaRPr lang="en-US"/>
          </a:p>
        </p:txBody>
      </p:sp>
      <p:pic>
        <p:nvPicPr>
          <p:cNvPr id="49" name="Image 12" descr="preencoded.png"/>
          <p:cNvPicPr>
            <a:picLocks noChangeAspect="1"/>
          </p:cNvPicPr>
          <p:nvPr/>
        </p:nvPicPr>
        <p:blipFill>
          <a:blip r:embed="rId12"/>
          <a:srcRect/>
          <a:stretch/>
        </p:blipFill>
        <p:spPr>
          <a:xfrm>
            <a:off x="8203082" y="4769510"/>
            <a:ext cx="114300" cy="114300"/>
          </a:xfrm>
          <a:prstGeom prst="rect">
            <a:avLst/>
          </a:prstGeom>
        </p:spPr>
      </p:pic>
      <p:sp>
        <p:nvSpPr>
          <p:cNvPr id="50" name="Text 35"/>
          <p:cNvSpPr txBox="1"/>
          <p:nvPr/>
        </p:nvSpPr>
        <p:spPr>
          <a:xfrm>
            <a:off x="8470087" y="4622292"/>
            <a:ext cx="2645359" cy="191110"/>
          </a:xfrm>
          <a:prstGeom prst="rect">
            <a:avLst/>
          </a:prstGeom>
          <a:noFill/>
          <a:ln/>
        </p:spPr>
        <p:txBody>
          <a:bodyPr wrap="square" lIns="0" tIns="0" rIns="0" bIns="0" rtlCol="0" anchor="ctr"/>
          <a:lstStyle/>
          <a:p>
            <a:pPr marL="0" indent="0" algn="l">
              <a:buNone/>
            </a:pPr>
            <a:r>
              <a:rPr lang="en-US" sz="1000" b="1" dirty="0">
                <a:solidFill>
                  <a:srgbClr val="1F2937"/>
                </a:solidFill>
                <a:latin typeface="Lato" pitchFamily="34" charset="0"/>
                <a:ea typeface="Lato" pitchFamily="34" charset="-122"/>
                <a:cs typeface="Lato" pitchFamily="34" charset="-120"/>
              </a:rPr>
              <a:t>Define Value</a:t>
            </a:r>
            <a:endParaRPr lang="en-US" sz="1000" dirty="0"/>
          </a:p>
        </p:txBody>
      </p:sp>
      <p:sp>
        <p:nvSpPr>
          <p:cNvPr id="51" name="Text 36"/>
          <p:cNvSpPr txBox="1"/>
          <p:nvPr/>
        </p:nvSpPr>
        <p:spPr>
          <a:xfrm>
            <a:off x="8470087" y="4812487"/>
            <a:ext cx="3026664" cy="152705"/>
          </a:xfrm>
          <a:prstGeom prst="rect">
            <a:avLst/>
          </a:prstGeom>
          <a:noFill/>
          <a:ln/>
        </p:spPr>
        <p:txBody>
          <a:bodyPr wrap="square" lIns="0" tIns="0" rIns="0" bIns="0" rtlCol="0" anchor="ctr"/>
          <a:lstStyle/>
          <a:p>
            <a:pPr marL="0" indent="0" algn="l">
              <a:buNone/>
            </a:pPr>
            <a:r>
              <a:rPr lang="en-US" sz="900" dirty="0">
                <a:solidFill>
                  <a:srgbClr val="6B7280"/>
                </a:solidFill>
                <a:latin typeface="Lato" pitchFamily="34" charset="0"/>
                <a:ea typeface="Lato" pitchFamily="34" charset="-122"/>
                <a:cs typeface="Lato" pitchFamily="34" charset="-120"/>
              </a:rPr>
              <a:t>What do they need? (Speed, warmth, predictability)</a:t>
            </a:r>
            <a:endParaRPr lang="en-US" sz="900" dirty="0"/>
          </a:p>
        </p:txBody>
      </p:sp>
      <p:sp>
        <p:nvSpPr>
          <p:cNvPr id="52" name="Shape 37"/>
          <p:cNvSpPr/>
          <p:nvPr/>
        </p:nvSpPr>
        <p:spPr>
          <a:xfrm>
            <a:off x="8165592" y="5116982"/>
            <a:ext cx="190195" cy="304495"/>
          </a:xfrm>
          <a:prstGeom prst="roundRect">
            <a:avLst>
              <a:gd name="adj" fmla="val 96154"/>
            </a:avLst>
          </a:prstGeom>
          <a:solidFill>
            <a:srgbClr val="D1FAE5"/>
          </a:solidFill>
          <a:ln w="12700">
            <a:solidFill>
              <a:srgbClr val="FFFFFF">
                <a:alpha val="0"/>
              </a:srgbClr>
            </a:solidFill>
            <a:prstDash val="solid"/>
          </a:ln>
        </p:spPr>
        <p:txBody>
          <a:bodyPr/>
          <a:lstStyle/>
          <a:p>
            <a:endParaRPr lang="en-US"/>
          </a:p>
        </p:txBody>
      </p:sp>
      <p:pic>
        <p:nvPicPr>
          <p:cNvPr id="53" name="Image 13" descr="preencoded.png"/>
          <p:cNvPicPr>
            <a:picLocks noChangeAspect="1"/>
          </p:cNvPicPr>
          <p:nvPr/>
        </p:nvPicPr>
        <p:blipFill>
          <a:blip r:embed="rId13"/>
          <a:srcRect/>
          <a:stretch/>
        </p:blipFill>
        <p:spPr>
          <a:xfrm>
            <a:off x="8203082" y="5226710"/>
            <a:ext cx="114300" cy="114300"/>
          </a:xfrm>
          <a:prstGeom prst="rect">
            <a:avLst/>
          </a:prstGeom>
        </p:spPr>
      </p:pic>
      <p:sp>
        <p:nvSpPr>
          <p:cNvPr id="54" name="Text 38"/>
          <p:cNvSpPr txBox="1"/>
          <p:nvPr/>
        </p:nvSpPr>
        <p:spPr>
          <a:xfrm>
            <a:off x="8470087" y="5079492"/>
            <a:ext cx="2843784" cy="191110"/>
          </a:xfrm>
          <a:prstGeom prst="rect">
            <a:avLst/>
          </a:prstGeom>
          <a:noFill/>
          <a:ln/>
        </p:spPr>
        <p:txBody>
          <a:bodyPr wrap="square" lIns="0" tIns="0" rIns="0" bIns="0" rtlCol="0" anchor="ctr"/>
          <a:lstStyle/>
          <a:p>
            <a:pPr marL="0" indent="0" algn="l">
              <a:buNone/>
            </a:pPr>
            <a:r>
              <a:rPr lang="en-US" sz="1000" b="1" dirty="0">
                <a:solidFill>
                  <a:srgbClr val="1F2937"/>
                </a:solidFill>
                <a:latin typeface="Lato" pitchFamily="34" charset="0"/>
                <a:ea typeface="Lato" pitchFamily="34" charset="-122"/>
                <a:cs typeface="Lato" pitchFamily="34" charset="-120"/>
              </a:rPr>
              <a:t>Design the Offer</a:t>
            </a:r>
            <a:endParaRPr lang="en-US" sz="1000" dirty="0"/>
          </a:p>
        </p:txBody>
      </p:sp>
      <p:sp>
        <p:nvSpPr>
          <p:cNvPr id="55" name="Text 39"/>
          <p:cNvSpPr txBox="1"/>
          <p:nvPr/>
        </p:nvSpPr>
        <p:spPr>
          <a:xfrm>
            <a:off x="8470087" y="5269687"/>
            <a:ext cx="2809951" cy="305410"/>
          </a:xfrm>
          <a:prstGeom prst="rect">
            <a:avLst/>
          </a:prstGeom>
          <a:noFill/>
          <a:ln/>
        </p:spPr>
        <p:txBody>
          <a:bodyPr wrap="square" lIns="0" tIns="0" rIns="0" bIns="0" rtlCol="0" anchor="t"/>
          <a:lstStyle/>
          <a:p>
            <a:pPr marL="0" indent="0" algn="l">
              <a:buNone/>
            </a:pPr>
            <a:r>
              <a:rPr lang="en-US" sz="900" dirty="0">
                <a:solidFill>
                  <a:srgbClr val="6B7280"/>
                </a:solidFill>
                <a:latin typeface="Lato" pitchFamily="34" charset="0"/>
                <a:ea typeface="Lato" pitchFamily="34" charset="-122"/>
                <a:cs typeface="Lato" pitchFamily="34" charset="-120"/>
              </a:rPr>
              <a:t>Create something better than alternatives (vending, leftovers).</a:t>
            </a:r>
            <a:endParaRPr lang="en-US" sz="900" dirty="0"/>
          </a:p>
        </p:txBody>
      </p:sp>
      <p:pic>
        <p:nvPicPr>
          <p:cNvPr id="56" name="Image 14" descr="preencoded.png"/>
          <p:cNvPicPr>
            <a:picLocks noChangeAspect="1"/>
          </p:cNvPicPr>
          <p:nvPr/>
        </p:nvPicPr>
        <p:blipFill>
          <a:blip r:embed="rId14"/>
          <a:stretch>
            <a:fillRect/>
          </a:stretch>
        </p:blipFill>
        <p:spPr>
          <a:xfrm>
            <a:off x="952805" y="2343607"/>
            <a:ext cx="286207" cy="286207"/>
          </a:xfrm>
          <a:prstGeom prst="rect">
            <a:avLst/>
          </a:prstGeom>
        </p:spPr>
      </p:pic>
      <p:sp>
        <p:nvSpPr>
          <p:cNvPr id="57" name="Text 40"/>
          <p:cNvSpPr/>
          <p:nvPr/>
        </p:nvSpPr>
        <p:spPr>
          <a:xfrm>
            <a:off x="952805" y="2343607"/>
            <a:ext cx="286207" cy="286207"/>
          </a:xfrm>
          <a:prstGeom prst="rect">
            <a:avLst/>
          </a:prstGeom>
          <a:solidFill>
            <a:srgbClr val="FFFFFF">
              <a:alpha val="0"/>
            </a:srgbClr>
          </a:solidFill>
          <a:ln w="25400">
            <a:solidFill>
              <a:srgbClr val="64748B"/>
            </a:solidFill>
          </a:ln>
        </p:spPr>
        <p:txBody>
          <a:bodyPr wrap="square" lIns="0" tIns="0" rIns="0" bIns="0" rtlCol="0" anchor="ctr"/>
          <a:lstStyle/>
          <a:p>
            <a:pPr marL="0" indent="0" algn="ctr">
              <a:buNone/>
            </a:pPr>
            <a:r>
              <a:rPr lang="en-US" sz="1200" b="1" dirty="0">
                <a:solidFill>
                  <a:srgbClr val="64748B"/>
                </a:solidFill>
                <a:latin typeface="Playfair Display" pitchFamily="34" charset="0"/>
                <a:ea typeface="Playfair Display" pitchFamily="34" charset="-122"/>
                <a:cs typeface="Playfair Display" pitchFamily="34" charset="-120"/>
              </a:rPr>
              <a:t>1</a:t>
            </a:r>
            <a:endParaRPr lang="en-US" sz="1200" dirty="0"/>
          </a:p>
        </p:txBody>
      </p:sp>
      <p:pic>
        <p:nvPicPr>
          <p:cNvPr id="58" name="Image 15" descr="preencoded.png"/>
          <p:cNvPicPr>
            <a:picLocks noChangeAspect="1"/>
          </p:cNvPicPr>
          <p:nvPr/>
        </p:nvPicPr>
        <p:blipFill>
          <a:blip r:embed="rId14"/>
          <a:stretch>
            <a:fillRect/>
          </a:stretch>
        </p:blipFill>
        <p:spPr>
          <a:xfrm>
            <a:off x="4539996" y="2343607"/>
            <a:ext cx="286207" cy="286207"/>
          </a:xfrm>
          <a:prstGeom prst="rect">
            <a:avLst/>
          </a:prstGeom>
        </p:spPr>
      </p:pic>
      <p:sp>
        <p:nvSpPr>
          <p:cNvPr id="59" name="Text 41"/>
          <p:cNvSpPr/>
          <p:nvPr/>
        </p:nvSpPr>
        <p:spPr>
          <a:xfrm>
            <a:off x="4539996" y="2343607"/>
            <a:ext cx="286207" cy="286207"/>
          </a:xfrm>
          <a:prstGeom prst="rect">
            <a:avLst/>
          </a:prstGeom>
          <a:solidFill>
            <a:srgbClr val="FFFFFF">
              <a:alpha val="0"/>
            </a:srgbClr>
          </a:solidFill>
          <a:ln w="25400">
            <a:solidFill>
              <a:srgbClr val="DC2626"/>
            </a:solidFill>
          </a:ln>
        </p:spPr>
        <p:txBody>
          <a:bodyPr wrap="square" lIns="0" tIns="0" rIns="0" bIns="0" rtlCol="0" anchor="ctr"/>
          <a:lstStyle/>
          <a:p>
            <a:pPr marL="0" indent="0" algn="ctr">
              <a:buNone/>
            </a:pPr>
            <a:r>
              <a:rPr lang="en-US" sz="1200" b="1" dirty="0">
                <a:solidFill>
                  <a:srgbClr val="DC2626"/>
                </a:solidFill>
                <a:latin typeface="Playfair Display" pitchFamily="34" charset="0"/>
                <a:ea typeface="Playfair Display" pitchFamily="34" charset="-122"/>
                <a:cs typeface="Playfair Display" pitchFamily="34" charset="-120"/>
              </a:rPr>
              <a:t>2</a:t>
            </a:r>
            <a:endParaRPr lang="en-US" sz="1200" dirty="0"/>
          </a:p>
        </p:txBody>
      </p:sp>
      <p:pic>
        <p:nvPicPr>
          <p:cNvPr id="60" name="Image 16" descr="preencoded.png"/>
          <p:cNvPicPr>
            <a:picLocks noChangeAspect="1"/>
          </p:cNvPicPr>
          <p:nvPr/>
        </p:nvPicPr>
        <p:blipFill>
          <a:blip r:embed="rId14"/>
          <a:stretch>
            <a:fillRect/>
          </a:stretch>
        </p:blipFill>
        <p:spPr>
          <a:xfrm>
            <a:off x="8127187" y="2343607"/>
            <a:ext cx="286207" cy="286207"/>
          </a:xfrm>
          <a:prstGeom prst="rect">
            <a:avLst/>
          </a:prstGeom>
        </p:spPr>
      </p:pic>
      <p:sp>
        <p:nvSpPr>
          <p:cNvPr id="61" name="Text 42"/>
          <p:cNvSpPr/>
          <p:nvPr/>
        </p:nvSpPr>
        <p:spPr>
          <a:xfrm>
            <a:off x="8127187" y="2343607"/>
            <a:ext cx="286207" cy="286207"/>
          </a:xfrm>
          <a:prstGeom prst="rect">
            <a:avLst/>
          </a:prstGeom>
          <a:solidFill>
            <a:srgbClr val="FFFFFF">
              <a:alpha val="0"/>
            </a:srgbClr>
          </a:solidFill>
          <a:ln w="25400">
            <a:solidFill>
              <a:srgbClr val="059669"/>
            </a:solidFill>
          </a:ln>
        </p:spPr>
        <p:txBody>
          <a:bodyPr wrap="square" lIns="0" tIns="0" rIns="0" bIns="0" rtlCol="0" anchor="ctr"/>
          <a:lstStyle/>
          <a:p>
            <a:pPr marL="0" indent="0" algn="ctr">
              <a:buNone/>
            </a:pPr>
            <a:r>
              <a:rPr lang="en-US" sz="1200" b="1" dirty="0">
                <a:solidFill>
                  <a:srgbClr val="059669"/>
                </a:solidFill>
                <a:latin typeface="Playfair Display" pitchFamily="34" charset="0"/>
                <a:ea typeface="Playfair Display" pitchFamily="34" charset="-122"/>
                <a:cs typeface="Playfair Display" pitchFamily="34" charset="-120"/>
              </a:rPr>
              <a:t>3</a:t>
            </a:r>
            <a:endParaRPr lang="en-US" sz="1200" dirty="0"/>
          </a:p>
        </p:txBody>
      </p:sp>
      <p:sp>
        <p:nvSpPr>
          <p:cNvPr id="62" name="Text 43"/>
          <p:cNvSpPr txBox="1"/>
          <p:nvPr/>
        </p:nvSpPr>
        <p:spPr>
          <a:xfrm>
            <a:off x="11064240" y="457200"/>
            <a:ext cx="752551"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Lato" pitchFamily="34" charset="0"/>
                <a:ea typeface="Lato" pitchFamily="34" charset="-122"/>
                <a:cs typeface="Lato" pitchFamily="34" charset="-120"/>
              </a:rPr>
              <a:t>Module 2</a:t>
            </a:r>
            <a:endParaRPr lang="en-US" sz="900" dirty="0"/>
          </a:p>
        </p:txBody>
      </p:sp>
      <p:sp>
        <p:nvSpPr>
          <p:cNvPr id="63" name="Text 44"/>
          <p:cNvSpPr txBox="1"/>
          <p:nvPr/>
        </p:nvSpPr>
        <p:spPr>
          <a:xfrm>
            <a:off x="9633204" y="6362395"/>
            <a:ext cx="1848002" cy="152705"/>
          </a:xfrm>
          <a:prstGeom prst="rect">
            <a:avLst/>
          </a:prstGeom>
          <a:noFill/>
          <a:ln/>
        </p:spPr>
        <p:txBody>
          <a:bodyPr wrap="square" lIns="0" tIns="0" rIns="0" bIns="0" rtlCol="0" anchor="ctr"/>
          <a:lstStyle/>
          <a:p>
            <a:pPr marL="0" indent="0" algn="l">
              <a:buNone/>
            </a:pPr>
            <a:r>
              <a:rPr lang="en-US" sz="900" kern="0" spc="90" dirty="0">
                <a:solidFill>
                  <a:srgbClr val="6B7280">
                    <a:alpha val="50000"/>
                  </a:srgbClr>
                </a:solidFill>
                <a:latin typeface="Lato" pitchFamily="34" charset="0"/>
                <a:ea typeface="Lato" pitchFamily="34" charset="-122"/>
                <a:cs typeface="Lato" pitchFamily="34" charset="-120"/>
              </a:rPr>
              <a:t>Principles of Marketing</a:t>
            </a:r>
            <a:endParaRPr lang="en-US" sz="900" dirty="0"/>
          </a:p>
        </p:txBody>
      </p:sp>
      <p:sp>
        <p:nvSpPr>
          <p:cNvPr id="64" name="Text 45"/>
          <p:cNvSpPr txBox="1"/>
          <p:nvPr/>
        </p:nvSpPr>
        <p:spPr>
          <a:xfrm>
            <a:off x="11480292" y="6324905"/>
            <a:ext cx="124358" cy="228600"/>
          </a:xfrm>
          <a:prstGeom prst="rect">
            <a:avLst/>
          </a:prstGeom>
          <a:noFill/>
          <a:ln/>
        </p:spPr>
        <p:txBody>
          <a:bodyPr wrap="square" lIns="0" tIns="0" rIns="0" bIns="0" rtlCol="0" anchor="ctr"/>
          <a:lstStyle/>
          <a:p>
            <a:pPr marL="0" indent="0" algn="l">
              <a:buNone/>
            </a:pPr>
            <a:r>
              <a:rPr lang="en-US" sz="1200" dirty="0">
                <a:solidFill>
                  <a:srgbClr val="D1D5DB">
                    <a:alpha val="50000"/>
                  </a:srgbClr>
                </a:solidFill>
                <a:latin typeface="Lato" pitchFamily="34" charset="0"/>
                <a:ea typeface="Lato" pitchFamily="34" charset="-122"/>
                <a:cs typeface="Lato" pitchFamily="34" charset="-120"/>
              </a:rPr>
              <a:t>|</a:t>
            </a:r>
            <a:endParaRPr lang="en-US" sz="1200" dirty="0"/>
          </a:p>
        </p:txBody>
      </p:sp>
      <p:sp>
        <p:nvSpPr>
          <p:cNvPr id="65" name="Text 46"/>
          <p:cNvSpPr txBox="1"/>
          <p:nvPr/>
        </p:nvSpPr>
        <p:spPr>
          <a:xfrm>
            <a:off x="11601907" y="6362395"/>
            <a:ext cx="210312" cy="152705"/>
          </a:xfrm>
          <a:prstGeom prst="rect">
            <a:avLst/>
          </a:prstGeom>
          <a:noFill/>
          <a:ln/>
        </p:spPr>
        <p:txBody>
          <a:bodyPr wrap="square" lIns="0" tIns="0" rIns="0" bIns="0" rtlCol="0" anchor="ctr"/>
          <a:lstStyle/>
          <a:p>
            <a:pPr marL="0" indent="0" algn="l">
              <a:buNone/>
            </a:pPr>
            <a:r>
              <a:rPr lang="en-US" sz="900" b="1" dirty="0">
                <a:solidFill>
                  <a:srgbClr val="9CA3AF">
                    <a:alpha val="50000"/>
                  </a:srgbClr>
                </a:solidFill>
                <a:latin typeface="Lato" pitchFamily="34" charset="0"/>
                <a:ea typeface="Lato" pitchFamily="34" charset="-122"/>
                <a:cs typeface="Lato" pitchFamily="34" charset="-120"/>
              </a:rPr>
              <a:t>05</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FFFFF"/>
          </a:solidFill>
          <a:ln w="12700">
            <a:solidFill>
              <a:srgbClr val="FFFFFF">
                <a:alpha val="0"/>
              </a:srgbClr>
            </a:solidFill>
            <a:prstDash val="solid"/>
          </a:ln>
        </p:spPr>
        <p:txBody>
          <a:bodyPr/>
          <a:lstStyle/>
          <a:p>
            <a:endParaRPr lang="en-US"/>
          </a:p>
        </p:txBody>
      </p:sp>
      <p:sp>
        <p:nvSpPr>
          <p:cNvPr id="3" name="Shape 1"/>
          <p:cNvSpPr/>
          <p:nvPr/>
        </p:nvSpPr>
        <p:spPr>
          <a:xfrm>
            <a:off x="0" y="0"/>
            <a:ext cx="12191695" cy="6858000"/>
          </a:xfrm>
          <a:prstGeom prst="rect">
            <a:avLst/>
          </a:prstGeom>
          <a:solidFill>
            <a:srgbClr val="FFFFFF"/>
          </a:solidFill>
          <a:ln/>
        </p:spPr>
        <p:txBody>
          <a:bodyPr/>
          <a:lstStyle/>
          <a:p>
            <a:endParaRPr lang="en-US"/>
          </a:p>
        </p:txBody>
      </p:sp>
      <p:sp>
        <p:nvSpPr>
          <p:cNvPr id="4" name="Shape 2"/>
          <p:cNvSpPr/>
          <p:nvPr/>
        </p:nvSpPr>
        <p:spPr>
          <a:xfrm>
            <a:off x="0" y="0"/>
            <a:ext cx="12191695" cy="152705"/>
          </a:xfrm>
          <a:prstGeom prst="rect">
            <a:avLst/>
          </a:prstGeom>
          <a:solidFill>
            <a:srgbClr val="1E3A8A"/>
          </a:solidFill>
          <a:ln w="12700">
            <a:solidFill>
              <a:srgbClr val="1E3A8A">
                <a:alpha val="0"/>
              </a:srgbClr>
            </a:solidFill>
            <a:prstDash val="solid"/>
          </a:ln>
        </p:spPr>
        <p:txBody>
          <a:bodyPr/>
          <a:lstStyle/>
          <a:p>
            <a:endParaRPr lang="en-US"/>
          </a:p>
        </p:txBody>
      </p:sp>
      <p:sp>
        <p:nvSpPr>
          <p:cNvPr id="5" name="Text 3"/>
          <p:cNvSpPr txBox="1"/>
          <p:nvPr/>
        </p:nvSpPr>
        <p:spPr>
          <a:xfrm>
            <a:off x="761695" y="905256"/>
            <a:ext cx="10858500" cy="571500"/>
          </a:xfrm>
          <a:prstGeom prst="rect">
            <a:avLst/>
          </a:prstGeom>
          <a:noFill/>
          <a:ln/>
        </p:spPr>
        <p:txBody>
          <a:bodyPr wrap="square" lIns="0" tIns="0" rIns="0" bIns="0" rtlCol="0" anchor="ctr"/>
          <a:lstStyle/>
          <a:p>
            <a:pPr marL="0" indent="0" algn="l">
              <a:buNone/>
            </a:pPr>
            <a:r>
              <a:rPr lang="en-US" sz="3600" b="1" dirty="0">
                <a:solidFill>
                  <a:srgbClr val="111827"/>
                </a:solidFill>
                <a:latin typeface="Playfair Display" pitchFamily="34" charset="0"/>
                <a:ea typeface="Playfair Display" pitchFamily="34" charset="-122"/>
                <a:cs typeface="Playfair Display" pitchFamily="34" charset="-120"/>
              </a:rPr>
              <a:t>Strategy Statement Example</a:t>
            </a:r>
            <a:endParaRPr lang="en-US" sz="3600" dirty="0"/>
          </a:p>
        </p:txBody>
      </p:sp>
      <p:pic>
        <p:nvPicPr>
          <p:cNvPr id="6" name="Image 0" descr="preencoded.png"/>
          <p:cNvPicPr>
            <a:picLocks noChangeAspect="1"/>
          </p:cNvPicPr>
          <p:nvPr/>
        </p:nvPicPr>
        <p:blipFill>
          <a:blip r:embed="rId3"/>
          <a:srcRect t="-375" b="-375"/>
          <a:stretch/>
        </p:blipFill>
        <p:spPr>
          <a:xfrm>
            <a:off x="761695" y="1628546"/>
            <a:ext cx="609905" cy="57607"/>
          </a:xfrm>
          <a:prstGeom prst="rect">
            <a:avLst/>
          </a:prstGeom>
        </p:spPr>
      </p:pic>
      <p:pic>
        <p:nvPicPr>
          <p:cNvPr id="7" name="Image 1" descr="preencoded.png"/>
          <p:cNvPicPr>
            <a:picLocks noChangeAspect="1"/>
          </p:cNvPicPr>
          <p:nvPr/>
        </p:nvPicPr>
        <p:blipFill>
          <a:blip r:embed="rId4"/>
          <a:srcRect l="-400" r="-400"/>
          <a:stretch/>
        </p:blipFill>
        <p:spPr>
          <a:xfrm>
            <a:off x="6086246" y="3666744"/>
            <a:ext cx="19202" cy="228600"/>
          </a:xfrm>
          <a:prstGeom prst="rect">
            <a:avLst/>
          </a:prstGeom>
        </p:spPr>
      </p:pic>
      <p:pic>
        <p:nvPicPr>
          <p:cNvPr id="8" name="Image 2" descr="preencoded.png"/>
          <p:cNvPicPr>
            <a:picLocks noChangeAspect="1"/>
          </p:cNvPicPr>
          <p:nvPr/>
        </p:nvPicPr>
        <p:blipFill>
          <a:blip r:embed="rId5"/>
          <a:srcRect/>
          <a:stretch/>
        </p:blipFill>
        <p:spPr>
          <a:xfrm>
            <a:off x="6010351" y="3895344"/>
            <a:ext cx="171907" cy="171907"/>
          </a:xfrm>
          <a:prstGeom prst="rect">
            <a:avLst/>
          </a:prstGeom>
        </p:spPr>
      </p:pic>
      <p:sp>
        <p:nvSpPr>
          <p:cNvPr id="9" name="Text 4"/>
          <p:cNvSpPr txBox="1"/>
          <p:nvPr/>
        </p:nvSpPr>
        <p:spPr>
          <a:xfrm>
            <a:off x="5821985" y="4105656"/>
            <a:ext cx="629107"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Lato" pitchFamily="34" charset="0"/>
                <a:ea typeface="Lato" pitchFamily="34" charset="-122"/>
                <a:cs typeface="Lato" pitchFamily="34" charset="-120"/>
              </a:rPr>
              <a:t>Directs</a:t>
            </a:r>
            <a:endParaRPr lang="en-US" sz="900" dirty="0"/>
          </a:p>
        </p:txBody>
      </p:sp>
      <p:pic>
        <p:nvPicPr>
          <p:cNvPr id="10" name="Image 3" descr="preencoded.png"/>
          <p:cNvPicPr>
            <a:picLocks noChangeAspect="1"/>
          </p:cNvPicPr>
          <p:nvPr/>
        </p:nvPicPr>
        <p:blipFill>
          <a:blip r:embed="rId6"/>
          <a:srcRect l="-19" r="-19"/>
          <a:stretch/>
        </p:blipFill>
        <p:spPr>
          <a:xfrm>
            <a:off x="761695" y="6301130"/>
            <a:ext cx="10668305" cy="875995"/>
          </a:xfrm>
          <a:prstGeom prst="rect">
            <a:avLst/>
          </a:prstGeom>
        </p:spPr>
      </p:pic>
      <p:sp>
        <p:nvSpPr>
          <p:cNvPr id="11" name="Shape 5"/>
          <p:cNvSpPr/>
          <p:nvPr/>
        </p:nvSpPr>
        <p:spPr>
          <a:xfrm>
            <a:off x="990295" y="6548018"/>
            <a:ext cx="295351" cy="381305"/>
          </a:xfrm>
          <a:prstGeom prst="roundRect">
            <a:avLst>
              <a:gd name="adj" fmla="val 309598"/>
            </a:avLst>
          </a:prstGeom>
          <a:solidFill>
            <a:srgbClr val="D1FAE5"/>
          </a:solidFill>
          <a:ln w="12700">
            <a:solidFill>
              <a:srgbClr val="FFFFFF">
                <a:alpha val="0"/>
              </a:srgbClr>
            </a:solidFill>
            <a:prstDash val="solid"/>
          </a:ln>
        </p:spPr>
        <p:txBody>
          <a:bodyPr/>
          <a:lstStyle/>
          <a:p>
            <a:endParaRPr lang="en-US"/>
          </a:p>
        </p:txBody>
      </p:sp>
      <p:sp>
        <p:nvSpPr>
          <p:cNvPr id="12" name="Text 6"/>
          <p:cNvSpPr txBox="1"/>
          <p:nvPr/>
        </p:nvSpPr>
        <p:spPr>
          <a:xfrm>
            <a:off x="1438351" y="6491326"/>
            <a:ext cx="3343961"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Playfair Display" pitchFamily="34" charset="0"/>
                <a:ea typeface="Playfair Display" pitchFamily="34" charset="-122"/>
                <a:cs typeface="Playfair Display" pitchFamily="34" charset="-120"/>
              </a:rPr>
              <a:t>Key Insight</a:t>
            </a:r>
            <a:endParaRPr lang="en-US" sz="1300" dirty="0"/>
          </a:p>
        </p:txBody>
      </p:sp>
      <p:sp>
        <p:nvSpPr>
          <p:cNvPr id="13" name="Text 7"/>
          <p:cNvSpPr txBox="1"/>
          <p:nvPr/>
        </p:nvSpPr>
        <p:spPr>
          <a:xfrm>
            <a:off x="1438351" y="6758330"/>
            <a:ext cx="3827678" cy="228600"/>
          </a:xfrm>
          <a:prstGeom prst="rect">
            <a:avLst/>
          </a:prstGeom>
          <a:noFill/>
          <a:ln/>
        </p:spPr>
        <p:txBody>
          <a:bodyPr wrap="square" lIns="0" tIns="0" rIns="0" bIns="0" rtlCol="0" anchor="ctr"/>
          <a:lstStyle/>
          <a:p>
            <a:pPr marL="0" indent="0" algn="l">
              <a:buNone/>
            </a:pPr>
            <a:r>
              <a:rPr lang="en-US" sz="1200" dirty="0">
                <a:solidFill>
                  <a:srgbClr val="4B5563"/>
                </a:solidFill>
                <a:latin typeface="Lato" pitchFamily="34" charset="0"/>
                <a:ea typeface="Lato" pitchFamily="34" charset="-122"/>
                <a:cs typeface="Lato" pitchFamily="34" charset="-120"/>
              </a:rPr>
              <a:t>Strategy improves </a:t>
            </a:r>
            <a:r>
              <a:rPr lang="en-US" sz="1200" b="1" dirty="0">
                <a:solidFill>
                  <a:srgbClr val="4B5563"/>
                </a:solidFill>
                <a:latin typeface="Lato" pitchFamily="34" charset="0"/>
                <a:ea typeface="Lato" pitchFamily="34" charset="-122"/>
                <a:cs typeface="Lato" pitchFamily="34" charset="-120"/>
              </a:rPr>
              <a:t>value</a:t>
            </a:r>
            <a:r>
              <a:rPr lang="en-US" sz="1200" dirty="0">
                <a:solidFill>
                  <a:srgbClr val="4B5563"/>
                </a:solidFill>
                <a:latin typeface="Lato" pitchFamily="34" charset="0"/>
                <a:ea typeface="Lato" pitchFamily="34" charset="-122"/>
                <a:cs typeface="Lato" pitchFamily="34" charset="-120"/>
              </a:rPr>
              <a:t>; tactics </a:t>
            </a:r>
            <a:r>
              <a:rPr lang="en-US" sz="1200" b="1" dirty="0">
                <a:solidFill>
                  <a:srgbClr val="4B5563"/>
                </a:solidFill>
                <a:latin typeface="Lato" pitchFamily="34" charset="0"/>
                <a:ea typeface="Lato" pitchFamily="34" charset="-122"/>
                <a:cs typeface="Lato" pitchFamily="34" charset="-120"/>
              </a:rPr>
              <a:t>communicate</a:t>
            </a:r>
            <a:r>
              <a:rPr lang="en-US" sz="1200" dirty="0">
                <a:solidFill>
                  <a:srgbClr val="4B5563"/>
                </a:solidFill>
                <a:latin typeface="Lato" pitchFamily="34" charset="0"/>
                <a:ea typeface="Lato" pitchFamily="34" charset="-122"/>
                <a:cs typeface="Lato" pitchFamily="34" charset="-120"/>
              </a:rPr>
              <a:t> it.</a:t>
            </a:r>
            <a:endParaRPr lang="en-US" sz="1200" dirty="0"/>
          </a:p>
        </p:txBody>
      </p:sp>
      <p:sp>
        <p:nvSpPr>
          <p:cNvPr id="14" name="Text 8"/>
          <p:cNvSpPr txBox="1"/>
          <p:nvPr/>
        </p:nvSpPr>
        <p:spPr>
          <a:xfrm>
            <a:off x="761695" y="543154"/>
            <a:ext cx="1942186" cy="247802"/>
          </a:xfrm>
          <a:prstGeom prst="rect">
            <a:avLst/>
          </a:prstGeom>
          <a:noFill/>
          <a:ln w="12700">
            <a:solidFill>
              <a:srgbClr val="D1D5DB"/>
            </a:solidFill>
          </a:ln>
        </p:spPr>
        <p:txBody>
          <a:bodyPr wrap="square" lIns="0" tIns="0" rIns="0" bIns="0" rtlCol="0" anchor="t"/>
          <a:lstStyle/>
          <a:p>
            <a:pPr marL="0" indent="0" algn="l">
              <a:buNone/>
            </a:pPr>
            <a:r>
              <a:rPr lang="en-US" sz="900" b="1" kern="0" spc="90" dirty="0">
                <a:solidFill>
                  <a:srgbClr val="6B7280"/>
                </a:solidFill>
                <a:latin typeface="Lato" pitchFamily="34" charset="0"/>
                <a:ea typeface="Lato" pitchFamily="34" charset="-122"/>
                <a:cs typeface="Lato" pitchFamily="34" charset="-120"/>
              </a:rPr>
              <a:t>Strategic Application</a:t>
            </a:r>
            <a:endParaRPr lang="en-US" sz="900" dirty="0"/>
          </a:p>
        </p:txBody>
      </p:sp>
      <p:pic>
        <p:nvPicPr>
          <p:cNvPr id="15" name="Image 4" descr="preencoded.png"/>
          <p:cNvPicPr>
            <a:picLocks noChangeAspect="1"/>
          </p:cNvPicPr>
          <p:nvPr/>
        </p:nvPicPr>
        <p:blipFill>
          <a:blip r:embed="rId7"/>
          <a:srcRect/>
          <a:stretch/>
        </p:blipFill>
        <p:spPr>
          <a:xfrm>
            <a:off x="1067105" y="6629400"/>
            <a:ext cx="142646" cy="190195"/>
          </a:xfrm>
          <a:prstGeom prst="rect">
            <a:avLst/>
          </a:prstGeom>
        </p:spPr>
      </p:pic>
      <p:sp>
        <p:nvSpPr>
          <p:cNvPr id="16" name="Shape 9"/>
          <p:cNvSpPr/>
          <p:nvPr/>
        </p:nvSpPr>
        <p:spPr>
          <a:xfrm>
            <a:off x="761695" y="2066544"/>
            <a:ext cx="10668305" cy="1314907"/>
          </a:xfrm>
          <a:prstGeom prst="roundRect">
            <a:avLst>
              <a:gd name="adj" fmla="val 2016"/>
            </a:avLst>
          </a:prstGeom>
          <a:solidFill>
            <a:srgbClr val="F0F9FF"/>
          </a:solidFill>
          <a:ln/>
          <a:effectLst>
            <a:outerShdw blurRad="63500" dist="38100" dir="16200000" algn="bl" rotWithShape="0">
              <a:srgbClr val="000000">
                <a:alpha val="5000"/>
              </a:srgbClr>
            </a:outerShdw>
          </a:effectLst>
        </p:spPr>
        <p:txBody>
          <a:bodyPr/>
          <a:lstStyle/>
          <a:p>
            <a:endParaRPr lang="en-US"/>
          </a:p>
        </p:txBody>
      </p:sp>
      <p:sp>
        <p:nvSpPr>
          <p:cNvPr id="17" name="Shape 10"/>
          <p:cNvSpPr/>
          <p:nvPr/>
        </p:nvSpPr>
        <p:spPr>
          <a:xfrm>
            <a:off x="761695" y="2066544"/>
            <a:ext cx="75895" cy="1314907"/>
          </a:xfrm>
          <a:prstGeom prst="roundRect">
            <a:avLst>
              <a:gd name="adj" fmla="val 34922"/>
            </a:avLst>
          </a:prstGeom>
          <a:solidFill>
            <a:srgbClr val="1E3A8A"/>
          </a:solidFill>
          <a:ln w="12700">
            <a:solidFill>
              <a:srgbClr val="1E3A8A">
                <a:alpha val="0"/>
              </a:srgbClr>
            </a:solidFill>
            <a:prstDash val="solid"/>
          </a:ln>
        </p:spPr>
        <p:txBody>
          <a:bodyPr/>
          <a:lstStyle/>
          <a:p>
            <a:endParaRPr lang="en-US"/>
          </a:p>
        </p:txBody>
      </p:sp>
      <p:pic>
        <p:nvPicPr>
          <p:cNvPr id="18" name="Image 5" descr="preencoded.png"/>
          <p:cNvPicPr>
            <a:picLocks noChangeAspect="1"/>
          </p:cNvPicPr>
          <p:nvPr/>
        </p:nvPicPr>
        <p:blipFill>
          <a:blip r:embed="rId8"/>
          <a:stretch>
            <a:fillRect/>
          </a:stretch>
        </p:blipFill>
        <p:spPr>
          <a:xfrm>
            <a:off x="1123798" y="1933956"/>
            <a:ext cx="1371600" cy="276149"/>
          </a:xfrm>
          <a:prstGeom prst="rect">
            <a:avLst/>
          </a:prstGeom>
        </p:spPr>
      </p:pic>
      <p:sp>
        <p:nvSpPr>
          <p:cNvPr id="19" name="Text 11"/>
          <p:cNvSpPr/>
          <p:nvPr/>
        </p:nvSpPr>
        <p:spPr>
          <a:xfrm>
            <a:off x="1123798" y="1933956"/>
            <a:ext cx="1371600" cy="277063"/>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000" b="1" kern="0" spc="75" dirty="0">
                <a:solidFill>
                  <a:srgbClr val="FFFFFF"/>
                </a:solidFill>
                <a:latin typeface="Lato" pitchFamily="34" charset="0"/>
                <a:ea typeface="Lato" pitchFamily="34" charset="-122"/>
                <a:cs typeface="Lato" pitchFamily="34" charset="-120"/>
              </a:rPr>
              <a:t>The Strategy</a:t>
            </a:r>
            <a:endParaRPr lang="en-US" sz="1000" dirty="0"/>
          </a:p>
        </p:txBody>
      </p:sp>
      <p:sp>
        <p:nvSpPr>
          <p:cNvPr id="20" name="Text 12"/>
          <p:cNvSpPr txBox="1"/>
          <p:nvPr/>
        </p:nvSpPr>
        <p:spPr>
          <a:xfrm>
            <a:off x="1218895" y="2352751"/>
            <a:ext cx="9915754" cy="743407"/>
          </a:xfrm>
          <a:prstGeom prst="rect">
            <a:avLst/>
          </a:prstGeom>
          <a:noFill/>
          <a:ln/>
        </p:spPr>
        <p:txBody>
          <a:bodyPr wrap="square" lIns="0" tIns="0" rIns="0" bIns="0" rtlCol="0" anchor="t"/>
          <a:lstStyle/>
          <a:p>
            <a:pPr marL="0" indent="0" algn="l">
              <a:buNone/>
            </a:pPr>
            <a:r>
              <a:rPr lang="en-US" sz="1800" i="1" dirty="0">
                <a:solidFill>
                  <a:srgbClr val="1E3A8A"/>
                </a:solidFill>
                <a:latin typeface="Playfair Display" pitchFamily="34" charset="0"/>
                <a:ea typeface="Playfair Display" pitchFamily="34" charset="-122"/>
                <a:cs typeface="Playfair Display" pitchFamily="34" charset="-120"/>
              </a:rPr>
              <a:t> "Target </a:t>
            </a:r>
            <a:r>
              <a:rPr lang="en-US" sz="1800" b="1" i="1" dirty="0">
                <a:solidFill>
                  <a:srgbClr val="1E3A8A"/>
                </a:solidFill>
                <a:latin typeface="Playfair Display" pitchFamily="34" charset="0"/>
                <a:ea typeface="Playfair Display" pitchFamily="34" charset="-122"/>
                <a:cs typeface="Playfair Display" pitchFamily="34" charset="-120"/>
              </a:rPr>
              <a:t>students studying late</a:t>
            </a:r>
            <a:r>
              <a:rPr lang="en-US" sz="1800" i="1" dirty="0">
                <a:solidFill>
                  <a:srgbClr val="1E3A8A"/>
                </a:solidFill>
                <a:latin typeface="Playfair Display" pitchFamily="34" charset="0"/>
                <a:ea typeface="Playfair Display" pitchFamily="34" charset="-122"/>
                <a:cs typeface="Playfair Display" pitchFamily="34" charset="-120"/>
              </a:rPr>
              <a:t> and position our location as the </a:t>
            </a:r>
            <a:r>
              <a:rPr lang="en-US" sz="1800" b="1" i="1" dirty="0">
                <a:solidFill>
                  <a:srgbClr val="1E3A8A"/>
                </a:solidFill>
                <a:latin typeface="Playfair Display" pitchFamily="34" charset="0"/>
                <a:ea typeface="Playfair Display" pitchFamily="34" charset="-122"/>
                <a:cs typeface="Playfair Display" pitchFamily="34" charset="-120"/>
              </a:rPr>
              <a:t>fast, warm, affordable</a:t>
            </a:r>
            <a:r>
              <a:rPr lang="en-US" sz="1800" i="1" dirty="0">
                <a:solidFill>
                  <a:srgbClr val="1E3A8A"/>
                </a:solidFill>
                <a:latin typeface="Playfair Display" pitchFamily="34" charset="0"/>
                <a:ea typeface="Playfair Display" pitchFamily="34" charset="-122"/>
                <a:cs typeface="Playfair Display" pitchFamily="34" charset="-120"/>
              </a:rPr>
              <a:t> late-night option with a predictable menu and a 5-minute pickup experience." </a:t>
            </a:r>
            <a:endParaRPr lang="en-US" sz="1800" dirty="0"/>
          </a:p>
        </p:txBody>
      </p:sp>
      <p:sp>
        <p:nvSpPr>
          <p:cNvPr id="21" name="Shape 13"/>
          <p:cNvSpPr/>
          <p:nvPr/>
        </p:nvSpPr>
        <p:spPr>
          <a:xfrm>
            <a:off x="761695" y="4410151"/>
            <a:ext cx="10668305" cy="1895551"/>
          </a:xfrm>
          <a:prstGeom prst="roundRect">
            <a:avLst>
              <a:gd name="adj" fmla="val 1939"/>
            </a:avLst>
          </a:prstGeom>
          <a:solidFill>
            <a:srgbClr val="FFFBEB"/>
          </a:solidFill>
          <a:ln w="12700">
            <a:solidFill>
              <a:srgbClr val="FCD34D"/>
            </a:solidFill>
            <a:prstDash val="solid"/>
          </a:ln>
        </p:spPr>
        <p:txBody>
          <a:bodyPr/>
          <a:lstStyle/>
          <a:p>
            <a:endParaRPr lang="en-US"/>
          </a:p>
        </p:txBody>
      </p:sp>
      <p:pic>
        <p:nvPicPr>
          <p:cNvPr id="22" name="Image 6" descr="preencoded.png"/>
          <p:cNvPicPr>
            <a:picLocks noChangeAspect="1"/>
          </p:cNvPicPr>
          <p:nvPr/>
        </p:nvPicPr>
        <p:blipFill>
          <a:blip r:embed="rId9"/>
          <a:stretch>
            <a:fillRect/>
          </a:stretch>
        </p:blipFill>
        <p:spPr>
          <a:xfrm>
            <a:off x="5303520" y="4286707"/>
            <a:ext cx="1591056" cy="276149"/>
          </a:xfrm>
          <a:prstGeom prst="rect">
            <a:avLst/>
          </a:prstGeom>
        </p:spPr>
      </p:pic>
      <p:sp>
        <p:nvSpPr>
          <p:cNvPr id="23" name="Text 14"/>
          <p:cNvSpPr/>
          <p:nvPr/>
        </p:nvSpPr>
        <p:spPr>
          <a:xfrm>
            <a:off x="5303520" y="4286707"/>
            <a:ext cx="1591056" cy="277063"/>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000" b="1" kern="0" spc="75" dirty="0">
                <a:solidFill>
                  <a:srgbClr val="FFFFFF"/>
                </a:solidFill>
                <a:latin typeface="Lato" pitchFamily="34" charset="0"/>
                <a:ea typeface="Lato" pitchFamily="34" charset="-122"/>
                <a:cs typeface="Lato" pitchFamily="34" charset="-120"/>
              </a:rPr>
              <a:t>Aligned Tactics</a:t>
            </a:r>
            <a:endParaRPr lang="en-US" sz="1000" dirty="0"/>
          </a:p>
        </p:txBody>
      </p:sp>
      <p:sp>
        <p:nvSpPr>
          <p:cNvPr id="24" name="Text 15"/>
          <p:cNvSpPr txBox="1"/>
          <p:nvPr/>
        </p:nvSpPr>
        <p:spPr>
          <a:xfrm>
            <a:off x="1000354" y="4657954"/>
            <a:ext cx="10191902" cy="191110"/>
          </a:xfrm>
          <a:prstGeom prst="rect">
            <a:avLst/>
          </a:prstGeom>
          <a:noFill/>
          <a:ln/>
        </p:spPr>
        <p:txBody>
          <a:bodyPr wrap="square" lIns="0" tIns="0" rIns="0" bIns="0" rtlCol="0" anchor="ctr"/>
          <a:lstStyle/>
          <a:p>
            <a:pPr marL="0" indent="0" algn="ctr">
              <a:buNone/>
            </a:pPr>
            <a:r>
              <a:rPr lang="en-US" sz="1000" i="1" dirty="0">
                <a:solidFill>
                  <a:srgbClr val="6B7280"/>
                </a:solidFill>
                <a:latin typeface="Lato" pitchFamily="34" charset="0"/>
                <a:ea typeface="Lato" pitchFamily="34" charset="-122"/>
                <a:cs typeface="Lato" pitchFamily="34" charset="-120"/>
              </a:rPr>
              <a:t>Now the actions make sense because they serve the goal:</a:t>
            </a:r>
            <a:endParaRPr lang="en-US" sz="1000" dirty="0"/>
          </a:p>
        </p:txBody>
      </p:sp>
      <p:pic>
        <p:nvPicPr>
          <p:cNvPr id="25" name="Image 7" descr="preencoded.png"/>
          <p:cNvPicPr>
            <a:picLocks noChangeAspect="1"/>
          </p:cNvPicPr>
          <p:nvPr/>
        </p:nvPicPr>
        <p:blipFill>
          <a:blip r:embed="rId10"/>
          <a:srcRect/>
          <a:stretch/>
        </p:blipFill>
        <p:spPr>
          <a:xfrm>
            <a:off x="2007108" y="5076749"/>
            <a:ext cx="476402" cy="476402"/>
          </a:xfrm>
          <a:prstGeom prst="rect">
            <a:avLst/>
          </a:prstGeom>
        </p:spPr>
      </p:pic>
      <p:pic>
        <p:nvPicPr>
          <p:cNvPr id="26" name="Image 8" descr="preencoded.png"/>
          <p:cNvPicPr>
            <a:picLocks noChangeAspect="1"/>
          </p:cNvPicPr>
          <p:nvPr/>
        </p:nvPicPr>
        <p:blipFill>
          <a:blip r:embed="rId11"/>
          <a:srcRect/>
          <a:stretch/>
        </p:blipFill>
        <p:spPr>
          <a:xfrm>
            <a:off x="2150669" y="5219395"/>
            <a:ext cx="190195" cy="190195"/>
          </a:xfrm>
          <a:prstGeom prst="rect">
            <a:avLst/>
          </a:prstGeom>
        </p:spPr>
      </p:pic>
      <p:sp>
        <p:nvSpPr>
          <p:cNvPr id="27" name="Text 16"/>
          <p:cNvSpPr txBox="1"/>
          <p:nvPr/>
        </p:nvSpPr>
        <p:spPr>
          <a:xfrm>
            <a:off x="2002536" y="5667451"/>
            <a:ext cx="488290" cy="191110"/>
          </a:xfrm>
          <a:prstGeom prst="rect">
            <a:avLst/>
          </a:prstGeom>
          <a:noFill/>
          <a:ln/>
        </p:spPr>
        <p:txBody>
          <a:bodyPr wrap="square" lIns="0" tIns="0" rIns="0" bIns="0" rtlCol="0" anchor="ctr"/>
          <a:lstStyle/>
          <a:p>
            <a:pPr marL="0" indent="0" algn="ctr">
              <a:buNone/>
            </a:pPr>
            <a:r>
              <a:rPr lang="en-US" sz="1000" b="1" dirty="0">
                <a:solidFill>
                  <a:srgbClr val="1F2937"/>
                </a:solidFill>
                <a:latin typeface="Lato" pitchFamily="34" charset="0"/>
                <a:ea typeface="Lato" pitchFamily="34" charset="-122"/>
                <a:cs typeface="Lato" pitchFamily="34" charset="-120"/>
              </a:rPr>
              <a:t>Timing</a:t>
            </a:r>
            <a:endParaRPr lang="en-US" sz="1000" dirty="0"/>
          </a:p>
        </p:txBody>
      </p:sp>
      <p:sp>
        <p:nvSpPr>
          <p:cNvPr id="28" name="Text 17"/>
          <p:cNvSpPr txBox="1"/>
          <p:nvPr/>
        </p:nvSpPr>
        <p:spPr>
          <a:xfrm>
            <a:off x="1021385" y="5896051"/>
            <a:ext cx="2448763" cy="162763"/>
          </a:xfrm>
          <a:prstGeom prst="rect">
            <a:avLst/>
          </a:prstGeom>
          <a:noFill/>
          <a:ln/>
        </p:spPr>
        <p:txBody>
          <a:bodyPr wrap="square" lIns="0" tIns="0" rIns="0" bIns="0" rtlCol="0" anchor="ctr"/>
          <a:lstStyle/>
          <a:p>
            <a:pPr marL="0" indent="0" algn="ctr">
              <a:buNone/>
            </a:pPr>
            <a:r>
              <a:rPr lang="en-US" sz="900" dirty="0">
                <a:solidFill>
                  <a:srgbClr val="4B5563"/>
                </a:solidFill>
                <a:latin typeface="Lato" pitchFamily="34" charset="0"/>
                <a:ea typeface="Lato" pitchFamily="34" charset="-122"/>
                <a:cs typeface="Lato" pitchFamily="34" charset="-120"/>
              </a:rPr>
              <a:t>Extend hours only on high-demand nights</a:t>
            </a:r>
            <a:endParaRPr lang="en-US" sz="900" dirty="0"/>
          </a:p>
        </p:txBody>
      </p:sp>
      <p:pic>
        <p:nvPicPr>
          <p:cNvPr id="29" name="Image 9" descr="preencoded.png"/>
          <p:cNvPicPr>
            <a:picLocks noChangeAspect="1"/>
          </p:cNvPicPr>
          <p:nvPr/>
        </p:nvPicPr>
        <p:blipFill>
          <a:blip r:embed="rId10"/>
          <a:srcRect/>
          <a:stretch/>
        </p:blipFill>
        <p:spPr>
          <a:xfrm>
            <a:off x="4574743" y="5076749"/>
            <a:ext cx="476402" cy="476402"/>
          </a:xfrm>
          <a:prstGeom prst="rect">
            <a:avLst/>
          </a:prstGeom>
        </p:spPr>
      </p:pic>
      <p:pic>
        <p:nvPicPr>
          <p:cNvPr id="30" name="Image 10" descr="preencoded.png"/>
          <p:cNvPicPr>
            <a:picLocks noChangeAspect="1"/>
          </p:cNvPicPr>
          <p:nvPr/>
        </p:nvPicPr>
        <p:blipFill>
          <a:blip r:embed="rId12"/>
          <a:srcRect l="-1648" r="-1648"/>
          <a:stretch/>
        </p:blipFill>
        <p:spPr>
          <a:xfrm>
            <a:off x="4726534" y="5219395"/>
            <a:ext cx="171907" cy="190195"/>
          </a:xfrm>
          <a:prstGeom prst="rect">
            <a:avLst/>
          </a:prstGeom>
        </p:spPr>
      </p:pic>
      <p:sp>
        <p:nvSpPr>
          <p:cNvPr id="31" name="Text 18"/>
          <p:cNvSpPr txBox="1"/>
          <p:nvPr/>
        </p:nvSpPr>
        <p:spPr>
          <a:xfrm>
            <a:off x="4529938" y="5667451"/>
            <a:ext cx="570586" cy="191110"/>
          </a:xfrm>
          <a:prstGeom prst="rect">
            <a:avLst/>
          </a:prstGeom>
          <a:noFill/>
          <a:ln/>
        </p:spPr>
        <p:txBody>
          <a:bodyPr wrap="square" lIns="0" tIns="0" rIns="0" bIns="0" rtlCol="0" anchor="ctr"/>
          <a:lstStyle/>
          <a:p>
            <a:pPr marL="0" indent="0" algn="ctr">
              <a:buNone/>
            </a:pPr>
            <a:r>
              <a:rPr lang="en-US" sz="1000" b="1" dirty="0">
                <a:solidFill>
                  <a:srgbClr val="1F2937"/>
                </a:solidFill>
                <a:latin typeface="Lato" pitchFamily="34" charset="0"/>
                <a:ea typeface="Lato" pitchFamily="34" charset="-122"/>
                <a:cs typeface="Lato" pitchFamily="34" charset="-120"/>
              </a:rPr>
              <a:t>Product</a:t>
            </a:r>
            <a:endParaRPr lang="en-US" sz="1000" dirty="0"/>
          </a:p>
        </p:txBody>
      </p:sp>
      <p:sp>
        <p:nvSpPr>
          <p:cNvPr id="32" name="Text 19"/>
          <p:cNvSpPr txBox="1"/>
          <p:nvPr/>
        </p:nvSpPr>
        <p:spPr>
          <a:xfrm>
            <a:off x="3493008" y="5896051"/>
            <a:ext cx="2641702" cy="162763"/>
          </a:xfrm>
          <a:prstGeom prst="rect">
            <a:avLst/>
          </a:prstGeom>
          <a:noFill/>
          <a:ln/>
        </p:spPr>
        <p:txBody>
          <a:bodyPr wrap="square" lIns="0" tIns="0" rIns="0" bIns="0" rtlCol="0" anchor="ctr"/>
          <a:lstStyle/>
          <a:p>
            <a:pPr marL="0" indent="0" algn="ctr">
              <a:buNone/>
            </a:pPr>
            <a:r>
              <a:rPr lang="en-US" sz="900" dirty="0">
                <a:solidFill>
                  <a:srgbClr val="4B5563"/>
                </a:solidFill>
                <a:latin typeface="Lato" pitchFamily="34" charset="0"/>
                <a:ea typeface="Lato" pitchFamily="34" charset="-122"/>
                <a:cs typeface="Lato" pitchFamily="34" charset="-120"/>
              </a:rPr>
              <a:t>Create "Late Night Combo" under fixed price</a:t>
            </a:r>
            <a:endParaRPr lang="en-US" sz="900" dirty="0"/>
          </a:p>
        </p:txBody>
      </p:sp>
      <p:pic>
        <p:nvPicPr>
          <p:cNvPr id="33" name="Image 11" descr="preencoded.png"/>
          <p:cNvPicPr>
            <a:picLocks noChangeAspect="1"/>
          </p:cNvPicPr>
          <p:nvPr/>
        </p:nvPicPr>
        <p:blipFill>
          <a:blip r:embed="rId10"/>
          <a:srcRect/>
          <a:stretch/>
        </p:blipFill>
        <p:spPr>
          <a:xfrm>
            <a:off x="7141464" y="5076749"/>
            <a:ext cx="476402" cy="476402"/>
          </a:xfrm>
          <a:prstGeom prst="rect">
            <a:avLst/>
          </a:prstGeom>
        </p:spPr>
      </p:pic>
      <p:pic>
        <p:nvPicPr>
          <p:cNvPr id="34" name="Image 12" descr="preencoded.png"/>
          <p:cNvPicPr>
            <a:picLocks noChangeAspect="1"/>
          </p:cNvPicPr>
          <p:nvPr/>
        </p:nvPicPr>
        <p:blipFill>
          <a:blip r:embed="rId13"/>
          <a:srcRect/>
          <a:stretch/>
        </p:blipFill>
        <p:spPr>
          <a:xfrm>
            <a:off x="7307885" y="5219395"/>
            <a:ext cx="142646" cy="190195"/>
          </a:xfrm>
          <a:prstGeom prst="rect">
            <a:avLst/>
          </a:prstGeom>
        </p:spPr>
      </p:pic>
      <p:sp>
        <p:nvSpPr>
          <p:cNvPr id="35" name="Text 20"/>
          <p:cNvSpPr txBox="1"/>
          <p:nvPr/>
        </p:nvSpPr>
        <p:spPr>
          <a:xfrm>
            <a:off x="7016191" y="5667451"/>
            <a:ext cx="734263" cy="191110"/>
          </a:xfrm>
          <a:prstGeom prst="rect">
            <a:avLst/>
          </a:prstGeom>
          <a:noFill/>
          <a:ln/>
        </p:spPr>
        <p:txBody>
          <a:bodyPr wrap="square" lIns="0" tIns="0" rIns="0" bIns="0" rtlCol="0" anchor="ctr"/>
          <a:lstStyle/>
          <a:p>
            <a:pPr marL="0" indent="0" algn="ctr">
              <a:buNone/>
            </a:pPr>
            <a:r>
              <a:rPr lang="en-US" sz="1000" b="1" dirty="0">
                <a:solidFill>
                  <a:srgbClr val="1F2937"/>
                </a:solidFill>
                <a:latin typeface="Lato" pitchFamily="34" charset="0"/>
                <a:ea typeface="Lato" pitchFamily="34" charset="-122"/>
                <a:cs typeface="Lato" pitchFamily="34" charset="-120"/>
              </a:rPr>
              <a:t>Promotion</a:t>
            </a:r>
            <a:endParaRPr lang="en-US" sz="1000" dirty="0"/>
          </a:p>
        </p:txBody>
      </p:sp>
      <p:sp>
        <p:nvSpPr>
          <p:cNvPr id="36" name="Text 21"/>
          <p:cNvSpPr txBox="1"/>
          <p:nvPr/>
        </p:nvSpPr>
        <p:spPr>
          <a:xfrm>
            <a:off x="6317590" y="5896051"/>
            <a:ext cx="2131466" cy="162763"/>
          </a:xfrm>
          <a:prstGeom prst="rect">
            <a:avLst/>
          </a:prstGeom>
          <a:noFill/>
          <a:ln/>
        </p:spPr>
        <p:txBody>
          <a:bodyPr wrap="square" lIns="0" tIns="0" rIns="0" bIns="0" rtlCol="0" anchor="ctr"/>
          <a:lstStyle/>
          <a:p>
            <a:pPr marL="0" indent="0" algn="ctr">
              <a:buNone/>
            </a:pPr>
            <a:r>
              <a:rPr lang="en-US" sz="900" dirty="0">
                <a:solidFill>
                  <a:srgbClr val="4B5563"/>
                </a:solidFill>
                <a:latin typeface="Lato" pitchFamily="34" charset="0"/>
                <a:ea typeface="Lato" pitchFamily="34" charset="-122"/>
                <a:cs typeface="Lato" pitchFamily="34" charset="-120"/>
              </a:rPr>
              <a:t>Post menus during peak study times</a:t>
            </a:r>
            <a:endParaRPr lang="en-US" sz="900" dirty="0"/>
          </a:p>
        </p:txBody>
      </p:sp>
      <p:pic>
        <p:nvPicPr>
          <p:cNvPr id="37" name="Image 13" descr="preencoded.png"/>
          <p:cNvPicPr>
            <a:picLocks noChangeAspect="1"/>
          </p:cNvPicPr>
          <p:nvPr/>
        </p:nvPicPr>
        <p:blipFill>
          <a:blip r:embed="rId10"/>
          <a:srcRect/>
          <a:stretch/>
        </p:blipFill>
        <p:spPr>
          <a:xfrm>
            <a:off x="9708185" y="5076749"/>
            <a:ext cx="476402" cy="476402"/>
          </a:xfrm>
          <a:prstGeom prst="rect">
            <a:avLst/>
          </a:prstGeom>
        </p:spPr>
      </p:pic>
      <p:pic>
        <p:nvPicPr>
          <p:cNvPr id="38" name="Image 14" descr="preencoded.png"/>
          <p:cNvPicPr>
            <a:picLocks noChangeAspect="1"/>
          </p:cNvPicPr>
          <p:nvPr/>
        </p:nvPicPr>
        <p:blipFill>
          <a:blip r:embed="rId14"/>
          <a:srcRect/>
          <a:stretch/>
        </p:blipFill>
        <p:spPr>
          <a:xfrm>
            <a:off x="9874606" y="5219395"/>
            <a:ext cx="142646" cy="190195"/>
          </a:xfrm>
          <a:prstGeom prst="rect">
            <a:avLst/>
          </a:prstGeom>
        </p:spPr>
      </p:pic>
      <p:sp>
        <p:nvSpPr>
          <p:cNvPr id="39" name="Text 22"/>
          <p:cNvSpPr txBox="1"/>
          <p:nvPr/>
        </p:nvSpPr>
        <p:spPr>
          <a:xfrm>
            <a:off x="9746590" y="5667451"/>
            <a:ext cx="409651" cy="191110"/>
          </a:xfrm>
          <a:prstGeom prst="rect">
            <a:avLst/>
          </a:prstGeom>
          <a:noFill/>
          <a:ln/>
        </p:spPr>
        <p:txBody>
          <a:bodyPr wrap="square" lIns="0" tIns="0" rIns="0" bIns="0" rtlCol="0" anchor="ctr"/>
          <a:lstStyle/>
          <a:p>
            <a:pPr marL="0" indent="0" algn="ctr">
              <a:buNone/>
            </a:pPr>
            <a:r>
              <a:rPr lang="en-US" sz="1000" b="1" dirty="0">
                <a:solidFill>
                  <a:srgbClr val="1F2937"/>
                </a:solidFill>
                <a:latin typeface="Lato" pitchFamily="34" charset="0"/>
                <a:ea typeface="Lato" pitchFamily="34" charset="-122"/>
                <a:cs typeface="Lato" pitchFamily="34" charset="-120"/>
              </a:rPr>
              <a:t>Place</a:t>
            </a:r>
            <a:endParaRPr lang="en-US" sz="1000" dirty="0"/>
          </a:p>
        </p:txBody>
      </p:sp>
      <p:sp>
        <p:nvSpPr>
          <p:cNvPr id="40" name="Text 23"/>
          <p:cNvSpPr txBox="1"/>
          <p:nvPr/>
        </p:nvSpPr>
        <p:spPr>
          <a:xfrm>
            <a:off x="8969350" y="5896051"/>
            <a:ext cx="1961388" cy="162763"/>
          </a:xfrm>
          <a:prstGeom prst="rect">
            <a:avLst/>
          </a:prstGeom>
          <a:noFill/>
          <a:ln/>
        </p:spPr>
        <p:txBody>
          <a:bodyPr wrap="square" lIns="0" tIns="0" rIns="0" bIns="0" rtlCol="0" anchor="ctr"/>
          <a:lstStyle/>
          <a:p>
            <a:pPr marL="0" indent="0" algn="ctr">
              <a:buNone/>
            </a:pPr>
            <a:r>
              <a:rPr lang="en-US" sz="900" dirty="0">
                <a:solidFill>
                  <a:srgbClr val="4B5563"/>
                </a:solidFill>
                <a:latin typeface="Lato" pitchFamily="34" charset="0"/>
                <a:ea typeface="Lato" pitchFamily="34" charset="-122"/>
                <a:cs typeface="Lato" pitchFamily="34" charset="-120"/>
              </a:rPr>
              <a:t>Simple signage near study spaces</a:t>
            </a:r>
            <a:endParaRPr lang="en-US" sz="900" dirty="0"/>
          </a:p>
        </p:txBody>
      </p:sp>
      <p:sp>
        <p:nvSpPr>
          <p:cNvPr id="41" name="Text 24"/>
          <p:cNvSpPr txBox="1"/>
          <p:nvPr/>
        </p:nvSpPr>
        <p:spPr>
          <a:xfrm>
            <a:off x="11064240" y="457200"/>
            <a:ext cx="752551"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Lato" pitchFamily="34" charset="0"/>
                <a:ea typeface="Lato" pitchFamily="34" charset="-122"/>
                <a:cs typeface="Lato" pitchFamily="34" charset="-120"/>
              </a:rPr>
              <a:t>Module 2</a:t>
            </a:r>
            <a:endParaRPr lang="en-US" sz="900" dirty="0"/>
          </a:p>
        </p:txBody>
      </p:sp>
      <p:sp>
        <p:nvSpPr>
          <p:cNvPr id="42" name="Text 25"/>
          <p:cNvSpPr txBox="1"/>
          <p:nvPr/>
        </p:nvSpPr>
        <p:spPr>
          <a:xfrm>
            <a:off x="9633204" y="6362395"/>
            <a:ext cx="1848002" cy="152705"/>
          </a:xfrm>
          <a:prstGeom prst="rect">
            <a:avLst/>
          </a:prstGeom>
          <a:noFill/>
          <a:ln/>
        </p:spPr>
        <p:txBody>
          <a:bodyPr wrap="square" lIns="0" tIns="0" rIns="0" bIns="0" rtlCol="0" anchor="ctr"/>
          <a:lstStyle/>
          <a:p>
            <a:pPr marL="0" indent="0" algn="l">
              <a:buNone/>
            </a:pPr>
            <a:r>
              <a:rPr lang="en-US" sz="900" kern="0" spc="90" dirty="0">
                <a:solidFill>
                  <a:srgbClr val="6B7280">
                    <a:alpha val="50000"/>
                  </a:srgbClr>
                </a:solidFill>
                <a:latin typeface="Lato" pitchFamily="34" charset="0"/>
                <a:ea typeface="Lato" pitchFamily="34" charset="-122"/>
                <a:cs typeface="Lato" pitchFamily="34" charset="-120"/>
              </a:rPr>
              <a:t>Principles of Marketing</a:t>
            </a:r>
            <a:endParaRPr lang="en-US" sz="900" dirty="0"/>
          </a:p>
        </p:txBody>
      </p:sp>
      <p:sp>
        <p:nvSpPr>
          <p:cNvPr id="43" name="Text 26"/>
          <p:cNvSpPr txBox="1"/>
          <p:nvPr/>
        </p:nvSpPr>
        <p:spPr>
          <a:xfrm>
            <a:off x="11480292" y="6324905"/>
            <a:ext cx="124358" cy="228600"/>
          </a:xfrm>
          <a:prstGeom prst="rect">
            <a:avLst/>
          </a:prstGeom>
          <a:noFill/>
          <a:ln/>
        </p:spPr>
        <p:txBody>
          <a:bodyPr wrap="square" lIns="0" tIns="0" rIns="0" bIns="0" rtlCol="0" anchor="ctr"/>
          <a:lstStyle/>
          <a:p>
            <a:pPr marL="0" indent="0" algn="l">
              <a:buNone/>
            </a:pPr>
            <a:r>
              <a:rPr lang="en-US" sz="1200" dirty="0">
                <a:solidFill>
                  <a:srgbClr val="D1D5DB">
                    <a:alpha val="50000"/>
                  </a:srgbClr>
                </a:solidFill>
                <a:latin typeface="Lato" pitchFamily="34" charset="0"/>
                <a:ea typeface="Lato" pitchFamily="34" charset="-122"/>
                <a:cs typeface="Lato" pitchFamily="34" charset="-120"/>
              </a:rPr>
              <a:t>|</a:t>
            </a:r>
            <a:endParaRPr lang="en-US" sz="1200" dirty="0"/>
          </a:p>
        </p:txBody>
      </p:sp>
      <p:sp>
        <p:nvSpPr>
          <p:cNvPr id="44" name="Text 27"/>
          <p:cNvSpPr txBox="1"/>
          <p:nvPr/>
        </p:nvSpPr>
        <p:spPr>
          <a:xfrm>
            <a:off x="11601907" y="6362395"/>
            <a:ext cx="210312" cy="152705"/>
          </a:xfrm>
          <a:prstGeom prst="rect">
            <a:avLst/>
          </a:prstGeom>
          <a:noFill/>
          <a:ln/>
        </p:spPr>
        <p:txBody>
          <a:bodyPr wrap="square" lIns="0" tIns="0" rIns="0" bIns="0" rtlCol="0" anchor="ctr"/>
          <a:lstStyle/>
          <a:p>
            <a:pPr marL="0" indent="0" algn="l">
              <a:buNone/>
            </a:pPr>
            <a:r>
              <a:rPr lang="en-US" sz="900" b="1" dirty="0">
                <a:solidFill>
                  <a:srgbClr val="9CA3AF">
                    <a:alpha val="50000"/>
                  </a:srgbClr>
                </a:solidFill>
                <a:latin typeface="Lato" pitchFamily="34" charset="0"/>
                <a:ea typeface="Lato" pitchFamily="34" charset="-122"/>
                <a:cs typeface="Lato" pitchFamily="34" charset="-120"/>
              </a:rPr>
              <a:t>06</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FFFFF"/>
          </a:solidFill>
          <a:ln w="12700">
            <a:solidFill>
              <a:srgbClr val="FFFFFF">
                <a:alpha val="0"/>
              </a:srgbClr>
            </a:solidFill>
            <a:prstDash val="solid"/>
          </a:ln>
        </p:spPr>
        <p:txBody>
          <a:bodyPr/>
          <a:lstStyle/>
          <a:p>
            <a:endParaRPr lang="en-US"/>
          </a:p>
        </p:txBody>
      </p:sp>
      <p:sp>
        <p:nvSpPr>
          <p:cNvPr id="3" name="Shape 1"/>
          <p:cNvSpPr/>
          <p:nvPr/>
        </p:nvSpPr>
        <p:spPr>
          <a:xfrm>
            <a:off x="0" y="0"/>
            <a:ext cx="12191695" cy="6858000"/>
          </a:xfrm>
          <a:prstGeom prst="rect">
            <a:avLst/>
          </a:prstGeom>
          <a:solidFill>
            <a:srgbClr val="FFFFFF"/>
          </a:solidFill>
          <a:ln/>
        </p:spPr>
        <p:txBody>
          <a:bodyPr/>
          <a:lstStyle/>
          <a:p>
            <a:endParaRPr lang="en-US"/>
          </a:p>
        </p:txBody>
      </p:sp>
      <p:sp>
        <p:nvSpPr>
          <p:cNvPr id="4" name="Shape 2"/>
          <p:cNvSpPr/>
          <p:nvPr/>
        </p:nvSpPr>
        <p:spPr>
          <a:xfrm>
            <a:off x="0" y="0"/>
            <a:ext cx="12191695" cy="152705"/>
          </a:xfrm>
          <a:prstGeom prst="rect">
            <a:avLst/>
          </a:prstGeom>
          <a:solidFill>
            <a:srgbClr val="1E3A8A"/>
          </a:solidFill>
          <a:ln w="12700">
            <a:solidFill>
              <a:srgbClr val="1E3A8A">
                <a:alpha val="0"/>
              </a:srgbClr>
            </a:solidFill>
            <a:prstDash val="solid"/>
          </a:ln>
        </p:spPr>
        <p:txBody>
          <a:bodyPr/>
          <a:lstStyle/>
          <a:p>
            <a:endParaRPr lang="en-US"/>
          </a:p>
        </p:txBody>
      </p:sp>
      <p:sp>
        <p:nvSpPr>
          <p:cNvPr id="5" name="Text 3"/>
          <p:cNvSpPr txBox="1"/>
          <p:nvPr/>
        </p:nvSpPr>
        <p:spPr>
          <a:xfrm>
            <a:off x="761695" y="905256"/>
            <a:ext cx="10858500" cy="571500"/>
          </a:xfrm>
          <a:prstGeom prst="rect">
            <a:avLst/>
          </a:prstGeom>
          <a:noFill/>
          <a:ln/>
        </p:spPr>
        <p:txBody>
          <a:bodyPr wrap="square" lIns="0" tIns="0" rIns="0" bIns="0" rtlCol="0" anchor="ctr"/>
          <a:lstStyle/>
          <a:p>
            <a:pPr marL="0" indent="0" algn="l">
              <a:buNone/>
            </a:pPr>
            <a:r>
              <a:rPr lang="en-US" sz="3600" b="1" dirty="0">
                <a:solidFill>
                  <a:srgbClr val="111827"/>
                </a:solidFill>
                <a:latin typeface="Playfair Display" pitchFamily="34" charset="0"/>
                <a:ea typeface="Playfair Display" pitchFamily="34" charset="-122"/>
                <a:cs typeface="Playfair Display" pitchFamily="34" charset="-120"/>
              </a:rPr>
              <a:t>Competitive Advantage</a:t>
            </a:r>
            <a:endParaRPr lang="en-US" sz="3600" dirty="0"/>
          </a:p>
        </p:txBody>
      </p:sp>
      <p:pic>
        <p:nvPicPr>
          <p:cNvPr id="6" name="Image 0" descr="preencoded.png"/>
          <p:cNvPicPr>
            <a:picLocks noChangeAspect="1"/>
          </p:cNvPicPr>
          <p:nvPr/>
        </p:nvPicPr>
        <p:blipFill>
          <a:blip r:embed="rId3"/>
          <a:srcRect t="-375" b="-375"/>
          <a:stretch/>
        </p:blipFill>
        <p:spPr>
          <a:xfrm>
            <a:off x="761695" y="1628546"/>
            <a:ext cx="609905" cy="57607"/>
          </a:xfrm>
          <a:prstGeom prst="rect">
            <a:avLst/>
          </a:prstGeom>
        </p:spPr>
      </p:pic>
      <p:sp>
        <p:nvSpPr>
          <p:cNvPr id="7" name="Text 4"/>
          <p:cNvSpPr txBox="1"/>
          <p:nvPr/>
        </p:nvSpPr>
        <p:spPr>
          <a:xfrm>
            <a:off x="761695" y="1762049"/>
            <a:ext cx="10782605" cy="267005"/>
          </a:xfrm>
          <a:prstGeom prst="rect">
            <a:avLst/>
          </a:prstGeom>
          <a:noFill/>
          <a:ln/>
        </p:spPr>
        <p:txBody>
          <a:bodyPr wrap="square" lIns="0" tIns="0" rIns="0" bIns="0" rtlCol="0" anchor="ctr"/>
          <a:lstStyle/>
          <a:p>
            <a:pPr marL="0" indent="0" algn="l">
              <a:buNone/>
            </a:pPr>
            <a:r>
              <a:rPr lang="en-US" sz="1300" i="1" dirty="0">
                <a:solidFill>
                  <a:srgbClr val="4B5563"/>
                </a:solidFill>
                <a:latin typeface="Playfair Display" pitchFamily="34" charset="0"/>
                <a:ea typeface="Playfair Display" pitchFamily="34" charset="-122"/>
                <a:cs typeface="Playfair Display" pitchFamily="34" charset="-120"/>
              </a:rPr>
              <a:t>"Why customers pick you over alternatives."</a:t>
            </a:r>
            <a:endParaRPr lang="en-US" sz="1300" dirty="0"/>
          </a:p>
        </p:txBody>
      </p:sp>
      <p:sp>
        <p:nvSpPr>
          <p:cNvPr id="8" name="Shape 5"/>
          <p:cNvSpPr/>
          <p:nvPr/>
        </p:nvSpPr>
        <p:spPr>
          <a:xfrm>
            <a:off x="761695" y="2352751"/>
            <a:ext cx="3409798" cy="2553005"/>
          </a:xfrm>
          <a:prstGeom prst="roundRect">
            <a:avLst>
              <a:gd name="adj" fmla="val 1069"/>
            </a:avLst>
          </a:prstGeom>
          <a:solidFill>
            <a:srgbClr val="F8FAFC"/>
          </a:solidFill>
          <a:ln/>
          <a:effectLst>
            <a:outerShdw blurRad="63500" dist="38100" dir="16200000" algn="bl" rotWithShape="0">
              <a:srgbClr val="000000">
                <a:alpha val="5000"/>
              </a:srgbClr>
            </a:outerShdw>
          </a:effectLst>
        </p:spPr>
        <p:txBody>
          <a:bodyPr/>
          <a:lstStyle/>
          <a:p>
            <a:endParaRPr lang="en-US"/>
          </a:p>
        </p:txBody>
      </p:sp>
      <p:sp>
        <p:nvSpPr>
          <p:cNvPr id="9" name="Shape 6"/>
          <p:cNvSpPr/>
          <p:nvPr/>
        </p:nvSpPr>
        <p:spPr>
          <a:xfrm>
            <a:off x="761695" y="2352751"/>
            <a:ext cx="47549" cy="2553005"/>
          </a:xfrm>
          <a:prstGeom prst="roundRect">
            <a:avLst>
              <a:gd name="adj" fmla="val 57405"/>
            </a:avLst>
          </a:prstGeom>
          <a:solidFill>
            <a:srgbClr val="3B82F6"/>
          </a:solidFill>
          <a:ln w="12700">
            <a:solidFill>
              <a:srgbClr val="3B82F6">
                <a:alpha val="0"/>
              </a:srgbClr>
            </a:solidFill>
            <a:prstDash val="solid"/>
          </a:ln>
        </p:spPr>
        <p:txBody>
          <a:bodyPr/>
          <a:lstStyle/>
          <a:p>
            <a:endParaRPr lang="en-US"/>
          </a:p>
        </p:txBody>
      </p:sp>
      <p:sp>
        <p:nvSpPr>
          <p:cNvPr id="10" name="Shape 7"/>
          <p:cNvSpPr/>
          <p:nvPr/>
        </p:nvSpPr>
        <p:spPr>
          <a:xfrm>
            <a:off x="1000354" y="2542946"/>
            <a:ext cx="381305" cy="381305"/>
          </a:xfrm>
          <a:prstGeom prst="roundRect">
            <a:avLst>
              <a:gd name="adj" fmla="val 47962"/>
            </a:avLst>
          </a:prstGeom>
          <a:solidFill>
            <a:srgbClr val="DBEAFE"/>
          </a:solidFill>
          <a:ln w="12700">
            <a:solidFill>
              <a:srgbClr val="FFFFFF">
                <a:alpha val="0"/>
              </a:srgbClr>
            </a:solidFill>
            <a:prstDash val="solid"/>
          </a:ln>
        </p:spPr>
        <p:txBody>
          <a:bodyPr/>
          <a:lstStyle/>
          <a:p>
            <a:endParaRPr lang="en-US"/>
          </a:p>
        </p:txBody>
      </p:sp>
      <p:pic>
        <p:nvPicPr>
          <p:cNvPr id="11" name="Image 1" descr="preencoded.png"/>
          <p:cNvPicPr>
            <a:picLocks noChangeAspect="1"/>
          </p:cNvPicPr>
          <p:nvPr/>
        </p:nvPicPr>
        <p:blipFill>
          <a:blip r:embed="rId4"/>
          <a:srcRect l="-760" r="-760"/>
          <a:stretch/>
        </p:blipFill>
        <p:spPr>
          <a:xfrm>
            <a:off x="1114654" y="2648102"/>
            <a:ext cx="152705" cy="171907"/>
          </a:xfrm>
          <a:prstGeom prst="rect">
            <a:avLst/>
          </a:prstGeom>
        </p:spPr>
      </p:pic>
      <p:sp>
        <p:nvSpPr>
          <p:cNvPr id="12" name="Text 8"/>
          <p:cNvSpPr txBox="1"/>
          <p:nvPr/>
        </p:nvSpPr>
        <p:spPr>
          <a:xfrm>
            <a:off x="1000354" y="3066898"/>
            <a:ext cx="3096158"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Playfair Display" pitchFamily="34" charset="0"/>
                <a:ea typeface="Playfair Display" pitchFamily="34" charset="-122"/>
                <a:cs typeface="Playfair Display" pitchFamily="34" charset="-120"/>
              </a:rPr>
              <a:t>Convenience</a:t>
            </a:r>
            <a:endParaRPr lang="en-US" sz="1500" dirty="0"/>
          </a:p>
        </p:txBody>
      </p:sp>
      <p:sp>
        <p:nvSpPr>
          <p:cNvPr id="13" name="Text 9"/>
          <p:cNvSpPr txBox="1"/>
          <p:nvPr/>
        </p:nvSpPr>
        <p:spPr>
          <a:xfrm>
            <a:off x="1000354" y="3409798"/>
            <a:ext cx="3057754" cy="438912"/>
          </a:xfrm>
          <a:prstGeom prst="rect">
            <a:avLst/>
          </a:prstGeom>
          <a:noFill/>
          <a:ln/>
        </p:spPr>
        <p:txBody>
          <a:bodyPr wrap="square" lIns="0" tIns="0" rIns="0" bIns="0" rtlCol="0" anchor="t"/>
          <a:lstStyle/>
          <a:p>
            <a:pPr marL="0" indent="0" algn="l">
              <a:buNone/>
            </a:pPr>
            <a:r>
              <a:rPr lang="en-US" sz="1000" dirty="0">
                <a:solidFill>
                  <a:srgbClr val="4B5563"/>
                </a:solidFill>
                <a:latin typeface="Lato" pitchFamily="34" charset="0"/>
                <a:ea typeface="Lato" pitchFamily="34" charset="-122"/>
                <a:cs typeface="Lato" pitchFamily="34" charset="-120"/>
              </a:rPr>
              <a:t>Being the fastest, easiest, closest, or simplest option.</a:t>
            </a:r>
            <a:endParaRPr lang="en-US" sz="1000" dirty="0"/>
          </a:p>
        </p:txBody>
      </p:sp>
      <p:sp>
        <p:nvSpPr>
          <p:cNvPr id="14" name="Text 10"/>
          <p:cNvSpPr txBox="1"/>
          <p:nvPr/>
        </p:nvSpPr>
        <p:spPr>
          <a:xfrm>
            <a:off x="1000354" y="4481474"/>
            <a:ext cx="3057754" cy="228600"/>
          </a:xfrm>
          <a:prstGeom prst="rect">
            <a:avLst/>
          </a:prstGeom>
          <a:noFill/>
          <a:ln/>
        </p:spPr>
        <p:txBody>
          <a:bodyPr wrap="square" lIns="0" tIns="0" rIns="0" bIns="0" rtlCol="0" anchor="t"/>
          <a:lstStyle/>
          <a:p>
            <a:pPr marL="0" indent="0" algn="l">
              <a:buNone/>
            </a:pPr>
            <a:r>
              <a:rPr lang="en-US" sz="900" dirty="0">
                <a:solidFill>
                  <a:srgbClr val="9CA3AF"/>
                </a:solidFill>
                <a:latin typeface="ui-monospace" pitchFamily="34" charset="0"/>
                <a:ea typeface="ui-monospace" pitchFamily="34" charset="-122"/>
                <a:cs typeface="ui-monospace" pitchFamily="34" charset="-120"/>
              </a:rPr>
              <a:t>e.g., Drive-thru, One-click buy</a:t>
            </a:r>
            <a:endParaRPr lang="en-US" sz="900" dirty="0"/>
          </a:p>
        </p:txBody>
      </p:sp>
      <p:sp>
        <p:nvSpPr>
          <p:cNvPr id="15" name="Shape 11"/>
          <p:cNvSpPr/>
          <p:nvPr/>
        </p:nvSpPr>
        <p:spPr>
          <a:xfrm>
            <a:off x="4394606" y="2352751"/>
            <a:ext cx="3409798" cy="2553005"/>
          </a:xfrm>
          <a:prstGeom prst="roundRect">
            <a:avLst>
              <a:gd name="adj" fmla="val 1069"/>
            </a:avLst>
          </a:prstGeom>
          <a:solidFill>
            <a:srgbClr val="F8FAFC"/>
          </a:solidFill>
          <a:ln/>
          <a:effectLst>
            <a:outerShdw blurRad="63500" dist="38100" dir="16200000" algn="bl" rotWithShape="0">
              <a:srgbClr val="000000">
                <a:alpha val="5000"/>
              </a:srgbClr>
            </a:outerShdw>
          </a:effectLst>
        </p:spPr>
        <p:txBody>
          <a:bodyPr/>
          <a:lstStyle/>
          <a:p>
            <a:endParaRPr lang="en-US"/>
          </a:p>
        </p:txBody>
      </p:sp>
      <p:sp>
        <p:nvSpPr>
          <p:cNvPr id="16" name="Shape 12"/>
          <p:cNvSpPr/>
          <p:nvPr/>
        </p:nvSpPr>
        <p:spPr>
          <a:xfrm>
            <a:off x="4394606" y="2352751"/>
            <a:ext cx="47549" cy="2553005"/>
          </a:xfrm>
          <a:prstGeom prst="roundRect">
            <a:avLst>
              <a:gd name="adj" fmla="val 57405"/>
            </a:avLst>
          </a:prstGeom>
          <a:solidFill>
            <a:srgbClr val="10B981"/>
          </a:solidFill>
          <a:ln w="12700">
            <a:solidFill>
              <a:srgbClr val="10B981">
                <a:alpha val="0"/>
              </a:srgbClr>
            </a:solidFill>
            <a:prstDash val="solid"/>
          </a:ln>
        </p:spPr>
        <p:txBody>
          <a:bodyPr/>
          <a:lstStyle/>
          <a:p>
            <a:endParaRPr lang="en-US"/>
          </a:p>
        </p:txBody>
      </p:sp>
      <p:sp>
        <p:nvSpPr>
          <p:cNvPr id="17" name="Shape 13"/>
          <p:cNvSpPr/>
          <p:nvPr/>
        </p:nvSpPr>
        <p:spPr>
          <a:xfrm>
            <a:off x="4632350" y="2542946"/>
            <a:ext cx="381305" cy="381305"/>
          </a:xfrm>
          <a:prstGeom prst="roundRect">
            <a:avLst>
              <a:gd name="adj" fmla="val 47962"/>
            </a:avLst>
          </a:prstGeom>
          <a:solidFill>
            <a:srgbClr val="D1FAE5"/>
          </a:solidFill>
          <a:ln w="12700">
            <a:solidFill>
              <a:srgbClr val="FFFFFF">
                <a:alpha val="0"/>
              </a:srgbClr>
            </a:solidFill>
            <a:prstDash val="solid"/>
          </a:ln>
        </p:spPr>
        <p:txBody>
          <a:bodyPr/>
          <a:lstStyle/>
          <a:p>
            <a:endParaRPr lang="en-US"/>
          </a:p>
        </p:txBody>
      </p:sp>
      <p:pic>
        <p:nvPicPr>
          <p:cNvPr id="18" name="Image 2" descr="preencoded.png"/>
          <p:cNvPicPr>
            <a:picLocks noChangeAspect="1"/>
          </p:cNvPicPr>
          <p:nvPr/>
        </p:nvPicPr>
        <p:blipFill>
          <a:blip r:embed="rId5"/>
          <a:srcRect l="-760" r="-760"/>
          <a:stretch/>
        </p:blipFill>
        <p:spPr>
          <a:xfrm>
            <a:off x="4746650" y="2648102"/>
            <a:ext cx="152705" cy="171907"/>
          </a:xfrm>
          <a:prstGeom prst="rect">
            <a:avLst/>
          </a:prstGeom>
        </p:spPr>
      </p:pic>
      <p:sp>
        <p:nvSpPr>
          <p:cNvPr id="19" name="Text 14"/>
          <p:cNvSpPr txBox="1"/>
          <p:nvPr/>
        </p:nvSpPr>
        <p:spPr>
          <a:xfrm>
            <a:off x="4632350" y="3066898"/>
            <a:ext cx="3096158"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Playfair Display" pitchFamily="34" charset="0"/>
                <a:ea typeface="Playfair Display" pitchFamily="34" charset="-122"/>
                <a:cs typeface="Playfair Display" pitchFamily="34" charset="-120"/>
              </a:rPr>
              <a:t>Price / Value</a:t>
            </a:r>
            <a:endParaRPr lang="en-US" sz="1500" dirty="0"/>
          </a:p>
        </p:txBody>
      </p:sp>
      <p:sp>
        <p:nvSpPr>
          <p:cNvPr id="20" name="Text 15"/>
          <p:cNvSpPr txBox="1"/>
          <p:nvPr/>
        </p:nvSpPr>
        <p:spPr>
          <a:xfrm>
            <a:off x="4632350" y="3409798"/>
            <a:ext cx="3543300" cy="219456"/>
          </a:xfrm>
          <a:prstGeom prst="rect">
            <a:avLst/>
          </a:prstGeom>
          <a:noFill/>
          <a:ln/>
        </p:spPr>
        <p:txBody>
          <a:bodyPr wrap="square" lIns="0" tIns="0" rIns="0" bIns="0" rtlCol="0" anchor="ctr"/>
          <a:lstStyle/>
          <a:p>
            <a:pPr marL="0" indent="0" algn="l">
              <a:buNone/>
            </a:pPr>
            <a:r>
              <a:rPr lang="en-US" sz="1000" dirty="0">
                <a:solidFill>
                  <a:srgbClr val="4B5563"/>
                </a:solidFill>
                <a:latin typeface="Lato" pitchFamily="34" charset="0"/>
                <a:ea typeface="Lato" pitchFamily="34" charset="-122"/>
                <a:cs typeface="Lato" pitchFamily="34" charset="-120"/>
              </a:rPr>
              <a:t>Offering the best deal, bundles, or loyalty rewards.</a:t>
            </a:r>
            <a:endParaRPr lang="en-US" sz="1000" dirty="0"/>
          </a:p>
        </p:txBody>
      </p:sp>
      <p:sp>
        <p:nvSpPr>
          <p:cNvPr id="21" name="Text 16"/>
          <p:cNvSpPr txBox="1"/>
          <p:nvPr/>
        </p:nvSpPr>
        <p:spPr>
          <a:xfrm>
            <a:off x="4632350" y="4481474"/>
            <a:ext cx="3057754" cy="228600"/>
          </a:xfrm>
          <a:prstGeom prst="rect">
            <a:avLst/>
          </a:prstGeom>
          <a:noFill/>
          <a:ln/>
        </p:spPr>
        <p:txBody>
          <a:bodyPr wrap="square" lIns="0" tIns="0" rIns="0" bIns="0" rtlCol="0" anchor="t"/>
          <a:lstStyle/>
          <a:p>
            <a:pPr marL="0" indent="0" algn="l">
              <a:buNone/>
            </a:pPr>
            <a:r>
              <a:rPr lang="en-US" sz="900" dirty="0">
                <a:solidFill>
                  <a:srgbClr val="9CA3AF"/>
                </a:solidFill>
                <a:latin typeface="ui-monospace" pitchFamily="34" charset="0"/>
                <a:ea typeface="ui-monospace" pitchFamily="34" charset="-122"/>
                <a:cs typeface="ui-monospace" pitchFamily="34" charset="-120"/>
              </a:rPr>
              <a:t>e.g., Student discount, BOGO</a:t>
            </a:r>
            <a:endParaRPr lang="en-US" sz="900" dirty="0"/>
          </a:p>
        </p:txBody>
      </p:sp>
      <p:sp>
        <p:nvSpPr>
          <p:cNvPr id="22" name="Shape 17"/>
          <p:cNvSpPr/>
          <p:nvPr/>
        </p:nvSpPr>
        <p:spPr>
          <a:xfrm>
            <a:off x="8026603" y="2352751"/>
            <a:ext cx="3409798" cy="2553005"/>
          </a:xfrm>
          <a:prstGeom prst="roundRect">
            <a:avLst>
              <a:gd name="adj" fmla="val 1069"/>
            </a:avLst>
          </a:prstGeom>
          <a:solidFill>
            <a:srgbClr val="F8FAFC"/>
          </a:solidFill>
          <a:ln/>
          <a:effectLst>
            <a:outerShdw blurRad="63500" dist="38100" dir="16200000" algn="bl" rotWithShape="0">
              <a:srgbClr val="000000">
                <a:alpha val="5000"/>
              </a:srgbClr>
            </a:outerShdw>
          </a:effectLst>
        </p:spPr>
        <p:txBody>
          <a:bodyPr/>
          <a:lstStyle/>
          <a:p>
            <a:endParaRPr lang="en-US"/>
          </a:p>
        </p:txBody>
      </p:sp>
      <p:sp>
        <p:nvSpPr>
          <p:cNvPr id="23" name="Shape 18"/>
          <p:cNvSpPr/>
          <p:nvPr/>
        </p:nvSpPr>
        <p:spPr>
          <a:xfrm>
            <a:off x="8026603" y="2352751"/>
            <a:ext cx="47549" cy="2553005"/>
          </a:xfrm>
          <a:prstGeom prst="roundRect">
            <a:avLst>
              <a:gd name="adj" fmla="val 57405"/>
            </a:avLst>
          </a:prstGeom>
          <a:solidFill>
            <a:srgbClr val="8B5CF6"/>
          </a:solidFill>
          <a:ln w="12700">
            <a:solidFill>
              <a:srgbClr val="8B5CF6">
                <a:alpha val="0"/>
              </a:srgbClr>
            </a:solidFill>
            <a:prstDash val="solid"/>
          </a:ln>
        </p:spPr>
        <p:txBody>
          <a:bodyPr/>
          <a:lstStyle/>
          <a:p>
            <a:endParaRPr lang="en-US"/>
          </a:p>
        </p:txBody>
      </p:sp>
      <p:sp>
        <p:nvSpPr>
          <p:cNvPr id="24" name="Shape 19"/>
          <p:cNvSpPr/>
          <p:nvPr/>
        </p:nvSpPr>
        <p:spPr>
          <a:xfrm>
            <a:off x="8264347" y="2542946"/>
            <a:ext cx="381305" cy="381305"/>
          </a:xfrm>
          <a:prstGeom prst="roundRect">
            <a:avLst>
              <a:gd name="adj" fmla="val 47962"/>
            </a:avLst>
          </a:prstGeom>
          <a:solidFill>
            <a:srgbClr val="EDE9FE"/>
          </a:solidFill>
          <a:ln w="12700">
            <a:solidFill>
              <a:srgbClr val="FFFFFF">
                <a:alpha val="0"/>
              </a:srgbClr>
            </a:solidFill>
            <a:prstDash val="solid"/>
          </a:ln>
        </p:spPr>
        <p:txBody>
          <a:bodyPr/>
          <a:lstStyle/>
          <a:p>
            <a:endParaRPr lang="en-US"/>
          </a:p>
        </p:txBody>
      </p:sp>
      <p:pic>
        <p:nvPicPr>
          <p:cNvPr id="25" name="Image 3" descr="preencoded.png"/>
          <p:cNvPicPr>
            <a:picLocks noChangeAspect="1"/>
          </p:cNvPicPr>
          <p:nvPr/>
        </p:nvPicPr>
        <p:blipFill>
          <a:blip r:embed="rId6"/>
          <a:srcRect t="-842" b="-842"/>
          <a:stretch/>
        </p:blipFill>
        <p:spPr>
          <a:xfrm>
            <a:off x="8359445" y="2648102"/>
            <a:ext cx="190195" cy="171907"/>
          </a:xfrm>
          <a:prstGeom prst="rect">
            <a:avLst/>
          </a:prstGeom>
        </p:spPr>
      </p:pic>
      <p:sp>
        <p:nvSpPr>
          <p:cNvPr id="26" name="Text 20"/>
          <p:cNvSpPr txBox="1"/>
          <p:nvPr/>
        </p:nvSpPr>
        <p:spPr>
          <a:xfrm>
            <a:off x="8264347" y="3066898"/>
            <a:ext cx="3096158"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Playfair Display" pitchFamily="34" charset="0"/>
                <a:ea typeface="Playfair Display" pitchFamily="34" charset="-122"/>
                <a:cs typeface="Playfair Display" pitchFamily="34" charset="-120"/>
              </a:rPr>
              <a:t>Quality</a:t>
            </a:r>
            <a:endParaRPr lang="en-US" sz="1500" dirty="0"/>
          </a:p>
        </p:txBody>
      </p:sp>
      <p:sp>
        <p:nvSpPr>
          <p:cNvPr id="27" name="Text 21"/>
          <p:cNvSpPr txBox="1"/>
          <p:nvPr/>
        </p:nvSpPr>
        <p:spPr>
          <a:xfrm>
            <a:off x="8264347" y="3409798"/>
            <a:ext cx="3057754" cy="438912"/>
          </a:xfrm>
          <a:prstGeom prst="rect">
            <a:avLst/>
          </a:prstGeom>
          <a:noFill/>
          <a:ln/>
        </p:spPr>
        <p:txBody>
          <a:bodyPr wrap="square" lIns="0" tIns="0" rIns="0" bIns="0" rtlCol="0" anchor="t"/>
          <a:lstStyle/>
          <a:p>
            <a:pPr marL="0" indent="0" algn="l">
              <a:buNone/>
            </a:pPr>
            <a:r>
              <a:rPr lang="en-US" sz="1000" dirty="0">
                <a:solidFill>
                  <a:srgbClr val="4B5563"/>
                </a:solidFill>
                <a:latin typeface="Lato" pitchFamily="34" charset="0"/>
                <a:ea typeface="Lato" pitchFamily="34" charset="-122"/>
                <a:cs typeface="Lato" pitchFamily="34" charset="-120"/>
              </a:rPr>
              <a:t>Works better, tastes better, lasts longer, or has superior features.</a:t>
            </a:r>
            <a:endParaRPr lang="en-US" sz="1000" dirty="0"/>
          </a:p>
        </p:txBody>
      </p:sp>
      <p:sp>
        <p:nvSpPr>
          <p:cNvPr id="28" name="Text 22"/>
          <p:cNvSpPr txBox="1"/>
          <p:nvPr/>
        </p:nvSpPr>
        <p:spPr>
          <a:xfrm>
            <a:off x="8264347" y="4481474"/>
            <a:ext cx="3057754" cy="228600"/>
          </a:xfrm>
          <a:prstGeom prst="rect">
            <a:avLst/>
          </a:prstGeom>
          <a:noFill/>
          <a:ln/>
        </p:spPr>
        <p:txBody>
          <a:bodyPr wrap="square" lIns="0" tIns="0" rIns="0" bIns="0" rtlCol="0" anchor="t"/>
          <a:lstStyle/>
          <a:p>
            <a:pPr marL="0" indent="0" algn="l">
              <a:buNone/>
            </a:pPr>
            <a:r>
              <a:rPr lang="en-US" sz="900" dirty="0">
                <a:solidFill>
                  <a:srgbClr val="9CA3AF"/>
                </a:solidFill>
                <a:latin typeface="ui-monospace" pitchFamily="34" charset="0"/>
                <a:ea typeface="ui-monospace" pitchFamily="34" charset="-122"/>
                <a:cs typeface="ui-monospace" pitchFamily="34" charset="-120"/>
              </a:rPr>
              <a:t>e.g., Hand-crafted, Durable</a:t>
            </a:r>
            <a:endParaRPr lang="en-US" sz="900" dirty="0"/>
          </a:p>
        </p:txBody>
      </p:sp>
      <p:sp>
        <p:nvSpPr>
          <p:cNvPr id="29" name="Shape 23"/>
          <p:cNvSpPr/>
          <p:nvPr/>
        </p:nvSpPr>
        <p:spPr>
          <a:xfrm>
            <a:off x="761695" y="5128870"/>
            <a:ext cx="3409798" cy="2553005"/>
          </a:xfrm>
          <a:prstGeom prst="roundRect">
            <a:avLst>
              <a:gd name="adj" fmla="val 1069"/>
            </a:avLst>
          </a:prstGeom>
          <a:solidFill>
            <a:srgbClr val="F8FAFC"/>
          </a:solidFill>
          <a:ln/>
          <a:effectLst>
            <a:outerShdw blurRad="63500" dist="38100" dir="16200000" algn="bl" rotWithShape="0">
              <a:srgbClr val="000000">
                <a:alpha val="5000"/>
              </a:srgbClr>
            </a:outerShdw>
          </a:effectLst>
        </p:spPr>
        <p:txBody>
          <a:bodyPr/>
          <a:lstStyle/>
          <a:p>
            <a:endParaRPr lang="en-US"/>
          </a:p>
        </p:txBody>
      </p:sp>
      <p:sp>
        <p:nvSpPr>
          <p:cNvPr id="30" name="Shape 24"/>
          <p:cNvSpPr/>
          <p:nvPr/>
        </p:nvSpPr>
        <p:spPr>
          <a:xfrm>
            <a:off x="761695" y="5128870"/>
            <a:ext cx="47549" cy="2553005"/>
          </a:xfrm>
          <a:prstGeom prst="roundRect">
            <a:avLst>
              <a:gd name="adj" fmla="val 57405"/>
            </a:avLst>
          </a:prstGeom>
          <a:solidFill>
            <a:srgbClr val="EC4899"/>
          </a:solidFill>
          <a:ln w="12700">
            <a:solidFill>
              <a:srgbClr val="EC4899">
                <a:alpha val="0"/>
              </a:srgbClr>
            </a:solidFill>
            <a:prstDash val="solid"/>
          </a:ln>
        </p:spPr>
        <p:txBody>
          <a:bodyPr/>
          <a:lstStyle/>
          <a:p>
            <a:endParaRPr lang="en-US"/>
          </a:p>
        </p:txBody>
      </p:sp>
      <p:sp>
        <p:nvSpPr>
          <p:cNvPr id="31" name="Shape 25"/>
          <p:cNvSpPr/>
          <p:nvPr/>
        </p:nvSpPr>
        <p:spPr>
          <a:xfrm>
            <a:off x="1000354" y="5319979"/>
            <a:ext cx="381305" cy="381305"/>
          </a:xfrm>
          <a:prstGeom prst="roundRect">
            <a:avLst>
              <a:gd name="adj" fmla="val 47962"/>
            </a:avLst>
          </a:prstGeom>
          <a:solidFill>
            <a:srgbClr val="FCE7F3"/>
          </a:solidFill>
          <a:ln w="12700">
            <a:solidFill>
              <a:srgbClr val="FFFFFF">
                <a:alpha val="0"/>
              </a:srgbClr>
            </a:solidFill>
            <a:prstDash val="solid"/>
          </a:ln>
        </p:spPr>
        <p:txBody>
          <a:bodyPr/>
          <a:lstStyle/>
          <a:p>
            <a:endParaRPr lang="en-US"/>
          </a:p>
        </p:txBody>
      </p:sp>
      <p:pic>
        <p:nvPicPr>
          <p:cNvPr id="32" name="Image 4" descr="preencoded.png"/>
          <p:cNvPicPr>
            <a:picLocks noChangeAspect="1"/>
          </p:cNvPicPr>
          <p:nvPr/>
        </p:nvPicPr>
        <p:blipFill>
          <a:blip r:embed="rId7"/>
          <a:srcRect/>
          <a:stretch/>
        </p:blipFill>
        <p:spPr>
          <a:xfrm>
            <a:off x="1104595" y="5424221"/>
            <a:ext cx="171907" cy="171907"/>
          </a:xfrm>
          <a:prstGeom prst="rect">
            <a:avLst/>
          </a:prstGeom>
        </p:spPr>
      </p:pic>
      <p:sp>
        <p:nvSpPr>
          <p:cNvPr id="33" name="Text 26"/>
          <p:cNvSpPr txBox="1"/>
          <p:nvPr/>
        </p:nvSpPr>
        <p:spPr>
          <a:xfrm>
            <a:off x="1000354" y="5843930"/>
            <a:ext cx="3096158"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Playfair Display" pitchFamily="34" charset="0"/>
                <a:ea typeface="Playfair Display" pitchFamily="34" charset="-122"/>
                <a:cs typeface="Playfair Display" pitchFamily="34" charset="-120"/>
              </a:rPr>
              <a:t>Identity</a:t>
            </a:r>
            <a:endParaRPr lang="en-US" sz="1500" dirty="0"/>
          </a:p>
        </p:txBody>
      </p:sp>
      <p:sp>
        <p:nvSpPr>
          <p:cNvPr id="34" name="Text 27"/>
          <p:cNvSpPr txBox="1"/>
          <p:nvPr/>
        </p:nvSpPr>
        <p:spPr>
          <a:xfrm>
            <a:off x="1000354" y="6186830"/>
            <a:ext cx="3057754" cy="438912"/>
          </a:xfrm>
          <a:prstGeom prst="rect">
            <a:avLst/>
          </a:prstGeom>
          <a:noFill/>
          <a:ln/>
        </p:spPr>
        <p:txBody>
          <a:bodyPr wrap="square" lIns="0" tIns="0" rIns="0" bIns="0" rtlCol="0" anchor="t"/>
          <a:lstStyle/>
          <a:p>
            <a:pPr marL="0" indent="0" algn="l">
              <a:buNone/>
            </a:pPr>
            <a:r>
              <a:rPr lang="en-US" sz="1000" dirty="0">
                <a:solidFill>
                  <a:srgbClr val="4B5563"/>
                </a:solidFill>
                <a:latin typeface="Lato" pitchFamily="34" charset="0"/>
                <a:ea typeface="Lato" pitchFamily="34" charset="-122"/>
                <a:cs typeface="Lato" pitchFamily="34" charset="-120"/>
              </a:rPr>
              <a:t>Fits the customer's lifestyle, values, or community belonging.</a:t>
            </a:r>
            <a:endParaRPr lang="en-US" sz="1000" dirty="0"/>
          </a:p>
        </p:txBody>
      </p:sp>
      <p:sp>
        <p:nvSpPr>
          <p:cNvPr id="35" name="Text 28"/>
          <p:cNvSpPr txBox="1"/>
          <p:nvPr/>
        </p:nvSpPr>
        <p:spPr>
          <a:xfrm>
            <a:off x="1000354" y="7258507"/>
            <a:ext cx="3057754" cy="228600"/>
          </a:xfrm>
          <a:prstGeom prst="rect">
            <a:avLst/>
          </a:prstGeom>
          <a:noFill/>
          <a:ln/>
        </p:spPr>
        <p:txBody>
          <a:bodyPr wrap="square" lIns="0" tIns="0" rIns="0" bIns="0" rtlCol="0" anchor="t"/>
          <a:lstStyle/>
          <a:p>
            <a:pPr marL="0" indent="0" algn="l">
              <a:buNone/>
            </a:pPr>
            <a:r>
              <a:rPr lang="en-US" sz="900" dirty="0">
                <a:solidFill>
                  <a:srgbClr val="9CA3AF"/>
                </a:solidFill>
                <a:latin typeface="ui-monospace" pitchFamily="34" charset="0"/>
                <a:ea typeface="ui-monospace" pitchFamily="34" charset="-122"/>
                <a:cs typeface="ui-monospace" pitchFamily="34" charset="-120"/>
              </a:rPr>
              <a:t>e.g., Sustainable, Luxury</a:t>
            </a:r>
            <a:endParaRPr lang="en-US" sz="900" dirty="0"/>
          </a:p>
        </p:txBody>
      </p:sp>
      <p:sp>
        <p:nvSpPr>
          <p:cNvPr id="36" name="Shape 29"/>
          <p:cNvSpPr/>
          <p:nvPr/>
        </p:nvSpPr>
        <p:spPr>
          <a:xfrm>
            <a:off x="4394606" y="5128870"/>
            <a:ext cx="3409798" cy="2553005"/>
          </a:xfrm>
          <a:prstGeom prst="roundRect">
            <a:avLst>
              <a:gd name="adj" fmla="val 1069"/>
            </a:avLst>
          </a:prstGeom>
          <a:solidFill>
            <a:srgbClr val="F8FAFC"/>
          </a:solidFill>
          <a:ln/>
          <a:effectLst>
            <a:outerShdw blurRad="63500" dist="38100" dir="16200000" algn="bl" rotWithShape="0">
              <a:srgbClr val="000000">
                <a:alpha val="5000"/>
              </a:srgbClr>
            </a:outerShdw>
          </a:effectLst>
        </p:spPr>
        <p:txBody>
          <a:bodyPr/>
          <a:lstStyle/>
          <a:p>
            <a:endParaRPr lang="en-US"/>
          </a:p>
        </p:txBody>
      </p:sp>
      <p:sp>
        <p:nvSpPr>
          <p:cNvPr id="37" name="Shape 30"/>
          <p:cNvSpPr/>
          <p:nvPr/>
        </p:nvSpPr>
        <p:spPr>
          <a:xfrm>
            <a:off x="4394606" y="5128870"/>
            <a:ext cx="47549" cy="2553005"/>
          </a:xfrm>
          <a:prstGeom prst="roundRect">
            <a:avLst>
              <a:gd name="adj" fmla="val 57405"/>
            </a:avLst>
          </a:prstGeom>
          <a:solidFill>
            <a:srgbClr val="F59E0B"/>
          </a:solidFill>
          <a:ln w="12700">
            <a:solidFill>
              <a:srgbClr val="F59E0B">
                <a:alpha val="0"/>
              </a:srgbClr>
            </a:solidFill>
            <a:prstDash val="solid"/>
          </a:ln>
        </p:spPr>
        <p:txBody>
          <a:bodyPr/>
          <a:lstStyle/>
          <a:p>
            <a:endParaRPr lang="en-US"/>
          </a:p>
        </p:txBody>
      </p:sp>
      <p:sp>
        <p:nvSpPr>
          <p:cNvPr id="38" name="Shape 31"/>
          <p:cNvSpPr/>
          <p:nvPr/>
        </p:nvSpPr>
        <p:spPr>
          <a:xfrm>
            <a:off x="4632350" y="5319979"/>
            <a:ext cx="381305" cy="381305"/>
          </a:xfrm>
          <a:prstGeom prst="roundRect">
            <a:avLst>
              <a:gd name="adj" fmla="val 47962"/>
            </a:avLst>
          </a:prstGeom>
          <a:solidFill>
            <a:srgbClr val="FEF3C7"/>
          </a:solidFill>
          <a:ln w="12700">
            <a:solidFill>
              <a:srgbClr val="FFFFFF">
                <a:alpha val="0"/>
              </a:srgbClr>
            </a:solidFill>
            <a:prstDash val="solid"/>
          </a:ln>
        </p:spPr>
        <p:txBody>
          <a:bodyPr/>
          <a:lstStyle/>
          <a:p>
            <a:endParaRPr lang="en-US"/>
          </a:p>
        </p:txBody>
      </p:sp>
      <p:pic>
        <p:nvPicPr>
          <p:cNvPr id="39" name="Image 5" descr="preencoded.png"/>
          <p:cNvPicPr>
            <a:picLocks noChangeAspect="1"/>
          </p:cNvPicPr>
          <p:nvPr/>
        </p:nvPicPr>
        <p:blipFill>
          <a:blip r:embed="rId8"/>
          <a:srcRect/>
          <a:stretch/>
        </p:blipFill>
        <p:spPr>
          <a:xfrm>
            <a:off x="4737506" y="5424221"/>
            <a:ext cx="171907" cy="171907"/>
          </a:xfrm>
          <a:prstGeom prst="rect">
            <a:avLst/>
          </a:prstGeom>
        </p:spPr>
      </p:pic>
      <p:sp>
        <p:nvSpPr>
          <p:cNvPr id="40" name="Text 32"/>
          <p:cNvSpPr txBox="1"/>
          <p:nvPr/>
        </p:nvSpPr>
        <p:spPr>
          <a:xfrm>
            <a:off x="4632350" y="5843930"/>
            <a:ext cx="3096158"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Playfair Display" pitchFamily="34" charset="0"/>
                <a:ea typeface="Playfair Display" pitchFamily="34" charset="-122"/>
                <a:cs typeface="Playfair Display" pitchFamily="34" charset="-120"/>
              </a:rPr>
              <a:t>Experience</a:t>
            </a:r>
            <a:endParaRPr lang="en-US" sz="1500" dirty="0"/>
          </a:p>
        </p:txBody>
      </p:sp>
      <p:sp>
        <p:nvSpPr>
          <p:cNvPr id="41" name="Text 33"/>
          <p:cNvSpPr txBox="1"/>
          <p:nvPr/>
        </p:nvSpPr>
        <p:spPr>
          <a:xfrm>
            <a:off x="4632350" y="6186830"/>
            <a:ext cx="3057754" cy="438912"/>
          </a:xfrm>
          <a:prstGeom prst="rect">
            <a:avLst/>
          </a:prstGeom>
          <a:noFill/>
          <a:ln/>
        </p:spPr>
        <p:txBody>
          <a:bodyPr wrap="square" lIns="0" tIns="0" rIns="0" bIns="0" rtlCol="0" anchor="t"/>
          <a:lstStyle/>
          <a:p>
            <a:pPr marL="0" indent="0" algn="l">
              <a:buNone/>
            </a:pPr>
            <a:r>
              <a:rPr lang="en-US" sz="1000" dirty="0">
                <a:solidFill>
                  <a:srgbClr val="4B5563"/>
                </a:solidFill>
                <a:latin typeface="Lato" pitchFamily="34" charset="0"/>
                <a:ea typeface="Lato" pitchFamily="34" charset="-122"/>
                <a:cs typeface="Lato" pitchFamily="34" charset="-120"/>
              </a:rPr>
              <a:t>Friendly service, smooth process, predictable atmosphere.</a:t>
            </a:r>
            <a:endParaRPr lang="en-US" sz="1000" dirty="0"/>
          </a:p>
        </p:txBody>
      </p:sp>
      <p:sp>
        <p:nvSpPr>
          <p:cNvPr id="42" name="Text 34"/>
          <p:cNvSpPr txBox="1"/>
          <p:nvPr/>
        </p:nvSpPr>
        <p:spPr>
          <a:xfrm>
            <a:off x="4632350" y="7258507"/>
            <a:ext cx="3057754" cy="228600"/>
          </a:xfrm>
          <a:prstGeom prst="rect">
            <a:avLst/>
          </a:prstGeom>
          <a:noFill/>
          <a:ln/>
        </p:spPr>
        <p:txBody>
          <a:bodyPr wrap="square" lIns="0" tIns="0" rIns="0" bIns="0" rtlCol="0" anchor="t"/>
          <a:lstStyle/>
          <a:p>
            <a:pPr marL="0" indent="0" algn="l">
              <a:buNone/>
            </a:pPr>
            <a:r>
              <a:rPr lang="en-US" sz="900" dirty="0">
                <a:solidFill>
                  <a:srgbClr val="9CA3AF"/>
                </a:solidFill>
                <a:latin typeface="ui-monospace" pitchFamily="34" charset="0"/>
                <a:ea typeface="ui-monospace" pitchFamily="34" charset="-122"/>
                <a:cs typeface="ui-monospace" pitchFamily="34" charset="-120"/>
              </a:rPr>
              <a:t>e.g., "Welcome back!", Ambiance</a:t>
            </a:r>
            <a:endParaRPr lang="en-US" sz="900" dirty="0"/>
          </a:p>
        </p:txBody>
      </p:sp>
      <p:sp>
        <p:nvSpPr>
          <p:cNvPr id="43" name="Text 35"/>
          <p:cNvSpPr txBox="1"/>
          <p:nvPr/>
        </p:nvSpPr>
        <p:spPr>
          <a:xfrm>
            <a:off x="761695" y="543154"/>
            <a:ext cx="1314907" cy="247802"/>
          </a:xfrm>
          <a:prstGeom prst="rect">
            <a:avLst/>
          </a:prstGeom>
          <a:noFill/>
          <a:ln w="12700">
            <a:solidFill>
              <a:srgbClr val="D1D5DB"/>
            </a:solidFill>
          </a:ln>
        </p:spPr>
        <p:txBody>
          <a:bodyPr wrap="square" lIns="0" tIns="0" rIns="0" bIns="0" rtlCol="0" anchor="t"/>
          <a:lstStyle/>
          <a:p>
            <a:pPr marL="0" indent="0" algn="l">
              <a:buNone/>
            </a:pPr>
            <a:r>
              <a:rPr lang="en-US" sz="900" b="1" kern="0" spc="90" dirty="0">
                <a:solidFill>
                  <a:srgbClr val="6B7280"/>
                </a:solidFill>
                <a:latin typeface="Lato" pitchFamily="34" charset="0"/>
                <a:ea typeface="Lato" pitchFamily="34" charset="-122"/>
                <a:cs typeface="Lato" pitchFamily="34" charset="-120"/>
              </a:rPr>
              <a:t>Core Concept</a:t>
            </a:r>
            <a:endParaRPr lang="en-US" sz="900" dirty="0"/>
          </a:p>
        </p:txBody>
      </p:sp>
      <p:sp>
        <p:nvSpPr>
          <p:cNvPr id="44" name="Shape 36"/>
          <p:cNvSpPr/>
          <p:nvPr/>
        </p:nvSpPr>
        <p:spPr>
          <a:xfrm>
            <a:off x="8026603" y="5128870"/>
            <a:ext cx="3409798" cy="2553005"/>
          </a:xfrm>
          <a:prstGeom prst="roundRect">
            <a:avLst>
              <a:gd name="adj" fmla="val 1069"/>
            </a:avLst>
          </a:prstGeom>
          <a:solidFill>
            <a:srgbClr val="1E3A8A"/>
          </a:solidFill>
          <a:ln w="12700">
            <a:solidFill>
              <a:srgbClr val="FFFFFF">
                <a:alpha val="0"/>
              </a:srgbClr>
            </a:solidFill>
            <a:prstDash val="solid"/>
          </a:ln>
        </p:spPr>
        <p:txBody>
          <a:bodyPr/>
          <a:lstStyle/>
          <a:p>
            <a:endParaRPr lang="en-US"/>
          </a:p>
        </p:txBody>
      </p:sp>
      <p:pic>
        <p:nvPicPr>
          <p:cNvPr id="45" name="Image 6" descr="preencoded.png"/>
          <p:cNvPicPr>
            <a:picLocks noChangeAspect="1"/>
          </p:cNvPicPr>
          <p:nvPr/>
        </p:nvPicPr>
        <p:blipFill>
          <a:blip r:embed="rId9"/>
          <a:srcRect/>
          <a:stretch/>
        </p:blipFill>
        <p:spPr>
          <a:xfrm>
            <a:off x="10477195" y="6724498"/>
            <a:ext cx="1143000" cy="1143000"/>
          </a:xfrm>
          <a:prstGeom prst="rect">
            <a:avLst/>
          </a:prstGeom>
        </p:spPr>
      </p:pic>
      <p:pic>
        <p:nvPicPr>
          <p:cNvPr id="46" name="Image 7" descr="preencoded.png"/>
          <p:cNvPicPr>
            <a:picLocks noChangeAspect="1"/>
          </p:cNvPicPr>
          <p:nvPr/>
        </p:nvPicPr>
        <p:blipFill>
          <a:blip r:embed="rId10"/>
          <a:stretch>
            <a:fillRect/>
          </a:stretch>
        </p:blipFill>
        <p:spPr>
          <a:xfrm>
            <a:off x="8264347" y="5367528"/>
            <a:ext cx="1333195" cy="228600"/>
          </a:xfrm>
          <a:prstGeom prst="rect">
            <a:avLst/>
          </a:prstGeom>
        </p:spPr>
      </p:pic>
      <p:sp>
        <p:nvSpPr>
          <p:cNvPr id="47" name="Text 37"/>
          <p:cNvSpPr/>
          <p:nvPr/>
        </p:nvSpPr>
        <p:spPr>
          <a:xfrm>
            <a:off x="8264347" y="5367528"/>
            <a:ext cx="1334110" cy="228600"/>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b="1" kern="0" spc="45" dirty="0">
                <a:solidFill>
                  <a:srgbClr val="DBEAFE"/>
                </a:solidFill>
                <a:latin typeface="Lato" pitchFamily="34" charset="0"/>
                <a:ea typeface="Lato" pitchFamily="34" charset="-122"/>
                <a:cs typeface="Lato" pitchFamily="34" charset="-120"/>
              </a:rPr>
              <a:t>Real Life Example</a:t>
            </a:r>
            <a:endParaRPr lang="en-US" sz="900" dirty="0"/>
          </a:p>
        </p:txBody>
      </p:sp>
      <p:sp>
        <p:nvSpPr>
          <p:cNvPr id="48" name="Text 38"/>
          <p:cNvSpPr txBox="1"/>
          <p:nvPr/>
        </p:nvSpPr>
        <p:spPr>
          <a:xfrm>
            <a:off x="8264347" y="5747918"/>
            <a:ext cx="3048610" cy="267005"/>
          </a:xfrm>
          <a:prstGeom prst="rect">
            <a:avLst/>
          </a:prstGeom>
          <a:noFill/>
          <a:ln/>
        </p:spPr>
        <p:txBody>
          <a:bodyPr wrap="square" lIns="0" tIns="0" rIns="0" bIns="0" rtlCol="0" anchor="ctr"/>
          <a:lstStyle/>
          <a:p>
            <a:pPr marL="0" indent="0" algn="l">
              <a:buNone/>
            </a:pPr>
            <a:r>
              <a:rPr lang="en-US" sz="1500" b="1" dirty="0">
                <a:solidFill>
                  <a:srgbClr val="FFFFFF"/>
                </a:solidFill>
                <a:latin typeface="Playfair Display" pitchFamily="34" charset="0"/>
                <a:ea typeface="Playfair Display" pitchFamily="34" charset="-122"/>
                <a:cs typeface="Playfair Display" pitchFamily="34" charset="-120"/>
              </a:rPr>
              <a:t>The Coffee Shop Strategy</a:t>
            </a:r>
            <a:endParaRPr lang="en-US" sz="1500" dirty="0"/>
          </a:p>
        </p:txBody>
      </p:sp>
      <p:sp>
        <p:nvSpPr>
          <p:cNvPr id="49" name="Text 39"/>
          <p:cNvSpPr txBox="1"/>
          <p:nvPr/>
        </p:nvSpPr>
        <p:spPr>
          <a:xfrm>
            <a:off x="8264347" y="6129223"/>
            <a:ext cx="3010205" cy="438912"/>
          </a:xfrm>
          <a:prstGeom prst="rect">
            <a:avLst/>
          </a:prstGeom>
          <a:noFill/>
          <a:ln/>
        </p:spPr>
        <p:txBody>
          <a:bodyPr wrap="square" lIns="0" tIns="0" rIns="0" bIns="0" rtlCol="0" anchor="t"/>
          <a:lstStyle/>
          <a:p>
            <a:pPr marL="0" indent="0" algn="l">
              <a:buNone/>
            </a:pPr>
            <a:r>
              <a:rPr lang="en-US" sz="1000" dirty="0">
                <a:solidFill>
                  <a:srgbClr val="DBEAFE"/>
                </a:solidFill>
                <a:latin typeface="Lato" pitchFamily="34" charset="0"/>
                <a:ea typeface="Lato" pitchFamily="34" charset="-122"/>
                <a:cs typeface="Lato" pitchFamily="34" charset="-120"/>
              </a:rPr>
              <a:t>Coffee is a commodity. Customers return because of specific advantages:</a:t>
            </a:r>
            <a:endParaRPr lang="en-US" sz="1000" dirty="0"/>
          </a:p>
        </p:txBody>
      </p:sp>
      <p:sp>
        <p:nvSpPr>
          <p:cNvPr id="50" name="Text 40"/>
          <p:cNvSpPr txBox="1"/>
          <p:nvPr/>
        </p:nvSpPr>
        <p:spPr>
          <a:xfrm>
            <a:off x="8473745" y="6715354"/>
            <a:ext cx="2839212" cy="191110"/>
          </a:xfrm>
          <a:prstGeom prst="rect">
            <a:avLst/>
          </a:prstGeom>
          <a:noFill/>
          <a:ln/>
        </p:spPr>
        <p:txBody>
          <a:bodyPr wrap="square" lIns="0" tIns="0" rIns="0" bIns="0" rtlCol="0" anchor="ctr"/>
          <a:lstStyle/>
          <a:p>
            <a:pPr marL="0" indent="0" algn="l">
              <a:buNone/>
            </a:pPr>
            <a:r>
              <a:rPr lang="en-US" sz="1000" dirty="0">
                <a:solidFill>
                  <a:srgbClr val="FFFFFF"/>
                </a:solidFill>
                <a:latin typeface="Lato" pitchFamily="34" charset="0"/>
                <a:ea typeface="Lato" pitchFamily="34" charset="-122"/>
                <a:cs typeface="Lato" pitchFamily="34" charset="-120"/>
              </a:rPr>
              <a:t> Predictable quality</a:t>
            </a:r>
            <a:endParaRPr lang="en-US" sz="1000" dirty="0"/>
          </a:p>
        </p:txBody>
      </p:sp>
      <p:pic>
        <p:nvPicPr>
          <p:cNvPr id="51" name="Image 8" descr="preencoded.png"/>
          <p:cNvPicPr>
            <a:picLocks noChangeAspect="1"/>
          </p:cNvPicPr>
          <p:nvPr/>
        </p:nvPicPr>
        <p:blipFill>
          <a:blip r:embed="rId11"/>
          <a:srcRect/>
          <a:stretch/>
        </p:blipFill>
        <p:spPr>
          <a:xfrm>
            <a:off x="8264347" y="6743700"/>
            <a:ext cx="133502" cy="133502"/>
          </a:xfrm>
          <a:prstGeom prst="rect">
            <a:avLst/>
          </a:prstGeom>
        </p:spPr>
      </p:pic>
      <p:sp>
        <p:nvSpPr>
          <p:cNvPr id="52" name="Text 41"/>
          <p:cNvSpPr txBox="1"/>
          <p:nvPr/>
        </p:nvSpPr>
        <p:spPr>
          <a:xfrm>
            <a:off x="8473745" y="6981444"/>
            <a:ext cx="2839212" cy="191110"/>
          </a:xfrm>
          <a:prstGeom prst="rect">
            <a:avLst/>
          </a:prstGeom>
          <a:noFill/>
          <a:ln/>
        </p:spPr>
        <p:txBody>
          <a:bodyPr wrap="square" lIns="0" tIns="0" rIns="0" bIns="0" rtlCol="0" anchor="ctr"/>
          <a:lstStyle/>
          <a:p>
            <a:pPr marL="0" indent="0" algn="l">
              <a:buNone/>
            </a:pPr>
            <a:r>
              <a:rPr lang="en-US" sz="1000" dirty="0">
                <a:solidFill>
                  <a:srgbClr val="FFFFFF"/>
                </a:solidFill>
                <a:latin typeface="Lato" pitchFamily="34" charset="0"/>
                <a:ea typeface="Lato" pitchFamily="34" charset="-122"/>
                <a:cs typeface="Lato" pitchFamily="34" charset="-120"/>
              </a:rPr>
              <a:t> Speed of service</a:t>
            </a:r>
            <a:endParaRPr lang="en-US" sz="1000" dirty="0"/>
          </a:p>
        </p:txBody>
      </p:sp>
      <p:pic>
        <p:nvPicPr>
          <p:cNvPr id="53" name="Image 9" descr="preencoded.png"/>
          <p:cNvPicPr>
            <a:picLocks noChangeAspect="1"/>
          </p:cNvPicPr>
          <p:nvPr/>
        </p:nvPicPr>
        <p:blipFill>
          <a:blip r:embed="rId11"/>
          <a:srcRect/>
          <a:stretch/>
        </p:blipFill>
        <p:spPr>
          <a:xfrm>
            <a:off x="8264347" y="7010705"/>
            <a:ext cx="133502" cy="133502"/>
          </a:xfrm>
          <a:prstGeom prst="rect">
            <a:avLst/>
          </a:prstGeom>
        </p:spPr>
      </p:pic>
      <p:sp>
        <p:nvSpPr>
          <p:cNvPr id="54" name="Text 42"/>
          <p:cNvSpPr txBox="1"/>
          <p:nvPr/>
        </p:nvSpPr>
        <p:spPr>
          <a:xfrm>
            <a:off x="8473745" y="7248449"/>
            <a:ext cx="2839212" cy="191110"/>
          </a:xfrm>
          <a:prstGeom prst="rect">
            <a:avLst/>
          </a:prstGeom>
          <a:noFill/>
          <a:ln/>
        </p:spPr>
        <p:txBody>
          <a:bodyPr wrap="square" lIns="0" tIns="0" rIns="0" bIns="0" rtlCol="0" anchor="ctr"/>
          <a:lstStyle/>
          <a:p>
            <a:pPr marL="0" indent="0" algn="l">
              <a:buNone/>
            </a:pPr>
            <a:r>
              <a:rPr lang="en-US" sz="1000" dirty="0">
                <a:solidFill>
                  <a:srgbClr val="FFFFFF"/>
                </a:solidFill>
                <a:latin typeface="Lato" pitchFamily="34" charset="0"/>
                <a:ea typeface="Lato" pitchFamily="34" charset="-122"/>
                <a:cs typeface="Lato" pitchFamily="34" charset="-120"/>
              </a:rPr>
              <a:t> Rewards/Loyalty</a:t>
            </a:r>
            <a:endParaRPr lang="en-US" sz="1000" dirty="0"/>
          </a:p>
        </p:txBody>
      </p:sp>
      <p:pic>
        <p:nvPicPr>
          <p:cNvPr id="55" name="Image 10" descr="preencoded.png"/>
          <p:cNvPicPr>
            <a:picLocks noChangeAspect="1"/>
          </p:cNvPicPr>
          <p:nvPr/>
        </p:nvPicPr>
        <p:blipFill>
          <a:blip r:embed="rId11"/>
          <a:srcRect/>
          <a:stretch/>
        </p:blipFill>
        <p:spPr>
          <a:xfrm>
            <a:off x="8264347" y="7276795"/>
            <a:ext cx="133502" cy="133502"/>
          </a:xfrm>
          <a:prstGeom prst="rect">
            <a:avLst/>
          </a:prstGeom>
        </p:spPr>
      </p:pic>
      <p:sp>
        <p:nvSpPr>
          <p:cNvPr id="56" name="Text 43"/>
          <p:cNvSpPr txBox="1"/>
          <p:nvPr/>
        </p:nvSpPr>
        <p:spPr>
          <a:xfrm>
            <a:off x="11064240" y="457200"/>
            <a:ext cx="752551"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Lato" pitchFamily="34" charset="0"/>
                <a:ea typeface="Lato" pitchFamily="34" charset="-122"/>
                <a:cs typeface="Lato" pitchFamily="34" charset="-120"/>
              </a:rPr>
              <a:t>Module 2</a:t>
            </a:r>
            <a:endParaRPr lang="en-US" sz="900" dirty="0"/>
          </a:p>
        </p:txBody>
      </p:sp>
      <p:sp>
        <p:nvSpPr>
          <p:cNvPr id="57" name="Text 44"/>
          <p:cNvSpPr txBox="1"/>
          <p:nvPr/>
        </p:nvSpPr>
        <p:spPr>
          <a:xfrm>
            <a:off x="9633204" y="6362395"/>
            <a:ext cx="1848002" cy="152705"/>
          </a:xfrm>
          <a:prstGeom prst="rect">
            <a:avLst/>
          </a:prstGeom>
          <a:noFill/>
          <a:ln/>
        </p:spPr>
        <p:txBody>
          <a:bodyPr wrap="square" lIns="0" tIns="0" rIns="0" bIns="0" rtlCol="0" anchor="ctr"/>
          <a:lstStyle/>
          <a:p>
            <a:pPr marL="0" indent="0" algn="l">
              <a:buNone/>
            </a:pPr>
            <a:r>
              <a:rPr lang="en-US" sz="900" kern="0" spc="90" dirty="0">
                <a:solidFill>
                  <a:srgbClr val="6B7280">
                    <a:alpha val="50000"/>
                  </a:srgbClr>
                </a:solidFill>
                <a:latin typeface="Lato" pitchFamily="34" charset="0"/>
                <a:ea typeface="Lato" pitchFamily="34" charset="-122"/>
                <a:cs typeface="Lato" pitchFamily="34" charset="-120"/>
              </a:rPr>
              <a:t>Principles of Marketing</a:t>
            </a:r>
            <a:endParaRPr lang="en-US" sz="900" dirty="0"/>
          </a:p>
        </p:txBody>
      </p:sp>
      <p:sp>
        <p:nvSpPr>
          <p:cNvPr id="58" name="Text 45"/>
          <p:cNvSpPr txBox="1"/>
          <p:nvPr/>
        </p:nvSpPr>
        <p:spPr>
          <a:xfrm>
            <a:off x="11480292" y="6324905"/>
            <a:ext cx="124358" cy="228600"/>
          </a:xfrm>
          <a:prstGeom prst="rect">
            <a:avLst/>
          </a:prstGeom>
          <a:noFill/>
          <a:ln/>
        </p:spPr>
        <p:txBody>
          <a:bodyPr wrap="square" lIns="0" tIns="0" rIns="0" bIns="0" rtlCol="0" anchor="ctr"/>
          <a:lstStyle/>
          <a:p>
            <a:pPr marL="0" indent="0" algn="l">
              <a:buNone/>
            </a:pPr>
            <a:r>
              <a:rPr lang="en-US" sz="1200" dirty="0">
                <a:solidFill>
                  <a:srgbClr val="D1D5DB">
                    <a:alpha val="50000"/>
                  </a:srgbClr>
                </a:solidFill>
                <a:latin typeface="Lato" pitchFamily="34" charset="0"/>
                <a:ea typeface="Lato" pitchFamily="34" charset="-122"/>
                <a:cs typeface="Lato" pitchFamily="34" charset="-120"/>
              </a:rPr>
              <a:t>|</a:t>
            </a:r>
            <a:endParaRPr lang="en-US" sz="1200" dirty="0"/>
          </a:p>
        </p:txBody>
      </p:sp>
      <p:sp>
        <p:nvSpPr>
          <p:cNvPr id="59" name="Text 46"/>
          <p:cNvSpPr txBox="1"/>
          <p:nvPr/>
        </p:nvSpPr>
        <p:spPr>
          <a:xfrm>
            <a:off x="11601907" y="6362395"/>
            <a:ext cx="210312" cy="152705"/>
          </a:xfrm>
          <a:prstGeom prst="rect">
            <a:avLst/>
          </a:prstGeom>
          <a:noFill/>
          <a:ln/>
        </p:spPr>
        <p:txBody>
          <a:bodyPr wrap="square" lIns="0" tIns="0" rIns="0" bIns="0" rtlCol="0" anchor="ctr"/>
          <a:lstStyle/>
          <a:p>
            <a:pPr marL="0" indent="0" algn="l">
              <a:buNone/>
            </a:pPr>
            <a:r>
              <a:rPr lang="en-US" sz="900" b="1" dirty="0">
                <a:solidFill>
                  <a:srgbClr val="9CA3AF">
                    <a:alpha val="50000"/>
                  </a:srgbClr>
                </a:solidFill>
                <a:latin typeface="Lato" pitchFamily="34" charset="0"/>
                <a:ea typeface="Lato" pitchFamily="34" charset="-122"/>
                <a:cs typeface="Lato" pitchFamily="34" charset="-120"/>
              </a:rPr>
              <a:t>07</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FFFFF"/>
          </a:solidFill>
          <a:ln w="12700">
            <a:solidFill>
              <a:srgbClr val="FFFFFF">
                <a:alpha val="0"/>
              </a:srgbClr>
            </a:solidFill>
            <a:prstDash val="solid"/>
          </a:ln>
        </p:spPr>
        <p:txBody>
          <a:bodyPr/>
          <a:lstStyle/>
          <a:p>
            <a:endParaRPr lang="en-US"/>
          </a:p>
        </p:txBody>
      </p:sp>
      <p:sp>
        <p:nvSpPr>
          <p:cNvPr id="3" name="Shape 1"/>
          <p:cNvSpPr/>
          <p:nvPr/>
        </p:nvSpPr>
        <p:spPr>
          <a:xfrm>
            <a:off x="0" y="0"/>
            <a:ext cx="12191695" cy="6858000"/>
          </a:xfrm>
          <a:prstGeom prst="rect">
            <a:avLst/>
          </a:prstGeom>
          <a:solidFill>
            <a:srgbClr val="FFFFFF"/>
          </a:solidFill>
          <a:ln/>
        </p:spPr>
        <p:txBody>
          <a:bodyPr/>
          <a:lstStyle/>
          <a:p>
            <a:endParaRPr lang="en-US"/>
          </a:p>
        </p:txBody>
      </p:sp>
      <p:sp>
        <p:nvSpPr>
          <p:cNvPr id="4" name="Shape 2"/>
          <p:cNvSpPr/>
          <p:nvPr/>
        </p:nvSpPr>
        <p:spPr>
          <a:xfrm>
            <a:off x="0" y="0"/>
            <a:ext cx="12191695" cy="152705"/>
          </a:xfrm>
          <a:prstGeom prst="rect">
            <a:avLst/>
          </a:prstGeom>
          <a:solidFill>
            <a:srgbClr val="1E3A8A"/>
          </a:solidFill>
          <a:ln w="12700">
            <a:solidFill>
              <a:srgbClr val="1E3A8A">
                <a:alpha val="0"/>
              </a:srgbClr>
            </a:solidFill>
            <a:prstDash val="solid"/>
          </a:ln>
        </p:spPr>
        <p:txBody>
          <a:bodyPr/>
          <a:lstStyle/>
          <a:p>
            <a:endParaRPr lang="en-US"/>
          </a:p>
        </p:txBody>
      </p:sp>
      <p:sp>
        <p:nvSpPr>
          <p:cNvPr id="5" name="Shape 3"/>
          <p:cNvSpPr/>
          <p:nvPr/>
        </p:nvSpPr>
        <p:spPr>
          <a:xfrm>
            <a:off x="6096305" y="152705"/>
            <a:ext cx="6096305" cy="6705295"/>
          </a:xfrm>
          <a:custGeom>
            <a:avLst/>
            <a:gdLst/>
            <a:ahLst/>
            <a:cxnLst/>
            <a:rect l="l" t="t" r="r" b="b"/>
            <a:pathLst>
              <a:path w="6096305" h="6705295">
                <a:moveTo>
                  <a:pt x="1219261" y="0"/>
                </a:moveTo>
                <a:lnTo>
                  <a:pt x="6096305" y="0"/>
                </a:lnTo>
                <a:lnTo>
                  <a:pt x="6096305" y="6705295"/>
                </a:lnTo>
                <a:lnTo>
                  <a:pt x="0" y="6705295"/>
                </a:lnTo>
                <a:close/>
              </a:path>
            </a:pathLst>
          </a:custGeom>
          <a:solidFill>
            <a:srgbClr val="F8FAFC"/>
          </a:solidFill>
          <a:ln/>
        </p:spPr>
        <p:txBody>
          <a:bodyPr/>
          <a:lstStyle/>
          <a:p>
            <a:endParaRPr lang="en-US"/>
          </a:p>
        </p:txBody>
      </p:sp>
      <p:sp>
        <p:nvSpPr>
          <p:cNvPr id="6" name="Text 4"/>
          <p:cNvSpPr txBox="1"/>
          <p:nvPr/>
        </p:nvSpPr>
        <p:spPr>
          <a:xfrm>
            <a:off x="761695" y="2014423"/>
            <a:ext cx="4972507" cy="1429207"/>
          </a:xfrm>
          <a:prstGeom prst="rect">
            <a:avLst/>
          </a:prstGeom>
          <a:noFill/>
          <a:ln/>
        </p:spPr>
        <p:txBody>
          <a:bodyPr wrap="square" lIns="0" tIns="0" rIns="0" bIns="0" rtlCol="0" anchor="t"/>
          <a:lstStyle/>
          <a:p>
            <a:pPr marL="0" indent="0" algn="l">
              <a:buNone/>
            </a:pPr>
            <a:r>
              <a:rPr lang="en-US" sz="4500" b="1" dirty="0">
                <a:solidFill>
                  <a:srgbClr val="111827"/>
                </a:solidFill>
                <a:latin typeface="Playfair Display" pitchFamily="34" charset="0"/>
                <a:ea typeface="Playfair Display" pitchFamily="34" charset="-122"/>
                <a:cs typeface="Playfair Display" pitchFamily="34" charset="-120"/>
              </a:rPr>
              <a:t>The Marketing Environment</a:t>
            </a:r>
            <a:endParaRPr lang="en-US" sz="4500" dirty="0"/>
          </a:p>
        </p:txBody>
      </p:sp>
      <p:pic>
        <p:nvPicPr>
          <p:cNvPr id="7" name="Image 0" descr="preencoded.png"/>
          <p:cNvPicPr>
            <a:picLocks noChangeAspect="1"/>
          </p:cNvPicPr>
          <p:nvPr/>
        </p:nvPicPr>
        <p:blipFill>
          <a:blip r:embed="rId3"/>
          <a:srcRect t="-420" b="-420"/>
          <a:stretch/>
        </p:blipFill>
        <p:spPr>
          <a:xfrm>
            <a:off x="761695" y="3672230"/>
            <a:ext cx="761695" cy="38405"/>
          </a:xfrm>
          <a:prstGeom prst="rect">
            <a:avLst/>
          </a:prstGeom>
        </p:spPr>
      </p:pic>
      <p:sp>
        <p:nvSpPr>
          <p:cNvPr id="8" name="Text 5"/>
          <p:cNvSpPr txBox="1"/>
          <p:nvPr/>
        </p:nvSpPr>
        <p:spPr>
          <a:xfrm>
            <a:off x="761695" y="4015130"/>
            <a:ext cx="4877410" cy="1239012"/>
          </a:xfrm>
          <a:prstGeom prst="rect">
            <a:avLst/>
          </a:prstGeom>
          <a:noFill/>
          <a:ln/>
        </p:spPr>
        <p:txBody>
          <a:bodyPr wrap="square" lIns="0" tIns="0" rIns="0" bIns="0" rtlCol="0" anchor="t"/>
          <a:lstStyle/>
          <a:p>
            <a:pPr marL="0" indent="0" algn="l">
              <a:buNone/>
            </a:pPr>
            <a:r>
              <a:rPr lang="en-US" sz="1500" dirty="0">
                <a:solidFill>
                  <a:srgbClr val="4B5563"/>
                </a:solidFill>
                <a:latin typeface="Lato" pitchFamily="34" charset="0"/>
                <a:ea typeface="Lato" pitchFamily="34" charset="-122"/>
                <a:cs typeface="Lato" pitchFamily="34" charset="-120"/>
              </a:rPr>
              <a:t>Think of the environment as the "weather" around your business. You cannot control it, but you must plan for it. It fundamentally shapes what customers want, what they can afford, and what feels "normal."</a:t>
            </a:r>
            <a:endParaRPr lang="en-US" sz="1500" dirty="0"/>
          </a:p>
        </p:txBody>
      </p:sp>
      <p:sp>
        <p:nvSpPr>
          <p:cNvPr id="9" name="Shape 6"/>
          <p:cNvSpPr/>
          <p:nvPr/>
        </p:nvSpPr>
        <p:spPr>
          <a:xfrm>
            <a:off x="6629400" y="1628546"/>
            <a:ext cx="38405" cy="3752698"/>
          </a:xfrm>
          <a:prstGeom prst="rect">
            <a:avLst/>
          </a:prstGeom>
          <a:solidFill>
            <a:srgbClr val="FBBF24"/>
          </a:solidFill>
          <a:ln w="12700">
            <a:solidFill>
              <a:srgbClr val="FBBF24">
                <a:alpha val="0"/>
              </a:srgbClr>
            </a:solidFill>
            <a:prstDash val="solid"/>
          </a:ln>
        </p:spPr>
        <p:txBody>
          <a:bodyPr/>
          <a:lstStyle/>
          <a:p>
            <a:endParaRPr lang="en-US"/>
          </a:p>
        </p:txBody>
      </p:sp>
      <p:sp>
        <p:nvSpPr>
          <p:cNvPr id="10" name="Text 7"/>
          <p:cNvSpPr txBox="1"/>
          <p:nvPr/>
        </p:nvSpPr>
        <p:spPr>
          <a:xfrm>
            <a:off x="7048195" y="1628546"/>
            <a:ext cx="4467758" cy="1114654"/>
          </a:xfrm>
          <a:prstGeom prst="rect">
            <a:avLst/>
          </a:prstGeom>
          <a:noFill/>
          <a:ln/>
        </p:spPr>
        <p:txBody>
          <a:bodyPr wrap="square" lIns="0" tIns="0" rIns="0" bIns="0" rtlCol="0" anchor="t"/>
          <a:lstStyle/>
          <a:p>
            <a:pPr marL="0" indent="0" algn="l">
              <a:buNone/>
            </a:pPr>
            <a:r>
              <a:rPr lang="en-US" sz="1800" i="1" dirty="0">
                <a:solidFill>
                  <a:srgbClr val="1F2937"/>
                </a:solidFill>
                <a:latin typeface="Playfair Display" pitchFamily="34" charset="0"/>
                <a:ea typeface="Playfair Display" pitchFamily="34" charset="-122"/>
                <a:cs typeface="Playfair Display" pitchFamily="34" charset="-120"/>
              </a:rPr>
              <a:t>"Marketing decisions are shaped by uncontrollable forces that dictate the reality of the marketplace."</a:t>
            </a:r>
            <a:endParaRPr lang="en-US" sz="1800" dirty="0"/>
          </a:p>
        </p:txBody>
      </p:sp>
      <p:sp>
        <p:nvSpPr>
          <p:cNvPr id="11" name="Shape 8"/>
          <p:cNvSpPr/>
          <p:nvPr/>
        </p:nvSpPr>
        <p:spPr>
          <a:xfrm>
            <a:off x="7048195" y="3390595"/>
            <a:ext cx="4381805" cy="9144"/>
          </a:xfrm>
          <a:prstGeom prst="rect">
            <a:avLst/>
          </a:prstGeom>
          <a:solidFill>
            <a:srgbClr val="E5E7EB"/>
          </a:solidFill>
          <a:ln w="12700">
            <a:solidFill>
              <a:srgbClr val="E5E7EB">
                <a:alpha val="0"/>
              </a:srgbClr>
            </a:solidFill>
            <a:prstDash val="solid"/>
          </a:ln>
        </p:spPr>
        <p:txBody>
          <a:bodyPr/>
          <a:lstStyle/>
          <a:p>
            <a:endParaRPr lang="en-US"/>
          </a:p>
        </p:txBody>
      </p:sp>
      <p:sp>
        <p:nvSpPr>
          <p:cNvPr id="12" name="Text 9"/>
          <p:cNvSpPr txBox="1"/>
          <p:nvPr/>
        </p:nvSpPr>
        <p:spPr>
          <a:xfrm>
            <a:off x="7367321" y="3047695"/>
            <a:ext cx="4176979" cy="267919"/>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l">
              <a:buNone/>
            </a:pPr>
            <a:r>
              <a:rPr lang="en-US" sz="1300" dirty="0">
                <a:solidFill>
                  <a:srgbClr val="374151"/>
                </a:solidFill>
                <a:latin typeface="Lato" pitchFamily="34" charset="0"/>
                <a:ea typeface="Lato" pitchFamily="34" charset="-122"/>
                <a:cs typeface="Lato" pitchFamily="34" charset="-120"/>
              </a:rPr>
              <a:t> Environmental Forces Shape: </a:t>
            </a:r>
            <a:endParaRPr lang="en-US" sz="1300" dirty="0"/>
          </a:p>
        </p:txBody>
      </p:sp>
      <p:sp>
        <p:nvSpPr>
          <p:cNvPr id="13" name="Text 10"/>
          <p:cNvSpPr txBox="1"/>
          <p:nvPr/>
        </p:nvSpPr>
        <p:spPr>
          <a:xfrm>
            <a:off x="7315200" y="3552444"/>
            <a:ext cx="4772254" cy="228600"/>
          </a:xfrm>
          <a:prstGeom prst="rect">
            <a:avLst/>
          </a:prstGeom>
          <a:noFill/>
          <a:ln/>
        </p:spPr>
        <p:txBody>
          <a:bodyPr wrap="square" lIns="0" tIns="0" rIns="0" bIns="0" rtlCol="0" anchor="ctr"/>
          <a:lstStyle/>
          <a:p>
            <a:pPr marL="0" indent="0" algn="l">
              <a:buNone/>
            </a:pPr>
            <a:r>
              <a:rPr lang="en-US" sz="1200" dirty="0">
                <a:solidFill>
                  <a:srgbClr val="4B5563"/>
                </a:solidFill>
                <a:latin typeface="Lato" pitchFamily="34" charset="0"/>
                <a:ea typeface="Lato" pitchFamily="34" charset="-122"/>
                <a:cs typeface="Lato" pitchFamily="34" charset="-120"/>
              </a:rPr>
              <a:t>Customer Desires: Trends define what is popular or expected.</a:t>
            </a:r>
            <a:endParaRPr lang="en-US" sz="1200" dirty="0"/>
          </a:p>
        </p:txBody>
      </p:sp>
      <p:sp>
        <p:nvSpPr>
          <p:cNvPr id="14" name="Shape 11"/>
          <p:cNvSpPr/>
          <p:nvPr/>
        </p:nvSpPr>
        <p:spPr>
          <a:xfrm>
            <a:off x="7125005" y="3629254"/>
            <a:ext cx="75895" cy="75895"/>
          </a:xfrm>
          <a:prstGeom prst="ellipse">
            <a:avLst/>
          </a:prstGeom>
          <a:solidFill>
            <a:srgbClr val="3B82F6"/>
          </a:solidFill>
          <a:ln w="12700">
            <a:solidFill>
              <a:srgbClr val="FFFFFF">
                <a:alpha val="0"/>
              </a:srgbClr>
            </a:solidFill>
            <a:prstDash val="solid"/>
          </a:ln>
        </p:spPr>
        <p:txBody>
          <a:bodyPr/>
          <a:lstStyle/>
          <a:p>
            <a:endParaRPr lang="en-US"/>
          </a:p>
        </p:txBody>
      </p:sp>
      <p:sp>
        <p:nvSpPr>
          <p:cNvPr id="15" name="Text 12"/>
          <p:cNvSpPr txBox="1"/>
          <p:nvPr/>
        </p:nvSpPr>
        <p:spPr>
          <a:xfrm>
            <a:off x="7315200" y="3933749"/>
            <a:ext cx="4191610" cy="457200"/>
          </a:xfrm>
          <a:prstGeom prst="rect">
            <a:avLst/>
          </a:prstGeom>
          <a:noFill/>
          <a:ln/>
        </p:spPr>
        <p:txBody>
          <a:bodyPr wrap="square" lIns="0" tIns="0" rIns="0" bIns="0" rtlCol="0" anchor="t"/>
          <a:lstStyle/>
          <a:p>
            <a:pPr marL="0" indent="0" algn="l">
              <a:buNone/>
            </a:pPr>
            <a:r>
              <a:rPr lang="en-US" sz="1200" dirty="0">
                <a:solidFill>
                  <a:srgbClr val="4B5563"/>
                </a:solidFill>
                <a:latin typeface="Lato" pitchFamily="34" charset="0"/>
                <a:ea typeface="Lato" pitchFamily="34" charset="-122"/>
                <a:cs typeface="Lato" pitchFamily="34" charset="-120"/>
              </a:rPr>
              <a:t>Buying Power: Economic shifts change what people can afford.</a:t>
            </a:r>
            <a:endParaRPr lang="en-US" sz="1200" dirty="0"/>
          </a:p>
        </p:txBody>
      </p:sp>
      <p:sp>
        <p:nvSpPr>
          <p:cNvPr id="16" name="Shape 13"/>
          <p:cNvSpPr/>
          <p:nvPr/>
        </p:nvSpPr>
        <p:spPr>
          <a:xfrm>
            <a:off x="7125005" y="4123944"/>
            <a:ext cx="75895" cy="75895"/>
          </a:xfrm>
          <a:prstGeom prst="ellipse">
            <a:avLst/>
          </a:prstGeom>
          <a:solidFill>
            <a:srgbClr val="3B82F6"/>
          </a:solidFill>
          <a:ln w="12700">
            <a:solidFill>
              <a:srgbClr val="FFFFFF">
                <a:alpha val="0"/>
              </a:srgbClr>
            </a:solidFill>
            <a:prstDash val="solid"/>
          </a:ln>
        </p:spPr>
        <p:txBody>
          <a:bodyPr/>
          <a:lstStyle/>
          <a:p>
            <a:endParaRPr lang="en-US"/>
          </a:p>
        </p:txBody>
      </p:sp>
      <p:sp>
        <p:nvSpPr>
          <p:cNvPr id="17" name="Text 14"/>
          <p:cNvSpPr txBox="1"/>
          <p:nvPr/>
        </p:nvSpPr>
        <p:spPr>
          <a:xfrm>
            <a:off x="7315200" y="4543654"/>
            <a:ext cx="4191610" cy="457200"/>
          </a:xfrm>
          <a:prstGeom prst="rect">
            <a:avLst/>
          </a:prstGeom>
          <a:noFill/>
          <a:ln/>
        </p:spPr>
        <p:txBody>
          <a:bodyPr wrap="square" lIns="0" tIns="0" rIns="0" bIns="0" rtlCol="0" anchor="t"/>
          <a:lstStyle/>
          <a:p>
            <a:pPr marL="0" indent="0" algn="l">
              <a:buNone/>
            </a:pPr>
            <a:r>
              <a:rPr lang="en-US" sz="1200" dirty="0">
                <a:solidFill>
                  <a:srgbClr val="4B5563"/>
                </a:solidFill>
                <a:latin typeface="Lato" pitchFamily="34" charset="0"/>
                <a:ea typeface="Lato" pitchFamily="34" charset="-122"/>
                <a:cs typeface="Lato" pitchFamily="34" charset="-120"/>
              </a:rPr>
              <a:t>Trust &amp; Ethics: Legal and social norms set the rules of the game.</a:t>
            </a:r>
            <a:endParaRPr lang="en-US" sz="1200" dirty="0"/>
          </a:p>
        </p:txBody>
      </p:sp>
      <p:sp>
        <p:nvSpPr>
          <p:cNvPr id="18" name="Shape 15"/>
          <p:cNvSpPr/>
          <p:nvPr/>
        </p:nvSpPr>
        <p:spPr>
          <a:xfrm>
            <a:off x="7125005" y="4733849"/>
            <a:ext cx="75895" cy="75895"/>
          </a:xfrm>
          <a:prstGeom prst="ellipse">
            <a:avLst/>
          </a:prstGeom>
          <a:solidFill>
            <a:srgbClr val="3B82F6"/>
          </a:solidFill>
          <a:ln w="12700">
            <a:solidFill>
              <a:srgbClr val="FFFFFF">
                <a:alpha val="0"/>
              </a:srgbClr>
            </a:solidFill>
            <a:prstDash val="solid"/>
          </a:ln>
        </p:spPr>
        <p:txBody>
          <a:bodyPr/>
          <a:lstStyle/>
          <a:p>
            <a:endParaRPr lang="en-US"/>
          </a:p>
        </p:txBody>
      </p:sp>
      <p:sp>
        <p:nvSpPr>
          <p:cNvPr id="19" name="Text 16"/>
          <p:cNvSpPr txBox="1"/>
          <p:nvPr/>
        </p:nvSpPr>
        <p:spPr>
          <a:xfrm>
            <a:off x="7315200" y="5152644"/>
            <a:ext cx="4763110" cy="228600"/>
          </a:xfrm>
          <a:prstGeom prst="rect">
            <a:avLst/>
          </a:prstGeom>
          <a:noFill/>
          <a:ln/>
        </p:spPr>
        <p:txBody>
          <a:bodyPr wrap="square" lIns="0" tIns="0" rIns="0" bIns="0" rtlCol="0" anchor="ctr"/>
          <a:lstStyle/>
          <a:p>
            <a:pPr marL="0" indent="0" algn="l">
              <a:buNone/>
            </a:pPr>
            <a:r>
              <a:rPr lang="en-US" sz="1200" dirty="0">
                <a:solidFill>
                  <a:srgbClr val="4B5563"/>
                </a:solidFill>
                <a:latin typeface="Lato" pitchFamily="34" charset="0"/>
                <a:ea typeface="Lato" pitchFamily="34" charset="-122"/>
                <a:cs typeface="Lato" pitchFamily="34" charset="-120"/>
              </a:rPr>
              <a:t>Competition: Technology introduces new rivals and solutions.</a:t>
            </a:r>
            <a:endParaRPr lang="en-US" sz="1200" dirty="0"/>
          </a:p>
        </p:txBody>
      </p:sp>
      <p:sp>
        <p:nvSpPr>
          <p:cNvPr id="20" name="Shape 17"/>
          <p:cNvSpPr/>
          <p:nvPr/>
        </p:nvSpPr>
        <p:spPr>
          <a:xfrm>
            <a:off x="7125005" y="5229454"/>
            <a:ext cx="75895" cy="75895"/>
          </a:xfrm>
          <a:prstGeom prst="ellipse">
            <a:avLst/>
          </a:prstGeom>
          <a:solidFill>
            <a:srgbClr val="3B82F6"/>
          </a:solidFill>
          <a:ln w="12700">
            <a:solidFill>
              <a:srgbClr val="FFFFFF">
                <a:alpha val="0"/>
              </a:srgbClr>
            </a:solidFill>
            <a:prstDash val="solid"/>
          </a:ln>
        </p:spPr>
        <p:txBody>
          <a:bodyPr/>
          <a:lstStyle/>
          <a:p>
            <a:endParaRPr lang="en-US"/>
          </a:p>
        </p:txBody>
      </p:sp>
      <p:pic>
        <p:nvPicPr>
          <p:cNvPr id="21" name="Image 1" descr="preencoded.png"/>
          <p:cNvPicPr>
            <a:picLocks noChangeAspect="1"/>
          </p:cNvPicPr>
          <p:nvPr/>
        </p:nvPicPr>
        <p:blipFill>
          <a:blip r:embed="rId4"/>
          <a:stretch>
            <a:fillRect/>
          </a:stretch>
        </p:blipFill>
        <p:spPr>
          <a:xfrm>
            <a:off x="761695" y="1538021"/>
            <a:ext cx="1333195" cy="247802"/>
          </a:xfrm>
          <a:prstGeom prst="rect">
            <a:avLst/>
          </a:prstGeom>
        </p:spPr>
      </p:pic>
      <p:sp>
        <p:nvSpPr>
          <p:cNvPr id="22" name="Text 18"/>
          <p:cNvSpPr/>
          <p:nvPr/>
        </p:nvSpPr>
        <p:spPr>
          <a:xfrm>
            <a:off x="761695" y="1538021"/>
            <a:ext cx="1334110" cy="247802"/>
          </a:xfrm>
          <a:prstGeom prst="rect">
            <a:avLst/>
          </a:prstGeom>
          <a:solidFill>
            <a:srgbClr val="FFFFFF">
              <a:alpha val="0"/>
            </a:srgbClr>
          </a:solidFill>
          <a:ln w="12700">
            <a:solidFill>
              <a:srgbClr val="1E3A8A"/>
            </a:solidFill>
          </a:ln>
        </p:spPr>
        <p:txBody>
          <a:bodyPr wrap="square" lIns="0" tIns="0" rIns="0" bIns="0" rtlCol="0" anchor="ctr"/>
          <a:lstStyle/>
          <a:p>
            <a:pPr marL="0" indent="0" algn="ctr">
              <a:buNone/>
            </a:pPr>
            <a:r>
              <a:rPr lang="en-US" sz="900" b="1" kern="0" spc="90" dirty="0">
                <a:solidFill>
                  <a:srgbClr val="1E3A8A"/>
                </a:solidFill>
                <a:latin typeface="Lato" pitchFamily="34" charset="0"/>
                <a:ea typeface="Lato" pitchFamily="34" charset="-122"/>
                <a:cs typeface="Lato" pitchFamily="34" charset="-120"/>
              </a:rPr>
              <a:t>Core Concept</a:t>
            </a:r>
            <a:endParaRPr lang="en-US" sz="900" dirty="0"/>
          </a:p>
        </p:txBody>
      </p:sp>
      <p:pic>
        <p:nvPicPr>
          <p:cNvPr id="23" name="Image 2" descr="preencoded.png"/>
          <p:cNvPicPr>
            <a:picLocks noChangeAspect="1"/>
          </p:cNvPicPr>
          <p:nvPr/>
        </p:nvPicPr>
        <p:blipFill>
          <a:blip r:embed="rId5"/>
          <a:srcRect/>
          <a:stretch/>
        </p:blipFill>
        <p:spPr>
          <a:xfrm>
            <a:off x="7048195" y="3097987"/>
            <a:ext cx="171907" cy="171907"/>
          </a:xfrm>
          <a:prstGeom prst="rect">
            <a:avLst/>
          </a:prstGeom>
        </p:spPr>
      </p:pic>
      <p:sp>
        <p:nvSpPr>
          <p:cNvPr id="24" name="Text 19"/>
          <p:cNvSpPr txBox="1"/>
          <p:nvPr/>
        </p:nvSpPr>
        <p:spPr>
          <a:xfrm>
            <a:off x="609905" y="457200"/>
            <a:ext cx="2288743" cy="152705"/>
          </a:xfrm>
          <a:prstGeom prst="rect">
            <a:avLst/>
          </a:prstGeom>
          <a:noFill/>
          <a:ln/>
        </p:spPr>
        <p:txBody>
          <a:bodyPr wrap="square" lIns="0" tIns="0" rIns="0" bIns="0" rtlCol="0" anchor="ctr"/>
          <a:lstStyle/>
          <a:p>
            <a:pPr marL="0" indent="0" algn="l">
              <a:buNone/>
            </a:pPr>
            <a:r>
              <a:rPr lang="en-US" sz="900" b="1" kern="0" spc="90" dirty="0">
                <a:solidFill>
                  <a:srgbClr val="6B7280"/>
                </a:solidFill>
                <a:latin typeface="Lato" pitchFamily="34" charset="0"/>
                <a:ea typeface="Lato" pitchFamily="34" charset="-122"/>
                <a:cs typeface="Lato" pitchFamily="34" charset="-120"/>
              </a:rPr>
              <a:t>Module 2: Funding My Startup</a:t>
            </a:r>
            <a:endParaRPr lang="en-US" sz="900" dirty="0"/>
          </a:p>
        </p:txBody>
      </p:sp>
      <p:sp>
        <p:nvSpPr>
          <p:cNvPr id="25" name="Text 20"/>
          <p:cNvSpPr txBox="1"/>
          <p:nvPr/>
        </p:nvSpPr>
        <p:spPr>
          <a:xfrm>
            <a:off x="9633204" y="6362395"/>
            <a:ext cx="1848002" cy="152705"/>
          </a:xfrm>
          <a:prstGeom prst="rect">
            <a:avLst/>
          </a:prstGeom>
          <a:noFill/>
          <a:ln/>
        </p:spPr>
        <p:txBody>
          <a:bodyPr wrap="square" lIns="0" tIns="0" rIns="0" bIns="0" rtlCol="0" anchor="ctr"/>
          <a:lstStyle/>
          <a:p>
            <a:pPr marL="0" indent="0" algn="l">
              <a:buNone/>
            </a:pPr>
            <a:r>
              <a:rPr lang="en-US" sz="900" kern="0" spc="90" dirty="0">
                <a:solidFill>
                  <a:srgbClr val="6B7280">
                    <a:alpha val="50000"/>
                  </a:srgbClr>
                </a:solidFill>
                <a:latin typeface="Lato" pitchFamily="34" charset="0"/>
                <a:ea typeface="Lato" pitchFamily="34" charset="-122"/>
                <a:cs typeface="Lato" pitchFamily="34" charset="-120"/>
              </a:rPr>
              <a:t>Principles of Marketing</a:t>
            </a:r>
            <a:endParaRPr lang="en-US" sz="900" dirty="0"/>
          </a:p>
        </p:txBody>
      </p:sp>
      <p:sp>
        <p:nvSpPr>
          <p:cNvPr id="26" name="Text 21"/>
          <p:cNvSpPr txBox="1"/>
          <p:nvPr/>
        </p:nvSpPr>
        <p:spPr>
          <a:xfrm>
            <a:off x="11480292" y="6324905"/>
            <a:ext cx="124358" cy="228600"/>
          </a:xfrm>
          <a:prstGeom prst="rect">
            <a:avLst/>
          </a:prstGeom>
          <a:noFill/>
          <a:ln/>
        </p:spPr>
        <p:txBody>
          <a:bodyPr wrap="square" lIns="0" tIns="0" rIns="0" bIns="0" rtlCol="0" anchor="ctr"/>
          <a:lstStyle/>
          <a:p>
            <a:pPr marL="0" indent="0" algn="l">
              <a:buNone/>
            </a:pPr>
            <a:r>
              <a:rPr lang="en-US" sz="1200" dirty="0">
                <a:solidFill>
                  <a:srgbClr val="D1D5DB">
                    <a:alpha val="50000"/>
                  </a:srgbClr>
                </a:solidFill>
                <a:latin typeface="Lato" pitchFamily="34" charset="0"/>
                <a:ea typeface="Lato" pitchFamily="34" charset="-122"/>
                <a:cs typeface="Lato" pitchFamily="34" charset="-120"/>
              </a:rPr>
              <a:t>|</a:t>
            </a:r>
            <a:endParaRPr lang="en-US" sz="1200" dirty="0"/>
          </a:p>
        </p:txBody>
      </p:sp>
      <p:sp>
        <p:nvSpPr>
          <p:cNvPr id="27" name="Text 22"/>
          <p:cNvSpPr txBox="1"/>
          <p:nvPr/>
        </p:nvSpPr>
        <p:spPr>
          <a:xfrm>
            <a:off x="11601907" y="6362395"/>
            <a:ext cx="210312" cy="152705"/>
          </a:xfrm>
          <a:prstGeom prst="rect">
            <a:avLst/>
          </a:prstGeom>
          <a:noFill/>
          <a:ln/>
        </p:spPr>
        <p:txBody>
          <a:bodyPr wrap="square" lIns="0" tIns="0" rIns="0" bIns="0" rtlCol="0" anchor="ctr"/>
          <a:lstStyle/>
          <a:p>
            <a:pPr marL="0" indent="0" algn="l">
              <a:buNone/>
            </a:pPr>
            <a:r>
              <a:rPr lang="en-US" sz="900" b="1" dirty="0">
                <a:solidFill>
                  <a:srgbClr val="9CA3AF">
                    <a:alpha val="50000"/>
                  </a:srgbClr>
                </a:solidFill>
                <a:latin typeface="Lato" pitchFamily="34" charset="0"/>
                <a:ea typeface="Lato" pitchFamily="34" charset="-122"/>
                <a:cs typeface="Lato" pitchFamily="34" charset="-120"/>
              </a:rPr>
              <a:t>02</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FFFFF"/>
          </a:solidFill>
          <a:ln w="12700">
            <a:solidFill>
              <a:srgbClr val="FFFFFF">
                <a:alpha val="0"/>
              </a:srgbClr>
            </a:solidFill>
            <a:prstDash val="solid"/>
          </a:ln>
        </p:spPr>
        <p:txBody>
          <a:bodyPr/>
          <a:lstStyle/>
          <a:p>
            <a:endParaRPr lang="en-US"/>
          </a:p>
        </p:txBody>
      </p:sp>
      <p:sp>
        <p:nvSpPr>
          <p:cNvPr id="3" name="Shape 1"/>
          <p:cNvSpPr/>
          <p:nvPr/>
        </p:nvSpPr>
        <p:spPr>
          <a:xfrm>
            <a:off x="0" y="0"/>
            <a:ext cx="12191695" cy="6858000"/>
          </a:xfrm>
          <a:prstGeom prst="rect">
            <a:avLst/>
          </a:prstGeom>
          <a:solidFill>
            <a:srgbClr val="FFFFFF"/>
          </a:solidFill>
          <a:ln/>
        </p:spPr>
        <p:txBody>
          <a:bodyPr/>
          <a:lstStyle/>
          <a:p>
            <a:endParaRPr lang="en-US"/>
          </a:p>
        </p:txBody>
      </p:sp>
      <p:sp>
        <p:nvSpPr>
          <p:cNvPr id="4" name="Shape 2"/>
          <p:cNvSpPr/>
          <p:nvPr/>
        </p:nvSpPr>
        <p:spPr>
          <a:xfrm>
            <a:off x="0" y="0"/>
            <a:ext cx="12191695" cy="152705"/>
          </a:xfrm>
          <a:prstGeom prst="rect">
            <a:avLst/>
          </a:prstGeom>
          <a:solidFill>
            <a:srgbClr val="1E3A8A"/>
          </a:solidFill>
          <a:ln w="12700">
            <a:solidFill>
              <a:srgbClr val="1E3A8A">
                <a:alpha val="0"/>
              </a:srgbClr>
            </a:solidFill>
            <a:prstDash val="solid"/>
          </a:ln>
        </p:spPr>
        <p:txBody>
          <a:bodyPr/>
          <a:lstStyle/>
          <a:p>
            <a:endParaRPr lang="en-US"/>
          </a:p>
        </p:txBody>
      </p:sp>
      <p:sp>
        <p:nvSpPr>
          <p:cNvPr id="5" name="Text 3"/>
          <p:cNvSpPr txBox="1"/>
          <p:nvPr/>
        </p:nvSpPr>
        <p:spPr>
          <a:xfrm>
            <a:off x="571500" y="809244"/>
            <a:ext cx="11239805" cy="571500"/>
          </a:xfrm>
          <a:prstGeom prst="rect">
            <a:avLst/>
          </a:prstGeom>
          <a:noFill/>
          <a:ln/>
        </p:spPr>
        <p:txBody>
          <a:bodyPr wrap="square" lIns="0" tIns="0" rIns="0" bIns="0" rtlCol="0" anchor="ctr"/>
          <a:lstStyle/>
          <a:p>
            <a:pPr marL="0" indent="0" algn="l">
              <a:buNone/>
            </a:pPr>
            <a:r>
              <a:rPr lang="en-US" sz="3600" b="1" dirty="0">
                <a:solidFill>
                  <a:srgbClr val="111827"/>
                </a:solidFill>
                <a:latin typeface="Playfair Display" pitchFamily="34" charset="0"/>
                <a:ea typeface="Playfair Display" pitchFamily="34" charset="-122"/>
                <a:cs typeface="Playfair Display" pitchFamily="34" charset="-120"/>
              </a:rPr>
              <a:t>Five Environmental Forces</a:t>
            </a:r>
            <a:endParaRPr lang="en-US" sz="3600" dirty="0"/>
          </a:p>
        </p:txBody>
      </p:sp>
      <p:pic>
        <p:nvPicPr>
          <p:cNvPr id="6" name="Image 0" descr="preencoded.png"/>
          <p:cNvPicPr>
            <a:picLocks noChangeAspect="1"/>
          </p:cNvPicPr>
          <p:nvPr/>
        </p:nvPicPr>
        <p:blipFill>
          <a:blip r:embed="rId3"/>
          <a:srcRect t="-375" b="-375"/>
          <a:stretch/>
        </p:blipFill>
        <p:spPr>
          <a:xfrm>
            <a:off x="571500" y="1533449"/>
            <a:ext cx="609905" cy="57607"/>
          </a:xfrm>
          <a:prstGeom prst="rect">
            <a:avLst/>
          </a:prstGeom>
        </p:spPr>
      </p:pic>
      <p:sp>
        <p:nvSpPr>
          <p:cNvPr id="7" name="Text 4"/>
          <p:cNvSpPr txBox="1"/>
          <p:nvPr/>
        </p:nvSpPr>
        <p:spPr>
          <a:xfrm>
            <a:off x="571500" y="1666951"/>
            <a:ext cx="11163910" cy="267005"/>
          </a:xfrm>
          <a:prstGeom prst="rect">
            <a:avLst/>
          </a:prstGeom>
          <a:noFill/>
          <a:ln/>
        </p:spPr>
        <p:txBody>
          <a:bodyPr wrap="square" lIns="0" tIns="0" rIns="0" bIns="0" rtlCol="0" anchor="ctr"/>
          <a:lstStyle/>
          <a:p>
            <a:pPr marL="0" indent="0" algn="l">
              <a:buNone/>
            </a:pPr>
            <a:r>
              <a:rPr lang="en-US" sz="1300" i="1" dirty="0">
                <a:solidFill>
                  <a:srgbClr val="4B5563"/>
                </a:solidFill>
                <a:latin typeface="Playfair Display" pitchFamily="34" charset="0"/>
                <a:ea typeface="Playfair Display" pitchFamily="34" charset="-122"/>
                <a:cs typeface="Playfair Display" pitchFamily="34" charset="-120"/>
              </a:rPr>
              <a:t>"The weather around your business—uncontrollable but essential to plan for."</a:t>
            </a:r>
            <a:endParaRPr lang="en-US" sz="1300" dirty="0"/>
          </a:p>
        </p:txBody>
      </p:sp>
      <p:sp>
        <p:nvSpPr>
          <p:cNvPr id="8" name="Text 5"/>
          <p:cNvSpPr txBox="1"/>
          <p:nvPr/>
        </p:nvSpPr>
        <p:spPr>
          <a:xfrm>
            <a:off x="571500" y="448056"/>
            <a:ext cx="2105863" cy="247802"/>
          </a:xfrm>
          <a:prstGeom prst="rect">
            <a:avLst/>
          </a:prstGeom>
          <a:noFill/>
          <a:ln w="12700">
            <a:solidFill>
              <a:srgbClr val="D1D5DB"/>
            </a:solidFill>
          </a:ln>
        </p:spPr>
        <p:txBody>
          <a:bodyPr wrap="square" lIns="0" tIns="0" rIns="0" bIns="0" rtlCol="0" anchor="t"/>
          <a:lstStyle/>
          <a:p>
            <a:pPr marL="0" indent="0" algn="l">
              <a:buNone/>
            </a:pPr>
            <a:r>
              <a:rPr lang="en-US" sz="900" b="1" kern="0" spc="90" dirty="0">
                <a:solidFill>
                  <a:srgbClr val="6B7280"/>
                </a:solidFill>
                <a:latin typeface="Lato" pitchFamily="34" charset="0"/>
                <a:ea typeface="Lato" pitchFamily="34" charset="-122"/>
                <a:cs typeface="Lato" pitchFamily="34" charset="-120"/>
              </a:rPr>
              <a:t>Environmental Analysis</a:t>
            </a:r>
            <a:endParaRPr lang="en-US" sz="900" dirty="0"/>
          </a:p>
        </p:txBody>
      </p:sp>
      <p:sp>
        <p:nvSpPr>
          <p:cNvPr id="9" name="Shape 6"/>
          <p:cNvSpPr/>
          <p:nvPr/>
        </p:nvSpPr>
        <p:spPr>
          <a:xfrm>
            <a:off x="571500" y="2257654"/>
            <a:ext cx="3562502" cy="2324405"/>
          </a:xfrm>
          <a:prstGeom prst="roundRect">
            <a:avLst>
              <a:gd name="adj" fmla="val 1290"/>
            </a:avLst>
          </a:prstGeom>
          <a:solidFill>
            <a:srgbClr val="F8FAFC"/>
          </a:solidFill>
          <a:ln/>
          <a:effectLst>
            <a:outerShdw blurRad="63500" dist="38100" dir="16200000" algn="bl" rotWithShape="0">
              <a:srgbClr val="000000">
                <a:alpha val="5000"/>
              </a:srgbClr>
            </a:outerShdw>
          </a:effectLst>
        </p:spPr>
        <p:txBody>
          <a:bodyPr/>
          <a:lstStyle/>
          <a:p>
            <a:endParaRPr lang="en-US"/>
          </a:p>
        </p:txBody>
      </p:sp>
      <p:sp>
        <p:nvSpPr>
          <p:cNvPr id="10" name="Shape 7"/>
          <p:cNvSpPr/>
          <p:nvPr/>
        </p:nvSpPr>
        <p:spPr>
          <a:xfrm>
            <a:off x="571500" y="2257654"/>
            <a:ext cx="3562502" cy="47549"/>
          </a:xfrm>
          <a:prstGeom prst="roundRect">
            <a:avLst>
              <a:gd name="adj" fmla="val 63051"/>
            </a:avLst>
          </a:prstGeom>
          <a:solidFill>
            <a:srgbClr val="10B981"/>
          </a:solidFill>
          <a:ln w="12700">
            <a:solidFill>
              <a:srgbClr val="10B981">
                <a:alpha val="0"/>
              </a:srgbClr>
            </a:solidFill>
            <a:prstDash val="solid"/>
          </a:ln>
        </p:spPr>
        <p:txBody>
          <a:bodyPr/>
          <a:lstStyle/>
          <a:p>
            <a:endParaRPr lang="en-US"/>
          </a:p>
        </p:txBody>
      </p:sp>
      <p:sp>
        <p:nvSpPr>
          <p:cNvPr id="11" name="Shape 8"/>
          <p:cNvSpPr/>
          <p:nvPr/>
        </p:nvSpPr>
        <p:spPr>
          <a:xfrm>
            <a:off x="761695" y="2495398"/>
            <a:ext cx="381305" cy="381305"/>
          </a:xfrm>
          <a:prstGeom prst="ellipse">
            <a:avLst/>
          </a:prstGeom>
          <a:solidFill>
            <a:srgbClr val="D1FAE5"/>
          </a:solidFill>
          <a:ln w="12700">
            <a:solidFill>
              <a:srgbClr val="FFFFFF">
                <a:alpha val="0"/>
              </a:srgbClr>
            </a:solidFill>
            <a:prstDash val="solid"/>
          </a:ln>
        </p:spPr>
        <p:txBody>
          <a:bodyPr/>
          <a:lstStyle/>
          <a:p>
            <a:endParaRPr lang="en-US"/>
          </a:p>
        </p:txBody>
      </p:sp>
      <p:pic>
        <p:nvPicPr>
          <p:cNvPr id="12" name="Image 1" descr="preencoded.png"/>
          <p:cNvPicPr>
            <a:picLocks noChangeAspect="1"/>
          </p:cNvPicPr>
          <p:nvPr/>
        </p:nvPicPr>
        <p:blipFill>
          <a:blip r:embed="rId4"/>
          <a:srcRect l="-1064" r="-1064"/>
          <a:stretch/>
        </p:blipFill>
        <p:spPr>
          <a:xfrm>
            <a:off x="843077" y="2600554"/>
            <a:ext cx="219456" cy="171907"/>
          </a:xfrm>
          <a:prstGeom prst="rect">
            <a:avLst/>
          </a:prstGeom>
        </p:spPr>
      </p:pic>
      <p:sp>
        <p:nvSpPr>
          <p:cNvPr id="13" name="Text 9"/>
          <p:cNvSpPr txBox="1"/>
          <p:nvPr/>
        </p:nvSpPr>
        <p:spPr>
          <a:xfrm>
            <a:off x="1257300" y="2553005"/>
            <a:ext cx="1825142"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Playfair Display" pitchFamily="34" charset="0"/>
                <a:ea typeface="Playfair Display" pitchFamily="34" charset="-122"/>
                <a:cs typeface="Playfair Display" pitchFamily="34" charset="-120"/>
              </a:rPr>
              <a:t>Social &amp; Cultural</a:t>
            </a:r>
            <a:endParaRPr lang="en-US" sz="1500" dirty="0"/>
          </a:p>
        </p:txBody>
      </p:sp>
      <p:sp>
        <p:nvSpPr>
          <p:cNvPr id="14" name="Text 10"/>
          <p:cNvSpPr txBox="1"/>
          <p:nvPr/>
        </p:nvSpPr>
        <p:spPr>
          <a:xfrm>
            <a:off x="761695" y="2991002"/>
            <a:ext cx="3258007" cy="372161"/>
          </a:xfrm>
          <a:prstGeom prst="rect">
            <a:avLst/>
          </a:prstGeom>
          <a:noFill/>
          <a:ln/>
        </p:spPr>
        <p:txBody>
          <a:bodyPr wrap="square" lIns="0" tIns="0" rIns="0" bIns="0" rtlCol="0" anchor="t"/>
          <a:lstStyle/>
          <a:p>
            <a:pPr marL="0" indent="0" algn="l">
              <a:buNone/>
            </a:pPr>
            <a:r>
              <a:rPr lang="en-US" sz="1000" dirty="0">
                <a:solidFill>
                  <a:srgbClr val="4B5563"/>
                </a:solidFill>
                <a:latin typeface="Lato" pitchFamily="34" charset="0"/>
                <a:ea typeface="Lato" pitchFamily="34" charset="-122"/>
                <a:cs typeface="Lato" pitchFamily="34" charset="-120"/>
              </a:rPr>
              <a:t>Shifts in demographics, lifestyles (wellness), values, and changing expectations (inclusion, transparency).</a:t>
            </a:r>
            <a:endParaRPr lang="en-US" sz="1000" dirty="0"/>
          </a:p>
        </p:txBody>
      </p:sp>
      <p:sp>
        <p:nvSpPr>
          <p:cNvPr id="15" name="Shape 11"/>
          <p:cNvSpPr/>
          <p:nvPr/>
        </p:nvSpPr>
        <p:spPr>
          <a:xfrm>
            <a:off x="761695" y="3693262"/>
            <a:ext cx="3181198" cy="694944"/>
          </a:xfrm>
          <a:prstGeom prst="roundRect">
            <a:avLst>
              <a:gd name="adj" fmla="val 10815"/>
            </a:avLst>
          </a:prstGeom>
          <a:solidFill>
            <a:srgbClr val="FFFFFF">
              <a:alpha val="60000"/>
            </a:srgbClr>
          </a:solidFill>
          <a:ln w="12700">
            <a:solidFill>
              <a:srgbClr val="000000">
                <a:alpha val="5000"/>
              </a:srgbClr>
            </a:solidFill>
            <a:prstDash val="solid"/>
          </a:ln>
        </p:spPr>
        <p:txBody>
          <a:bodyPr/>
          <a:lstStyle/>
          <a:p>
            <a:endParaRPr lang="en-US"/>
          </a:p>
        </p:txBody>
      </p:sp>
      <p:sp>
        <p:nvSpPr>
          <p:cNvPr id="16" name="Text 12"/>
          <p:cNvSpPr txBox="1"/>
          <p:nvPr/>
        </p:nvSpPr>
        <p:spPr>
          <a:xfrm>
            <a:off x="1032358" y="3798418"/>
            <a:ext cx="2920594" cy="143561"/>
          </a:xfrm>
          <a:prstGeom prst="rect">
            <a:avLst/>
          </a:prstGeom>
          <a:noFill/>
          <a:ln/>
        </p:spPr>
        <p:txBody>
          <a:bodyPr wrap="square" lIns="0" tIns="0" rIns="0" bIns="0" rtlCol="0" anchor="ctr"/>
          <a:lstStyle/>
          <a:p>
            <a:pPr marL="0" indent="0" algn="l">
              <a:buNone/>
            </a:pPr>
            <a:r>
              <a:rPr lang="en-US" sz="800" b="1" kern="0" spc="38" dirty="0">
                <a:solidFill>
                  <a:srgbClr val="64748B"/>
                </a:solidFill>
                <a:latin typeface="Lato" pitchFamily="34" charset="0"/>
                <a:ea typeface="Lato" pitchFamily="34" charset="-122"/>
                <a:cs typeface="Lato" pitchFamily="34" charset="-120"/>
              </a:rPr>
              <a:t> Mini-Case: The Protein Trend</a:t>
            </a:r>
            <a:endParaRPr lang="en-US" sz="800" dirty="0"/>
          </a:p>
        </p:txBody>
      </p:sp>
      <p:pic>
        <p:nvPicPr>
          <p:cNvPr id="17" name="Image 2" descr="preencoded.png"/>
          <p:cNvPicPr>
            <a:picLocks noChangeAspect="1"/>
          </p:cNvPicPr>
          <p:nvPr/>
        </p:nvPicPr>
        <p:blipFill>
          <a:blip r:embed="rId5"/>
          <a:srcRect l="-5288" r="-5288"/>
          <a:stretch/>
        </p:blipFill>
        <p:spPr>
          <a:xfrm>
            <a:off x="866851" y="3819449"/>
            <a:ext cx="105156" cy="95098"/>
          </a:xfrm>
          <a:prstGeom prst="rect">
            <a:avLst/>
          </a:prstGeom>
        </p:spPr>
      </p:pic>
      <p:sp>
        <p:nvSpPr>
          <p:cNvPr id="18" name="Text 13"/>
          <p:cNvSpPr txBox="1"/>
          <p:nvPr/>
        </p:nvSpPr>
        <p:spPr>
          <a:xfrm>
            <a:off x="866851" y="3979469"/>
            <a:ext cx="3048610" cy="305410"/>
          </a:xfrm>
          <a:prstGeom prst="rect">
            <a:avLst/>
          </a:prstGeom>
          <a:noFill/>
          <a:ln/>
        </p:spPr>
        <p:txBody>
          <a:bodyPr wrap="square" lIns="0" tIns="0" rIns="0" bIns="0" rtlCol="0" anchor="t"/>
          <a:lstStyle/>
          <a:p>
            <a:pPr marL="0" indent="0" algn="l">
              <a:buNone/>
            </a:pPr>
            <a:r>
              <a:rPr lang="en-US" sz="900" i="1" dirty="0">
                <a:solidFill>
                  <a:srgbClr val="374151"/>
                </a:solidFill>
                <a:latin typeface="Lato" pitchFamily="34" charset="0"/>
                <a:ea typeface="Lato" pitchFamily="34" charset="-122"/>
                <a:cs typeface="Lato" pitchFamily="34" charset="-120"/>
              </a:rPr>
              <a:t>Students ask for "high-protein" options. Marketing response: clearer labeling &amp; new routine bundles.</a:t>
            </a:r>
            <a:endParaRPr lang="en-US" sz="900" dirty="0"/>
          </a:p>
        </p:txBody>
      </p:sp>
      <p:sp>
        <p:nvSpPr>
          <p:cNvPr id="19" name="Shape 14"/>
          <p:cNvSpPr/>
          <p:nvPr/>
        </p:nvSpPr>
        <p:spPr>
          <a:xfrm>
            <a:off x="4317797" y="2257654"/>
            <a:ext cx="3562502" cy="2324405"/>
          </a:xfrm>
          <a:prstGeom prst="roundRect">
            <a:avLst>
              <a:gd name="adj" fmla="val 1290"/>
            </a:avLst>
          </a:prstGeom>
          <a:solidFill>
            <a:srgbClr val="F8FAFC"/>
          </a:solidFill>
          <a:ln/>
          <a:effectLst>
            <a:outerShdw blurRad="63500" dist="38100" dir="16200000" algn="bl" rotWithShape="0">
              <a:srgbClr val="000000">
                <a:alpha val="5000"/>
              </a:srgbClr>
            </a:outerShdw>
          </a:effectLst>
        </p:spPr>
        <p:txBody>
          <a:bodyPr/>
          <a:lstStyle/>
          <a:p>
            <a:endParaRPr lang="en-US"/>
          </a:p>
        </p:txBody>
      </p:sp>
      <p:sp>
        <p:nvSpPr>
          <p:cNvPr id="20" name="Shape 15"/>
          <p:cNvSpPr/>
          <p:nvPr/>
        </p:nvSpPr>
        <p:spPr>
          <a:xfrm>
            <a:off x="4317797" y="2257654"/>
            <a:ext cx="3562502" cy="47549"/>
          </a:xfrm>
          <a:prstGeom prst="roundRect">
            <a:avLst>
              <a:gd name="adj" fmla="val 63051"/>
            </a:avLst>
          </a:prstGeom>
          <a:solidFill>
            <a:srgbClr val="3B82F6"/>
          </a:solidFill>
          <a:ln w="12700">
            <a:solidFill>
              <a:srgbClr val="3B82F6">
                <a:alpha val="0"/>
              </a:srgbClr>
            </a:solidFill>
            <a:prstDash val="solid"/>
          </a:ln>
        </p:spPr>
        <p:txBody>
          <a:bodyPr/>
          <a:lstStyle/>
          <a:p>
            <a:endParaRPr lang="en-US"/>
          </a:p>
        </p:txBody>
      </p:sp>
      <p:sp>
        <p:nvSpPr>
          <p:cNvPr id="21" name="Shape 16"/>
          <p:cNvSpPr/>
          <p:nvPr/>
        </p:nvSpPr>
        <p:spPr>
          <a:xfrm>
            <a:off x="4508906" y="2495398"/>
            <a:ext cx="381305" cy="381305"/>
          </a:xfrm>
          <a:prstGeom prst="ellipse">
            <a:avLst/>
          </a:prstGeom>
          <a:solidFill>
            <a:srgbClr val="DBEAFE"/>
          </a:solidFill>
          <a:ln w="12700">
            <a:solidFill>
              <a:srgbClr val="FFFFFF">
                <a:alpha val="0"/>
              </a:srgbClr>
            </a:solidFill>
            <a:prstDash val="solid"/>
          </a:ln>
        </p:spPr>
        <p:txBody>
          <a:bodyPr/>
          <a:lstStyle/>
          <a:p>
            <a:endParaRPr lang="en-US"/>
          </a:p>
        </p:txBody>
      </p:sp>
      <p:pic>
        <p:nvPicPr>
          <p:cNvPr id="22" name="Image 3" descr="preencoded.png"/>
          <p:cNvPicPr>
            <a:picLocks noChangeAspect="1"/>
          </p:cNvPicPr>
          <p:nvPr/>
        </p:nvPicPr>
        <p:blipFill>
          <a:blip r:embed="rId6"/>
          <a:srcRect/>
          <a:stretch/>
        </p:blipFill>
        <p:spPr>
          <a:xfrm>
            <a:off x="4613148" y="2600554"/>
            <a:ext cx="171907" cy="171907"/>
          </a:xfrm>
          <a:prstGeom prst="rect">
            <a:avLst/>
          </a:prstGeom>
        </p:spPr>
      </p:pic>
      <p:sp>
        <p:nvSpPr>
          <p:cNvPr id="23" name="Text 17"/>
          <p:cNvSpPr txBox="1"/>
          <p:nvPr/>
        </p:nvSpPr>
        <p:spPr>
          <a:xfrm>
            <a:off x="5003597" y="2553005"/>
            <a:ext cx="1213409"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Playfair Display" pitchFamily="34" charset="0"/>
                <a:ea typeface="Playfair Display" pitchFamily="34" charset="-122"/>
                <a:cs typeface="Playfair Display" pitchFamily="34" charset="-120"/>
              </a:rPr>
              <a:t>Technology</a:t>
            </a:r>
            <a:endParaRPr lang="en-US" sz="1500" dirty="0"/>
          </a:p>
        </p:txBody>
      </p:sp>
      <p:sp>
        <p:nvSpPr>
          <p:cNvPr id="24" name="Text 18"/>
          <p:cNvSpPr txBox="1"/>
          <p:nvPr/>
        </p:nvSpPr>
        <p:spPr>
          <a:xfrm>
            <a:off x="4508906" y="2991002"/>
            <a:ext cx="3258007" cy="372161"/>
          </a:xfrm>
          <a:prstGeom prst="rect">
            <a:avLst/>
          </a:prstGeom>
          <a:noFill/>
          <a:ln/>
        </p:spPr>
        <p:txBody>
          <a:bodyPr wrap="square" lIns="0" tIns="0" rIns="0" bIns="0" rtlCol="0" anchor="t"/>
          <a:lstStyle/>
          <a:p>
            <a:pPr marL="0" indent="0" algn="l">
              <a:buNone/>
            </a:pPr>
            <a:r>
              <a:rPr lang="en-US" sz="1000" dirty="0">
                <a:solidFill>
                  <a:srgbClr val="4B5563"/>
                </a:solidFill>
                <a:latin typeface="Lato" pitchFamily="34" charset="0"/>
                <a:ea typeface="Lato" pitchFamily="34" charset="-122"/>
                <a:cs typeface="Lato" pitchFamily="34" charset="-120"/>
              </a:rPr>
              <a:t>Changes how people discover products, how they buy, and the speed/convenience they expect.</a:t>
            </a:r>
            <a:endParaRPr lang="en-US" sz="1000" dirty="0"/>
          </a:p>
        </p:txBody>
      </p:sp>
      <p:sp>
        <p:nvSpPr>
          <p:cNvPr id="25" name="Shape 19"/>
          <p:cNvSpPr/>
          <p:nvPr/>
        </p:nvSpPr>
        <p:spPr>
          <a:xfrm>
            <a:off x="4508906" y="3693262"/>
            <a:ext cx="3181198" cy="694944"/>
          </a:xfrm>
          <a:prstGeom prst="roundRect">
            <a:avLst>
              <a:gd name="adj" fmla="val 10815"/>
            </a:avLst>
          </a:prstGeom>
          <a:solidFill>
            <a:srgbClr val="FFFFFF">
              <a:alpha val="60000"/>
            </a:srgbClr>
          </a:solidFill>
          <a:ln w="12700">
            <a:solidFill>
              <a:srgbClr val="000000">
                <a:alpha val="5000"/>
              </a:srgbClr>
            </a:solidFill>
            <a:prstDash val="solid"/>
          </a:ln>
        </p:spPr>
        <p:txBody>
          <a:bodyPr/>
          <a:lstStyle/>
          <a:p>
            <a:endParaRPr lang="en-US"/>
          </a:p>
        </p:txBody>
      </p:sp>
      <p:sp>
        <p:nvSpPr>
          <p:cNvPr id="26" name="Text 20"/>
          <p:cNvSpPr txBox="1"/>
          <p:nvPr/>
        </p:nvSpPr>
        <p:spPr>
          <a:xfrm>
            <a:off x="4778654" y="3798418"/>
            <a:ext cx="2920594" cy="143561"/>
          </a:xfrm>
          <a:prstGeom prst="rect">
            <a:avLst/>
          </a:prstGeom>
          <a:noFill/>
          <a:ln/>
        </p:spPr>
        <p:txBody>
          <a:bodyPr wrap="square" lIns="0" tIns="0" rIns="0" bIns="0" rtlCol="0" anchor="ctr"/>
          <a:lstStyle/>
          <a:p>
            <a:pPr marL="0" indent="0" algn="l">
              <a:buNone/>
            </a:pPr>
            <a:r>
              <a:rPr lang="en-US" sz="800" b="1" kern="0" spc="38" dirty="0">
                <a:solidFill>
                  <a:srgbClr val="64748B"/>
                </a:solidFill>
                <a:latin typeface="Lato" pitchFamily="34" charset="0"/>
                <a:ea typeface="Lato" pitchFamily="34" charset="-122"/>
                <a:cs typeface="Lato" pitchFamily="34" charset="-120"/>
              </a:rPr>
              <a:t> Mini-Case: Mobile Ordering</a:t>
            </a:r>
            <a:endParaRPr lang="en-US" sz="800" dirty="0"/>
          </a:p>
        </p:txBody>
      </p:sp>
      <p:pic>
        <p:nvPicPr>
          <p:cNvPr id="27" name="Image 4" descr="preencoded.png"/>
          <p:cNvPicPr>
            <a:picLocks noChangeAspect="1"/>
          </p:cNvPicPr>
          <p:nvPr/>
        </p:nvPicPr>
        <p:blipFill>
          <a:blip r:embed="rId5"/>
          <a:srcRect l="-5288" r="-5288"/>
          <a:stretch/>
        </p:blipFill>
        <p:spPr>
          <a:xfrm>
            <a:off x="4613148" y="3819449"/>
            <a:ext cx="105156" cy="95098"/>
          </a:xfrm>
          <a:prstGeom prst="rect">
            <a:avLst/>
          </a:prstGeom>
        </p:spPr>
      </p:pic>
      <p:sp>
        <p:nvSpPr>
          <p:cNvPr id="28" name="Text 21"/>
          <p:cNvSpPr txBox="1"/>
          <p:nvPr/>
        </p:nvSpPr>
        <p:spPr>
          <a:xfrm>
            <a:off x="4613148" y="3979469"/>
            <a:ext cx="3048610" cy="305410"/>
          </a:xfrm>
          <a:prstGeom prst="rect">
            <a:avLst/>
          </a:prstGeom>
          <a:noFill/>
          <a:ln/>
        </p:spPr>
        <p:txBody>
          <a:bodyPr wrap="square" lIns="0" tIns="0" rIns="0" bIns="0" rtlCol="0" anchor="t"/>
          <a:lstStyle/>
          <a:p>
            <a:pPr marL="0" indent="0" algn="l">
              <a:buNone/>
            </a:pPr>
            <a:r>
              <a:rPr lang="en-US" sz="900" i="1" dirty="0">
                <a:solidFill>
                  <a:srgbClr val="374151"/>
                </a:solidFill>
                <a:latin typeface="Lato" pitchFamily="34" charset="0"/>
                <a:ea typeface="Lato" pitchFamily="34" charset="-122"/>
                <a:cs typeface="Lato" pitchFamily="34" charset="-120"/>
              </a:rPr>
              <a:t>Ordering ahead becomes "normal." Waiting in line is now a "cost." Speed is a requirement.</a:t>
            </a:r>
            <a:endParaRPr lang="en-US" sz="900" dirty="0"/>
          </a:p>
        </p:txBody>
      </p:sp>
      <p:sp>
        <p:nvSpPr>
          <p:cNvPr id="29" name="Shape 22"/>
          <p:cNvSpPr/>
          <p:nvPr/>
        </p:nvSpPr>
        <p:spPr>
          <a:xfrm>
            <a:off x="8064094" y="2257654"/>
            <a:ext cx="3562502" cy="2324405"/>
          </a:xfrm>
          <a:prstGeom prst="roundRect">
            <a:avLst>
              <a:gd name="adj" fmla="val 1290"/>
            </a:avLst>
          </a:prstGeom>
          <a:solidFill>
            <a:srgbClr val="F8FAFC"/>
          </a:solidFill>
          <a:ln/>
          <a:effectLst>
            <a:outerShdw blurRad="63500" dist="38100" dir="16200000" algn="bl" rotWithShape="0">
              <a:srgbClr val="000000">
                <a:alpha val="5000"/>
              </a:srgbClr>
            </a:outerShdw>
          </a:effectLst>
        </p:spPr>
        <p:txBody>
          <a:bodyPr/>
          <a:lstStyle/>
          <a:p>
            <a:endParaRPr lang="en-US"/>
          </a:p>
        </p:txBody>
      </p:sp>
      <p:sp>
        <p:nvSpPr>
          <p:cNvPr id="30" name="Shape 23"/>
          <p:cNvSpPr/>
          <p:nvPr/>
        </p:nvSpPr>
        <p:spPr>
          <a:xfrm>
            <a:off x="8064094" y="2257654"/>
            <a:ext cx="3562502" cy="47549"/>
          </a:xfrm>
          <a:prstGeom prst="roundRect">
            <a:avLst>
              <a:gd name="adj" fmla="val 63051"/>
            </a:avLst>
          </a:prstGeom>
          <a:solidFill>
            <a:srgbClr val="F59E0B"/>
          </a:solidFill>
          <a:ln w="12700">
            <a:solidFill>
              <a:srgbClr val="F59E0B">
                <a:alpha val="0"/>
              </a:srgbClr>
            </a:solidFill>
            <a:prstDash val="solid"/>
          </a:ln>
        </p:spPr>
        <p:txBody>
          <a:bodyPr/>
          <a:lstStyle/>
          <a:p>
            <a:endParaRPr lang="en-US"/>
          </a:p>
        </p:txBody>
      </p:sp>
      <p:sp>
        <p:nvSpPr>
          <p:cNvPr id="31" name="Shape 24"/>
          <p:cNvSpPr/>
          <p:nvPr/>
        </p:nvSpPr>
        <p:spPr>
          <a:xfrm>
            <a:off x="8255203" y="2495398"/>
            <a:ext cx="381305" cy="381305"/>
          </a:xfrm>
          <a:prstGeom prst="ellipse">
            <a:avLst/>
          </a:prstGeom>
          <a:solidFill>
            <a:srgbClr val="FEF3C7"/>
          </a:solidFill>
          <a:ln w="12700">
            <a:solidFill>
              <a:srgbClr val="FFFFFF">
                <a:alpha val="0"/>
              </a:srgbClr>
            </a:solidFill>
            <a:prstDash val="solid"/>
          </a:ln>
        </p:spPr>
        <p:txBody>
          <a:bodyPr/>
          <a:lstStyle/>
          <a:p>
            <a:endParaRPr lang="en-US"/>
          </a:p>
        </p:txBody>
      </p:sp>
      <p:pic>
        <p:nvPicPr>
          <p:cNvPr id="32" name="Image 5" descr="preencoded.png"/>
          <p:cNvPicPr>
            <a:picLocks noChangeAspect="1"/>
          </p:cNvPicPr>
          <p:nvPr/>
        </p:nvPicPr>
        <p:blipFill>
          <a:blip r:embed="rId7"/>
          <a:srcRect/>
          <a:stretch/>
        </p:blipFill>
        <p:spPr>
          <a:xfrm>
            <a:off x="8359445" y="2600554"/>
            <a:ext cx="171907" cy="171907"/>
          </a:xfrm>
          <a:prstGeom prst="rect">
            <a:avLst/>
          </a:prstGeom>
        </p:spPr>
      </p:pic>
      <p:sp>
        <p:nvSpPr>
          <p:cNvPr id="33" name="Text 25"/>
          <p:cNvSpPr txBox="1"/>
          <p:nvPr/>
        </p:nvSpPr>
        <p:spPr>
          <a:xfrm>
            <a:off x="8749894" y="2553005"/>
            <a:ext cx="1011326"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Playfair Display" pitchFamily="34" charset="0"/>
                <a:ea typeface="Playfair Display" pitchFamily="34" charset="-122"/>
                <a:cs typeface="Playfair Display" pitchFamily="34" charset="-120"/>
              </a:rPr>
              <a:t>Economic</a:t>
            </a:r>
            <a:endParaRPr lang="en-US" sz="1500" dirty="0"/>
          </a:p>
        </p:txBody>
      </p:sp>
      <p:sp>
        <p:nvSpPr>
          <p:cNvPr id="34" name="Text 26"/>
          <p:cNvSpPr txBox="1"/>
          <p:nvPr/>
        </p:nvSpPr>
        <p:spPr>
          <a:xfrm>
            <a:off x="8255203" y="2991002"/>
            <a:ext cx="3258007" cy="553212"/>
          </a:xfrm>
          <a:prstGeom prst="rect">
            <a:avLst/>
          </a:prstGeom>
          <a:noFill/>
          <a:ln/>
        </p:spPr>
        <p:txBody>
          <a:bodyPr wrap="square" lIns="0" tIns="0" rIns="0" bIns="0" rtlCol="0" anchor="t"/>
          <a:lstStyle/>
          <a:p>
            <a:pPr marL="0" indent="0" algn="l">
              <a:buNone/>
            </a:pPr>
            <a:r>
              <a:rPr lang="en-US" sz="1000" dirty="0">
                <a:solidFill>
                  <a:srgbClr val="4B5563"/>
                </a:solidFill>
                <a:latin typeface="Lato" pitchFamily="34" charset="0"/>
                <a:ea typeface="Lato" pitchFamily="34" charset="-122"/>
                <a:cs typeface="Lato" pitchFamily="34" charset="-120"/>
              </a:rPr>
              <a:t>Conditions influencing buying power and spending patterns. Tight budgets make customers price-sensitive.</a:t>
            </a:r>
            <a:endParaRPr lang="en-US" sz="1000" dirty="0"/>
          </a:p>
        </p:txBody>
      </p:sp>
      <p:sp>
        <p:nvSpPr>
          <p:cNvPr id="35" name="Shape 27"/>
          <p:cNvSpPr/>
          <p:nvPr/>
        </p:nvSpPr>
        <p:spPr>
          <a:xfrm>
            <a:off x="8255203" y="3693262"/>
            <a:ext cx="3181198" cy="694944"/>
          </a:xfrm>
          <a:prstGeom prst="roundRect">
            <a:avLst>
              <a:gd name="adj" fmla="val 10815"/>
            </a:avLst>
          </a:prstGeom>
          <a:solidFill>
            <a:srgbClr val="FFFFFF">
              <a:alpha val="60000"/>
            </a:srgbClr>
          </a:solidFill>
          <a:ln w="12700">
            <a:solidFill>
              <a:srgbClr val="000000">
                <a:alpha val="5000"/>
              </a:srgbClr>
            </a:solidFill>
            <a:prstDash val="solid"/>
          </a:ln>
        </p:spPr>
        <p:txBody>
          <a:bodyPr/>
          <a:lstStyle/>
          <a:p>
            <a:endParaRPr lang="en-US"/>
          </a:p>
        </p:txBody>
      </p:sp>
      <p:sp>
        <p:nvSpPr>
          <p:cNvPr id="36" name="Text 28"/>
          <p:cNvSpPr txBox="1"/>
          <p:nvPr/>
        </p:nvSpPr>
        <p:spPr>
          <a:xfrm>
            <a:off x="8524951" y="3798418"/>
            <a:ext cx="2920594" cy="143561"/>
          </a:xfrm>
          <a:prstGeom prst="rect">
            <a:avLst/>
          </a:prstGeom>
          <a:noFill/>
          <a:ln/>
        </p:spPr>
        <p:txBody>
          <a:bodyPr wrap="square" lIns="0" tIns="0" rIns="0" bIns="0" rtlCol="0" anchor="ctr"/>
          <a:lstStyle/>
          <a:p>
            <a:pPr marL="0" indent="0" algn="l">
              <a:buNone/>
            </a:pPr>
            <a:r>
              <a:rPr lang="en-US" sz="800" b="1" kern="0" spc="38" dirty="0">
                <a:solidFill>
                  <a:srgbClr val="64748B"/>
                </a:solidFill>
                <a:latin typeface="Lato" pitchFamily="34" charset="0"/>
                <a:ea typeface="Lato" pitchFamily="34" charset="-122"/>
                <a:cs typeface="Lato" pitchFamily="34" charset="-120"/>
              </a:rPr>
              <a:t> Mini-Case: Tight Budgets</a:t>
            </a:r>
            <a:endParaRPr lang="en-US" sz="800" dirty="0"/>
          </a:p>
        </p:txBody>
      </p:sp>
      <p:pic>
        <p:nvPicPr>
          <p:cNvPr id="37" name="Image 6" descr="preencoded.png"/>
          <p:cNvPicPr>
            <a:picLocks noChangeAspect="1"/>
          </p:cNvPicPr>
          <p:nvPr/>
        </p:nvPicPr>
        <p:blipFill>
          <a:blip r:embed="rId5"/>
          <a:srcRect l="-5288" r="-5288"/>
          <a:stretch/>
        </p:blipFill>
        <p:spPr>
          <a:xfrm>
            <a:off x="8359445" y="3819449"/>
            <a:ext cx="105156" cy="95098"/>
          </a:xfrm>
          <a:prstGeom prst="rect">
            <a:avLst/>
          </a:prstGeom>
        </p:spPr>
      </p:pic>
      <p:sp>
        <p:nvSpPr>
          <p:cNvPr id="38" name="Text 29"/>
          <p:cNvSpPr txBox="1"/>
          <p:nvPr/>
        </p:nvSpPr>
        <p:spPr>
          <a:xfrm>
            <a:off x="8359445" y="3979469"/>
            <a:ext cx="3048610" cy="305410"/>
          </a:xfrm>
          <a:prstGeom prst="rect">
            <a:avLst/>
          </a:prstGeom>
          <a:noFill/>
          <a:ln/>
        </p:spPr>
        <p:txBody>
          <a:bodyPr wrap="square" lIns="0" tIns="0" rIns="0" bIns="0" rtlCol="0" anchor="t"/>
          <a:lstStyle/>
          <a:p>
            <a:pPr marL="0" indent="0" algn="l">
              <a:buNone/>
            </a:pPr>
            <a:r>
              <a:rPr lang="en-US" sz="900" i="1" dirty="0">
                <a:solidFill>
                  <a:srgbClr val="374151"/>
                </a:solidFill>
                <a:latin typeface="Lato" pitchFamily="34" charset="0"/>
                <a:ea typeface="Lato" pitchFamily="34" charset="-122"/>
                <a:cs typeface="Lato" pitchFamily="34" charset="-120"/>
              </a:rPr>
              <a:t>Students buy fewer add-ons. Marketing response: "Best Value" bundles and smaller sizes.</a:t>
            </a:r>
            <a:endParaRPr lang="en-US" sz="900" dirty="0"/>
          </a:p>
        </p:txBody>
      </p:sp>
      <p:sp>
        <p:nvSpPr>
          <p:cNvPr id="39" name="Shape 30"/>
          <p:cNvSpPr/>
          <p:nvPr/>
        </p:nvSpPr>
        <p:spPr>
          <a:xfrm>
            <a:off x="1524305" y="4769510"/>
            <a:ext cx="4476902" cy="2143354"/>
          </a:xfrm>
          <a:prstGeom prst="roundRect">
            <a:avLst>
              <a:gd name="adj" fmla="val 1517"/>
            </a:avLst>
          </a:prstGeom>
          <a:solidFill>
            <a:srgbClr val="F8FAFC"/>
          </a:solidFill>
          <a:ln/>
          <a:effectLst>
            <a:outerShdw blurRad="63500" dist="38100" dir="16200000" algn="bl" rotWithShape="0">
              <a:srgbClr val="000000">
                <a:alpha val="5000"/>
              </a:srgbClr>
            </a:outerShdw>
          </a:effectLst>
        </p:spPr>
        <p:txBody>
          <a:bodyPr/>
          <a:lstStyle/>
          <a:p>
            <a:endParaRPr lang="en-US"/>
          </a:p>
        </p:txBody>
      </p:sp>
      <p:sp>
        <p:nvSpPr>
          <p:cNvPr id="40" name="Shape 31"/>
          <p:cNvSpPr/>
          <p:nvPr/>
        </p:nvSpPr>
        <p:spPr>
          <a:xfrm>
            <a:off x="1524305" y="4769510"/>
            <a:ext cx="4476902" cy="47549"/>
          </a:xfrm>
          <a:prstGeom prst="roundRect">
            <a:avLst>
              <a:gd name="adj" fmla="val 68376"/>
            </a:avLst>
          </a:prstGeom>
          <a:solidFill>
            <a:srgbClr val="EF4444"/>
          </a:solidFill>
          <a:ln w="12700">
            <a:solidFill>
              <a:srgbClr val="EF4444">
                <a:alpha val="0"/>
              </a:srgbClr>
            </a:solidFill>
            <a:prstDash val="solid"/>
          </a:ln>
        </p:spPr>
        <p:txBody>
          <a:bodyPr/>
          <a:lstStyle/>
          <a:p>
            <a:endParaRPr lang="en-US"/>
          </a:p>
        </p:txBody>
      </p:sp>
      <p:sp>
        <p:nvSpPr>
          <p:cNvPr id="41" name="Shape 32"/>
          <p:cNvSpPr/>
          <p:nvPr/>
        </p:nvSpPr>
        <p:spPr>
          <a:xfrm>
            <a:off x="1714500" y="5008169"/>
            <a:ext cx="381305" cy="381305"/>
          </a:xfrm>
          <a:prstGeom prst="ellipse">
            <a:avLst/>
          </a:prstGeom>
          <a:solidFill>
            <a:srgbClr val="FEE2E2"/>
          </a:solidFill>
          <a:ln w="12700">
            <a:solidFill>
              <a:srgbClr val="FFFFFF">
                <a:alpha val="0"/>
              </a:srgbClr>
            </a:solidFill>
            <a:prstDash val="solid"/>
          </a:ln>
        </p:spPr>
        <p:txBody>
          <a:bodyPr/>
          <a:lstStyle/>
          <a:p>
            <a:endParaRPr lang="en-US"/>
          </a:p>
        </p:txBody>
      </p:sp>
      <p:pic>
        <p:nvPicPr>
          <p:cNvPr id="42" name="Image 7" descr="preencoded.png"/>
          <p:cNvPicPr>
            <a:picLocks noChangeAspect="1"/>
          </p:cNvPicPr>
          <p:nvPr/>
        </p:nvPicPr>
        <p:blipFill>
          <a:blip r:embed="rId8"/>
          <a:srcRect l="-1064" r="-1064"/>
          <a:stretch/>
        </p:blipFill>
        <p:spPr>
          <a:xfrm>
            <a:off x="1795882" y="5112410"/>
            <a:ext cx="219456" cy="171907"/>
          </a:xfrm>
          <a:prstGeom prst="rect">
            <a:avLst/>
          </a:prstGeom>
        </p:spPr>
      </p:pic>
      <p:sp>
        <p:nvSpPr>
          <p:cNvPr id="43" name="Text 33"/>
          <p:cNvSpPr txBox="1"/>
          <p:nvPr/>
        </p:nvSpPr>
        <p:spPr>
          <a:xfrm>
            <a:off x="2210105" y="5064862"/>
            <a:ext cx="1610258"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Playfair Display" pitchFamily="34" charset="0"/>
                <a:ea typeface="Playfair Display" pitchFamily="34" charset="-122"/>
                <a:cs typeface="Playfair Display" pitchFamily="34" charset="-120"/>
              </a:rPr>
              <a:t>Legal &amp; Ethical</a:t>
            </a:r>
            <a:endParaRPr lang="en-US" sz="1500" dirty="0"/>
          </a:p>
        </p:txBody>
      </p:sp>
      <p:sp>
        <p:nvSpPr>
          <p:cNvPr id="44" name="Text 34"/>
          <p:cNvSpPr txBox="1"/>
          <p:nvPr/>
        </p:nvSpPr>
        <p:spPr>
          <a:xfrm>
            <a:off x="1714500" y="5502859"/>
            <a:ext cx="4172407" cy="372161"/>
          </a:xfrm>
          <a:prstGeom prst="rect">
            <a:avLst/>
          </a:prstGeom>
          <a:noFill/>
          <a:ln/>
        </p:spPr>
        <p:txBody>
          <a:bodyPr wrap="square" lIns="0" tIns="0" rIns="0" bIns="0" rtlCol="0" anchor="t"/>
          <a:lstStyle/>
          <a:p>
            <a:pPr marL="0" indent="0" algn="l">
              <a:buNone/>
            </a:pPr>
            <a:r>
              <a:rPr lang="en-US" sz="1000" dirty="0">
                <a:solidFill>
                  <a:srgbClr val="4B5563"/>
                </a:solidFill>
                <a:latin typeface="Lato" pitchFamily="34" charset="0"/>
                <a:ea typeface="Lato" pitchFamily="34" charset="-122"/>
                <a:cs typeface="Lato" pitchFamily="34" charset="-120"/>
              </a:rPr>
              <a:t>Laws protecting competition and consumers (privacy, truth-in-advertising, accessibility).</a:t>
            </a:r>
            <a:endParaRPr lang="en-US" sz="1000" dirty="0"/>
          </a:p>
        </p:txBody>
      </p:sp>
      <p:sp>
        <p:nvSpPr>
          <p:cNvPr id="45" name="Shape 35"/>
          <p:cNvSpPr/>
          <p:nvPr/>
        </p:nvSpPr>
        <p:spPr>
          <a:xfrm>
            <a:off x="1714500" y="6022238"/>
            <a:ext cx="4095598" cy="694944"/>
          </a:xfrm>
          <a:prstGeom prst="roundRect">
            <a:avLst>
              <a:gd name="adj" fmla="val 10815"/>
            </a:avLst>
          </a:prstGeom>
          <a:solidFill>
            <a:srgbClr val="FFFFFF">
              <a:alpha val="60000"/>
            </a:srgbClr>
          </a:solidFill>
          <a:ln w="12700">
            <a:solidFill>
              <a:srgbClr val="000000">
                <a:alpha val="5000"/>
              </a:srgbClr>
            </a:solidFill>
            <a:prstDash val="solid"/>
          </a:ln>
        </p:spPr>
        <p:txBody>
          <a:bodyPr/>
          <a:lstStyle/>
          <a:p>
            <a:endParaRPr lang="en-US"/>
          </a:p>
        </p:txBody>
      </p:sp>
      <p:sp>
        <p:nvSpPr>
          <p:cNvPr id="46" name="Text 36"/>
          <p:cNvSpPr txBox="1"/>
          <p:nvPr/>
        </p:nvSpPr>
        <p:spPr>
          <a:xfrm>
            <a:off x="1985162" y="6127394"/>
            <a:ext cx="3834994" cy="143561"/>
          </a:xfrm>
          <a:prstGeom prst="rect">
            <a:avLst/>
          </a:prstGeom>
          <a:noFill/>
          <a:ln/>
        </p:spPr>
        <p:txBody>
          <a:bodyPr wrap="square" lIns="0" tIns="0" rIns="0" bIns="0" rtlCol="0" anchor="ctr"/>
          <a:lstStyle/>
          <a:p>
            <a:pPr marL="0" indent="0" algn="l">
              <a:buNone/>
            </a:pPr>
            <a:r>
              <a:rPr lang="en-US" sz="800" b="1" kern="0" spc="38" dirty="0">
                <a:solidFill>
                  <a:srgbClr val="64748B"/>
                </a:solidFill>
                <a:latin typeface="Lato" pitchFamily="34" charset="0"/>
                <a:ea typeface="Lato" pitchFamily="34" charset="-122"/>
                <a:cs typeface="Lato" pitchFamily="34" charset="-120"/>
              </a:rPr>
              <a:t> Mini-Case: The Risky Claim</a:t>
            </a:r>
            <a:endParaRPr lang="en-US" sz="800" dirty="0"/>
          </a:p>
        </p:txBody>
      </p:sp>
      <p:pic>
        <p:nvPicPr>
          <p:cNvPr id="47" name="Image 8" descr="preencoded.png"/>
          <p:cNvPicPr>
            <a:picLocks noChangeAspect="1"/>
          </p:cNvPicPr>
          <p:nvPr/>
        </p:nvPicPr>
        <p:blipFill>
          <a:blip r:embed="rId5"/>
          <a:srcRect l="-5288" r="-5288"/>
          <a:stretch/>
        </p:blipFill>
        <p:spPr>
          <a:xfrm>
            <a:off x="1819656" y="6148426"/>
            <a:ext cx="105156" cy="95098"/>
          </a:xfrm>
          <a:prstGeom prst="rect">
            <a:avLst/>
          </a:prstGeom>
        </p:spPr>
      </p:pic>
      <p:sp>
        <p:nvSpPr>
          <p:cNvPr id="48" name="Text 37"/>
          <p:cNvSpPr txBox="1"/>
          <p:nvPr/>
        </p:nvSpPr>
        <p:spPr>
          <a:xfrm>
            <a:off x="1819656" y="6307531"/>
            <a:ext cx="3963010" cy="305410"/>
          </a:xfrm>
          <a:prstGeom prst="rect">
            <a:avLst/>
          </a:prstGeom>
          <a:noFill/>
          <a:ln/>
        </p:spPr>
        <p:txBody>
          <a:bodyPr wrap="square" lIns="0" tIns="0" rIns="0" bIns="0" rtlCol="0" anchor="t"/>
          <a:lstStyle/>
          <a:p>
            <a:pPr marL="0" indent="0" algn="l">
              <a:buNone/>
            </a:pPr>
            <a:r>
              <a:rPr lang="en-US" sz="900" i="1" dirty="0">
                <a:solidFill>
                  <a:srgbClr val="374151"/>
                </a:solidFill>
                <a:latin typeface="Lato" pitchFamily="34" charset="0"/>
                <a:ea typeface="Lato" pitchFamily="34" charset="-122"/>
                <a:cs typeface="Lato" pitchFamily="34" charset="-120"/>
              </a:rPr>
              <a:t>"Guaranteed results in 24 hours." Untrue claims lead to refunds, legal risks, and lost trust.</a:t>
            </a:r>
            <a:endParaRPr lang="en-US" sz="900" dirty="0"/>
          </a:p>
        </p:txBody>
      </p:sp>
      <p:sp>
        <p:nvSpPr>
          <p:cNvPr id="49" name="Shape 38"/>
          <p:cNvSpPr/>
          <p:nvPr/>
        </p:nvSpPr>
        <p:spPr>
          <a:xfrm>
            <a:off x="6191402" y="4769510"/>
            <a:ext cx="4476902" cy="2143354"/>
          </a:xfrm>
          <a:prstGeom prst="roundRect">
            <a:avLst>
              <a:gd name="adj" fmla="val 1517"/>
            </a:avLst>
          </a:prstGeom>
          <a:solidFill>
            <a:srgbClr val="F8FAFC"/>
          </a:solidFill>
          <a:ln/>
          <a:effectLst>
            <a:outerShdw blurRad="63500" dist="38100" dir="16200000" algn="bl" rotWithShape="0">
              <a:srgbClr val="000000">
                <a:alpha val="5000"/>
              </a:srgbClr>
            </a:outerShdw>
          </a:effectLst>
        </p:spPr>
        <p:txBody>
          <a:bodyPr/>
          <a:lstStyle/>
          <a:p>
            <a:endParaRPr lang="en-US"/>
          </a:p>
        </p:txBody>
      </p:sp>
      <p:sp>
        <p:nvSpPr>
          <p:cNvPr id="50" name="Shape 39"/>
          <p:cNvSpPr/>
          <p:nvPr/>
        </p:nvSpPr>
        <p:spPr>
          <a:xfrm>
            <a:off x="6191402" y="4769510"/>
            <a:ext cx="4476902" cy="47549"/>
          </a:xfrm>
          <a:prstGeom prst="roundRect">
            <a:avLst>
              <a:gd name="adj" fmla="val 68376"/>
            </a:avLst>
          </a:prstGeom>
          <a:solidFill>
            <a:srgbClr val="8B5CF6"/>
          </a:solidFill>
          <a:ln w="12700">
            <a:solidFill>
              <a:srgbClr val="8B5CF6">
                <a:alpha val="0"/>
              </a:srgbClr>
            </a:solidFill>
            <a:prstDash val="solid"/>
          </a:ln>
        </p:spPr>
        <p:txBody>
          <a:bodyPr/>
          <a:lstStyle/>
          <a:p>
            <a:endParaRPr lang="en-US"/>
          </a:p>
        </p:txBody>
      </p:sp>
      <p:sp>
        <p:nvSpPr>
          <p:cNvPr id="51" name="Shape 40"/>
          <p:cNvSpPr/>
          <p:nvPr/>
        </p:nvSpPr>
        <p:spPr>
          <a:xfrm>
            <a:off x="6381598" y="5008169"/>
            <a:ext cx="381305" cy="381305"/>
          </a:xfrm>
          <a:prstGeom prst="ellipse">
            <a:avLst/>
          </a:prstGeom>
          <a:solidFill>
            <a:srgbClr val="EDE9FE"/>
          </a:solidFill>
          <a:ln w="12700">
            <a:solidFill>
              <a:srgbClr val="FFFFFF">
                <a:alpha val="0"/>
              </a:srgbClr>
            </a:solidFill>
            <a:prstDash val="solid"/>
          </a:ln>
        </p:spPr>
        <p:txBody>
          <a:bodyPr/>
          <a:lstStyle/>
          <a:p>
            <a:endParaRPr lang="en-US"/>
          </a:p>
        </p:txBody>
      </p:sp>
      <p:pic>
        <p:nvPicPr>
          <p:cNvPr id="52" name="Image 9" descr="preencoded.png"/>
          <p:cNvPicPr>
            <a:picLocks noChangeAspect="1"/>
          </p:cNvPicPr>
          <p:nvPr/>
        </p:nvPicPr>
        <p:blipFill>
          <a:blip r:embed="rId9"/>
          <a:srcRect/>
          <a:stretch/>
        </p:blipFill>
        <p:spPr>
          <a:xfrm>
            <a:off x="6486754" y="5112410"/>
            <a:ext cx="171907" cy="171907"/>
          </a:xfrm>
          <a:prstGeom prst="rect">
            <a:avLst/>
          </a:prstGeom>
        </p:spPr>
      </p:pic>
      <p:sp>
        <p:nvSpPr>
          <p:cNvPr id="53" name="Text 41"/>
          <p:cNvSpPr txBox="1"/>
          <p:nvPr/>
        </p:nvSpPr>
        <p:spPr>
          <a:xfrm>
            <a:off x="6877202" y="5064862"/>
            <a:ext cx="1281074"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Playfair Display" pitchFamily="34" charset="0"/>
                <a:ea typeface="Playfair Display" pitchFamily="34" charset="-122"/>
                <a:cs typeface="Playfair Display" pitchFamily="34" charset="-120"/>
              </a:rPr>
              <a:t>Competitive</a:t>
            </a:r>
            <a:endParaRPr lang="en-US" sz="1500" dirty="0"/>
          </a:p>
        </p:txBody>
      </p:sp>
      <p:sp>
        <p:nvSpPr>
          <p:cNvPr id="54" name="Text 42"/>
          <p:cNvSpPr txBox="1"/>
          <p:nvPr/>
        </p:nvSpPr>
        <p:spPr>
          <a:xfrm>
            <a:off x="6381598" y="5502859"/>
            <a:ext cx="4172407" cy="372161"/>
          </a:xfrm>
          <a:prstGeom prst="rect">
            <a:avLst/>
          </a:prstGeom>
          <a:noFill/>
          <a:ln/>
        </p:spPr>
        <p:txBody>
          <a:bodyPr wrap="square" lIns="0" tIns="0" rIns="0" bIns="0" rtlCol="0" anchor="t"/>
          <a:lstStyle/>
          <a:p>
            <a:pPr marL="0" indent="0" algn="l">
              <a:buNone/>
            </a:pPr>
            <a:r>
              <a:rPr lang="en-US" sz="1000" b="1" dirty="0">
                <a:solidFill>
                  <a:srgbClr val="4B5563"/>
                </a:solidFill>
                <a:latin typeface="Lato" pitchFamily="34" charset="0"/>
                <a:ea typeface="Lato" pitchFamily="34" charset="-122"/>
                <a:cs typeface="Lato" pitchFamily="34" charset="-120"/>
              </a:rPr>
              <a:t>Direct:</a:t>
            </a:r>
            <a:r>
              <a:rPr lang="en-US" sz="1000" dirty="0">
                <a:solidFill>
                  <a:srgbClr val="4B5563"/>
                </a:solidFill>
                <a:latin typeface="Lato" pitchFamily="34" charset="0"/>
                <a:ea typeface="Lato" pitchFamily="34" charset="-122"/>
                <a:cs typeface="Lato" pitchFamily="34" charset="-120"/>
              </a:rPr>
              <a:t> Same category (Coffee vs. Coffee).</a:t>
            </a:r>
            <a:endParaRPr lang="en-US" sz="1000" dirty="0"/>
          </a:p>
          <a:p>
            <a:pPr marL="0" indent="0" algn="l">
              <a:buNone/>
            </a:pPr>
            <a:r>
              <a:rPr lang="en-US" sz="1000" b="1" dirty="0">
                <a:solidFill>
                  <a:srgbClr val="4B5563"/>
                </a:solidFill>
                <a:latin typeface="Lato" pitchFamily="34" charset="0"/>
                <a:ea typeface="Lato" pitchFamily="34" charset="-122"/>
                <a:cs typeface="Lato" pitchFamily="34" charset="-120"/>
              </a:rPr>
              <a:t>Indirect:</a:t>
            </a:r>
            <a:r>
              <a:rPr lang="en-US" sz="1000" dirty="0">
                <a:solidFill>
                  <a:srgbClr val="4B5563"/>
                </a:solidFill>
                <a:latin typeface="Lato" pitchFamily="34" charset="0"/>
                <a:ea typeface="Lato" pitchFamily="34" charset="-122"/>
                <a:cs typeface="Lato" pitchFamily="34" charset="-120"/>
              </a:rPr>
              <a:t> Different solution (Coffee vs. Energy Drink). </a:t>
            </a:r>
            <a:endParaRPr lang="en-US" sz="1000" dirty="0"/>
          </a:p>
        </p:txBody>
      </p:sp>
      <p:sp>
        <p:nvSpPr>
          <p:cNvPr id="55" name="Shape 43"/>
          <p:cNvSpPr/>
          <p:nvPr/>
        </p:nvSpPr>
        <p:spPr>
          <a:xfrm>
            <a:off x="6381598" y="6022238"/>
            <a:ext cx="4095598" cy="694944"/>
          </a:xfrm>
          <a:prstGeom prst="roundRect">
            <a:avLst>
              <a:gd name="adj" fmla="val 10815"/>
            </a:avLst>
          </a:prstGeom>
          <a:solidFill>
            <a:srgbClr val="FFFFFF">
              <a:alpha val="60000"/>
            </a:srgbClr>
          </a:solidFill>
          <a:ln w="12700">
            <a:solidFill>
              <a:srgbClr val="000000">
                <a:alpha val="5000"/>
              </a:srgbClr>
            </a:solidFill>
            <a:prstDash val="solid"/>
          </a:ln>
        </p:spPr>
        <p:txBody>
          <a:bodyPr/>
          <a:lstStyle/>
          <a:p>
            <a:endParaRPr lang="en-US"/>
          </a:p>
        </p:txBody>
      </p:sp>
      <p:sp>
        <p:nvSpPr>
          <p:cNvPr id="56" name="Text 44"/>
          <p:cNvSpPr txBox="1"/>
          <p:nvPr/>
        </p:nvSpPr>
        <p:spPr>
          <a:xfrm>
            <a:off x="6652260" y="6127394"/>
            <a:ext cx="3834994" cy="143561"/>
          </a:xfrm>
          <a:prstGeom prst="rect">
            <a:avLst/>
          </a:prstGeom>
          <a:noFill/>
          <a:ln/>
        </p:spPr>
        <p:txBody>
          <a:bodyPr wrap="square" lIns="0" tIns="0" rIns="0" bIns="0" rtlCol="0" anchor="ctr"/>
          <a:lstStyle/>
          <a:p>
            <a:pPr marL="0" indent="0" algn="l">
              <a:buNone/>
            </a:pPr>
            <a:r>
              <a:rPr lang="en-US" sz="800" b="1" kern="0" spc="38" dirty="0">
                <a:solidFill>
                  <a:srgbClr val="64748B"/>
                </a:solidFill>
                <a:latin typeface="Lato" pitchFamily="34" charset="0"/>
                <a:ea typeface="Lato" pitchFamily="34" charset="-122"/>
                <a:cs typeface="Lato" pitchFamily="34" charset="-120"/>
              </a:rPr>
              <a:t> Mini-Case: The Indirect Surprise</a:t>
            </a:r>
            <a:endParaRPr lang="en-US" sz="800" dirty="0"/>
          </a:p>
        </p:txBody>
      </p:sp>
      <p:pic>
        <p:nvPicPr>
          <p:cNvPr id="57" name="Image 10" descr="preencoded.png"/>
          <p:cNvPicPr>
            <a:picLocks noChangeAspect="1"/>
          </p:cNvPicPr>
          <p:nvPr/>
        </p:nvPicPr>
        <p:blipFill>
          <a:blip r:embed="rId5"/>
          <a:srcRect l="-5288" r="-5288"/>
          <a:stretch/>
        </p:blipFill>
        <p:spPr>
          <a:xfrm>
            <a:off x="6486754" y="6148426"/>
            <a:ext cx="105156" cy="95098"/>
          </a:xfrm>
          <a:prstGeom prst="rect">
            <a:avLst/>
          </a:prstGeom>
        </p:spPr>
      </p:pic>
      <p:sp>
        <p:nvSpPr>
          <p:cNvPr id="58" name="Text 45"/>
          <p:cNvSpPr txBox="1"/>
          <p:nvPr/>
        </p:nvSpPr>
        <p:spPr>
          <a:xfrm>
            <a:off x="6486754" y="6307531"/>
            <a:ext cx="3963010" cy="305410"/>
          </a:xfrm>
          <a:prstGeom prst="rect">
            <a:avLst/>
          </a:prstGeom>
          <a:noFill/>
          <a:ln/>
        </p:spPr>
        <p:txBody>
          <a:bodyPr wrap="square" lIns="0" tIns="0" rIns="0" bIns="0" rtlCol="0" anchor="t"/>
          <a:lstStyle/>
          <a:p>
            <a:pPr marL="0" indent="0" algn="l">
              <a:buNone/>
            </a:pPr>
            <a:r>
              <a:rPr lang="en-US" sz="900" i="1" dirty="0">
                <a:solidFill>
                  <a:srgbClr val="374151"/>
                </a:solidFill>
                <a:latin typeface="Lato" pitchFamily="34" charset="0"/>
                <a:ea typeface="Lato" pitchFamily="34" charset="-122"/>
                <a:cs typeface="Lato" pitchFamily="34" charset="-120"/>
              </a:rPr>
              <a:t>Sales drop not because of a new café, but because a store discounted energy drinks.</a:t>
            </a:r>
            <a:endParaRPr lang="en-US" sz="900" dirty="0"/>
          </a:p>
        </p:txBody>
      </p:sp>
      <p:sp>
        <p:nvSpPr>
          <p:cNvPr id="59" name="Text 46"/>
          <p:cNvSpPr txBox="1"/>
          <p:nvPr/>
        </p:nvSpPr>
        <p:spPr>
          <a:xfrm>
            <a:off x="11064240" y="457200"/>
            <a:ext cx="752551"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Lato" pitchFamily="34" charset="0"/>
                <a:ea typeface="Lato" pitchFamily="34" charset="-122"/>
                <a:cs typeface="Lato" pitchFamily="34" charset="-120"/>
              </a:rPr>
              <a:t>Module 2</a:t>
            </a:r>
            <a:endParaRPr lang="en-US" sz="900" dirty="0"/>
          </a:p>
        </p:txBody>
      </p:sp>
      <p:sp>
        <p:nvSpPr>
          <p:cNvPr id="60" name="Text 47"/>
          <p:cNvSpPr txBox="1"/>
          <p:nvPr/>
        </p:nvSpPr>
        <p:spPr>
          <a:xfrm>
            <a:off x="9633204" y="6362395"/>
            <a:ext cx="1848002" cy="152705"/>
          </a:xfrm>
          <a:prstGeom prst="rect">
            <a:avLst/>
          </a:prstGeom>
          <a:noFill/>
          <a:ln/>
        </p:spPr>
        <p:txBody>
          <a:bodyPr wrap="square" lIns="0" tIns="0" rIns="0" bIns="0" rtlCol="0" anchor="ctr"/>
          <a:lstStyle/>
          <a:p>
            <a:pPr marL="0" indent="0" algn="l">
              <a:buNone/>
            </a:pPr>
            <a:r>
              <a:rPr lang="en-US" sz="900" kern="0" spc="90" dirty="0">
                <a:solidFill>
                  <a:srgbClr val="6B7280">
                    <a:alpha val="50000"/>
                  </a:srgbClr>
                </a:solidFill>
                <a:latin typeface="Lato" pitchFamily="34" charset="0"/>
                <a:ea typeface="Lato" pitchFamily="34" charset="-122"/>
                <a:cs typeface="Lato" pitchFamily="34" charset="-120"/>
              </a:rPr>
              <a:t>Principles of Marketing</a:t>
            </a:r>
            <a:endParaRPr lang="en-US" sz="900" dirty="0"/>
          </a:p>
        </p:txBody>
      </p:sp>
      <p:sp>
        <p:nvSpPr>
          <p:cNvPr id="61" name="Text 48"/>
          <p:cNvSpPr txBox="1"/>
          <p:nvPr/>
        </p:nvSpPr>
        <p:spPr>
          <a:xfrm>
            <a:off x="11480292" y="6324905"/>
            <a:ext cx="124358" cy="228600"/>
          </a:xfrm>
          <a:prstGeom prst="rect">
            <a:avLst/>
          </a:prstGeom>
          <a:noFill/>
          <a:ln/>
        </p:spPr>
        <p:txBody>
          <a:bodyPr wrap="square" lIns="0" tIns="0" rIns="0" bIns="0" rtlCol="0" anchor="ctr"/>
          <a:lstStyle/>
          <a:p>
            <a:pPr marL="0" indent="0" algn="l">
              <a:buNone/>
            </a:pPr>
            <a:r>
              <a:rPr lang="en-US" sz="1200" dirty="0">
                <a:solidFill>
                  <a:srgbClr val="D1D5DB">
                    <a:alpha val="50000"/>
                  </a:srgbClr>
                </a:solidFill>
                <a:latin typeface="Lato" pitchFamily="34" charset="0"/>
                <a:ea typeface="Lato" pitchFamily="34" charset="-122"/>
                <a:cs typeface="Lato" pitchFamily="34" charset="-120"/>
              </a:rPr>
              <a:t>|</a:t>
            </a:r>
            <a:endParaRPr lang="en-US" sz="1200" dirty="0"/>
          </a:p>
        </p:txBody>
      </p:sp>
      <p:sp>
        <p:nvSpPr>
          <p:cNvPr id="62" name="Text 49"/>
          <p:cNvSpPr txBox="1"/>
          <p:nvPr/>
        </p:nvSpPr>
        <p:spPr>
          <a:xfrm>
            <a:off x="11601907" y="6362395"/>
            <a:ext cx="210312" cy="152705"/>
          </a:xfrm>
          <a:prstGeom prst="rect">
            <a:avLst/>
          </a:prstGeom>
          <a:noFill/>
          <a:ln/>
        </p:spPr>
        <p:txBody>
          <a:bodyPr wrap="square" lIns="0" tIns="0" rIns="0" bIns="0" rtlCol="0" anchor="ctr"/>
          <a:lstStyle/>
          <a:p>
            <a:pPr marL="0" indent="0" algn="l">
              <a:buNone/>
            </a:pPr>
            <a:r>
              <a:rPr lang="en-US" sz="900" b="1" dirty="0">
                <a:solidFill>
                  <a:srgbClr val="9CA3AF">
                    <a:alpha val="50000"/>
                  </a:srgbClr>
                </a:solidFill>
                <a:latin typeface="Lato" pitchFamily="34" charset="0"/>
                <a:ea typeface="Lato" pitchFamily="34" charset="-122"/>
                <a:cs typeface="Lato" pitchFamily="34" charset="-120"/>
              </a:rPr>
              <a:t>09</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2250</Words>
  <Application>Microsoft Macintosh PowerPoint</Application>
  <PresentationFormat>Widescreen</PresentationFormat>
  <Paragraphs>407</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Lato</vt:lpstr>
      <vt:lpstr>Playfair Display</vt:lpstr>
      <vt:lpstr>Times New Roman</vt:lpstr>
      <vt:lpstr>ui-monospace</vt:lpstr>
      <vt:lpstr>ui-serif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Generated by Gen-Spark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Multi-page HTML Content</dc:title>
  <dc:subject>PptxGenJS Presentation</dc:subject>
  <dc:creator>Visual Extract to PPTX Converter</dc:creator>
  <cp:lastModifiedBy>Liz Kheng-Chindavong</cp:lastModifiedBy>
  <cp:revision>2</cp:revision>
  <dcterms:created xsi:type="dcterms:W3CDTF">2026-02-15T14:57:20Z</dcterms:created>
  <dcterms:modified xsi:type="dcterms:W3CDTF">2026-02-15T14:58:19Z</dcterms:modified>
</cp:coreProperties>
</file>