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jpe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image" Target="../media/image-1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jpe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jpe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jpe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jpe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jpe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F4E79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alphaModFix amt="10000"/>
          </a:blip>
          <a:srcRect l="0" r="0" t="0" b="0"/>
          <a:stretch/>
        </p:blipFill>
        <p:spPr>
          <a:xfrm>
            <a:off x="10287000" y="0"/>
            <a:ext cx="1904695" cy="1904695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>
            <a:alphaModFix amt="10000"/>
          </a:blip>
          <a:srcRect l="0" r="0" t="-16" b="-16"/>
          <a:stretch/>
        </p:blipFill>
        <p:spPr>
          <a:xfrm>
            <a:off x="0" y="5429707"/>
            <a:ext cx="2857500" cy="1429207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4208983" y="1901038"/>
            <a:ext cx="3781044" cy="19202"/>
          </a:xfrm>
          <a:prstGeom prst="rect">
            <a:avLst/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8" name="Text 3"/>
          <p:cNvSpPr txBox="1"/>
          <p:nvPr/>
        </p:nvSpPr>
        <p:spPr>
          <a:xfrm>
            <a:off x="4151376" y="1463040"/>
            <a:ext cx="38962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spc="150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697126" y="2301545"/>
            <a:ext cx="8801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E2E8F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4: Funding My Startup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1668780" y="2853842"/>
            <a:ext cx="8858707" cy="134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Positioning, Differentiation </a:t>
            </a:r>
            <a:pPr algn="ctr" indent="0" marL="0">
              <a:buNone/>
            </a:pPr>
            <a:endParaRPr lang="en-US" sz="4800" dirty="0"/>
          </a:p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&amp; Value Propositions</a:t>
            </a:r>
            <a:endParaRPr lang="en-US" sz="48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384" b="-384"/>
          <a:stretch/>
        </p:blipFill>
        <p:spPr>
          <a:xfrm>
            <a:off x="5619902" y="4480560"/>
            <a:ext cx="952805" cy="384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5567782" y="4804258"/>
            <a:ext cx="10579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Instructor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5225796" y="5052060"/>
            <a:ext cx="17455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Dr. Liz Kheng</a:t>
            </a:r>
            <a:endParaRPr lang="en-US" sz="1800" dirty="0"/>
          </a:p>
        </p:txBody>
      </p:sp>
      <p:sp>
        <p:nvSpPr>
          <p:cNvPr id="14" name="Shape 8"/>
          <p:cNvSpPr/>
          <p:nvPr/>
        </p:nvSpPr>
        <p:spPr>
          <a:xfrm>
            <a:off x="9555480" y="6191402"/>
            <a:ext cx="381305" cy="381305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631375" y="6267298"/>
            <a:ext cx="228600" cy="2286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0031882" y="6281928"/>
            <a:ext cx="212049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>
                    <a:alpha val="7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University Marketing Dept.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-13" r="-13" t="0" b="0"/>
          <a:stretch/>
        </p:blipFill>
        <p:spPr>
          <a:xfrm>
            <a:off x="571500" y="1104595"/>
            <a:ext cx="5715000" cy="154442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14400" y="1343254"/>
            <a:ext cx="52011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113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Golden Rule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914400" y="1619402"/>
            <a:ext cx="5201107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Customer Value = </a:t>
            </a:r>
            <a:pPr algn="l" indent="0" marL="0">
              <a:buNone/>
            </a:pPr>
            <a:endParaRPr lang="en-US" sz="2400" dirty="0"/>
          </a:p>
          <a:p>
            <a:pPr algn="l" indent="0" marL="0">
              <a:buNone/>
            </a:pPr>
            <a:r>
              <a:rPr lang="en-US" sz="2400" b="1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</a:t>
            </a:r>
            <a:pPr algn="l" indent="0" marL="0">
              <a:buNone/>
            </a:pPr>
            <a:r>
              <a:rPr lang="en-US" sz="2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− Costs 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571500" y="2935224"/>
            <a:ext cx="58293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4A556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Components of the Equation: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71500" y="3411626"/>
            <a:ext cx="5715000" cy="875995"/>
          </a:xfrm>
          <a:prstGeom prst="roundRect">
            <a:avLst>
              <a:gd name="adj" fmla="val 90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61695" y="3583534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66851" y="3687775"/>
            <a:ext cx="171907" cy="1719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285646" y="3583534"/>
            <a:ext cx="4467758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(The Gains)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Functional, emotional, and social value the customer receives.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71500" y="4457700"/>
            <a:ext cx="5715000" cy="875995"/>
          </a:xfrm>
          <a:prstGeom prst="roundRect">
            <a:avLst>
              <a:gd name="adj" fmla="val 90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761695" y="4628693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866851" y="4733849"/>
            <a:ext cx="171907" cy="171907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285646" y="4628693"/>
            <a:ext cx="4782312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Costs (The Pains)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Money, time, effort, risk, and uncertainty involved in the purchase.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571500" y="5502859"/>
            <a:ext cx="5715000" cy="1114654"/>
          </a:xfrm>
          <a:prstGeom prst="roundRect">
            <a:avLst>
              <a:gd name="adj" fmla="val 5609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6" name="Shape 11"/>
          <p:cNvSpPr/>
          <p:nvPr/>
        </p:nvSpPr>
        <p:spPr>
          <a:xfrm>
            <a:off x="761695" y="5674766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rcRect l="-1064" r="-1064" t="0" b="0"/>
          <a:stretch/>
        </p:blipFill>
        <p:spPr>
          <a:xfrm>
            <a:off x="843077" y="5779008"/>
            <a:ext cx="219456" cy="171907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285646" y="5674766"/>
            <a:ext cx="4886554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Strategy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Strong value propositions maximize benefits while aggressively minimizing costs.</a:t>
            </a:r>
            <a:endParaRPr lang="en-US" sz="1300" dirty="0"/>
          </a:p>
        </p:txBody>
      </p:sp>
      <p:sp>
        <p:nvSpPr>
          <p:cNvPr id="19" name="Shape 13"/>
          <p:cNvSpPr/>
          <p:nvPr/>
        </p:nvSpPr>
        <p:spPr>
          <a:xfrm>
            <a:off x="0" y="7093001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20" name="Shape 14"/>
          <p:cNvSpPr/>
          <p:nvPr/>
        </p:nvSpPr>
        <p:spPr>
          <a:xfrm>
            <a:off x="0" y="7093001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1" name="Text 15"/>
          <p:cNvSpPr txBox="1"/>
          <p:nvPr/>
        </p:nvSpPr>
        <p:spPr>
          <a:xfrm>
            <a:off x="571500" y="7103059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2" name="Text 16"/>
          <p:cNvSpPr txBox="1"/>
          <p:nvPr/>
        </p:nvSpPr>
        <p:spPr>
          <a:xfrm>
            <a:off x="11503152" y="7103059"/>
            <a:ext cx="20025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</a:t>
            </a:r>
            <a:endParaRPr lang="en-US" sz="900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rcRect l="-7" r="-7" t="0" b="0"/>
          <a:stretch/>
        </p:blipFill>
        <p:spPr>
          <a:xfrm>
            <a:off x="6762902" y="1104595"/>
            <a:ext cx="4858207" cy="5512003"/>
          </a:xfrm>
          <a:prstGeom prst="rect">
            <a:avLst/>
          </a:prstGeom>
        </p:spPr>
      </p:pic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6"/>
          <a:srcRect l="76" r="76" t="0" b="0"/>
          <a:stretch/>
        </p:blipFill>
        <p:spPr>
          <a:xfrm>
            <a:off x="7048195" y="2334463"/>
            <a:ext cx="4286707" cy="3057754"/>
          </a:xfrm>
          <a:prstGeom prst="rect">
            <a:avLst/>
          </a:prstGeom>
        </p:spPr>
      </p:pic>
      <p:sp>
        <p:nvSpPr>
          <p:cNvPr id="25" name="Shape 17"/>
          <p:cNvSpPr/>
          <p:nvPr/>
        </p:nvSpPr>
        <p:spPr>
          <a:xfrm>
            <a:off x="0" y="0"/>
            <a:ext cx="12191695" cy="629107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26" name="Text 18"/>
          <p:cNvSpPr txBox="1"/>
          <p:nvPr/>
        </p:nvSpPr>
        <p:spPr>
          <a:xfrm>
            <a:off x="571500" y="0"/>
            <a:ext cx="6801307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 Proposition Formula</a:t>
            </a:r>
            <a:endParaRPr lang="en-US" sz="3300" dirty="0"/>
          </a:p>
        </p:txBody>
      </p:sp>
      <p:pic>
        <p:nvPicPr>
          <p:cNvPr id="27" name="Image 6" descr="preencoded.png">    </p:cNvPr>
          <p:cNvPicPr>
            <a:picLocks noChangeAspect="1"/>
          </p:cNvPicPr>
          <p:nvPr/>
        </p:nvPicPr>
        <p:blipFill>
          <a:blip r:embed="rId7"/>
          <a:srcRect l="-80" r="-80" t="0" b="0"/>
          <a:stretch/>
        </p:blipFill>
        <p:spPr>
          <a:xfrm>
            <a:off x="571500" y="580644"/>
            <a:ext cx="1143000" cy="47549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12049049" y="0"/>
            <a:ext cx="142646" cy="629107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6" name="Text 4"/>
          <p:cNvSpPr txBox="1"/>
          <p:nvPr/>
        </p:nvSpPr>
        <p:spPr>
          <a:xfrm>
            <a:off x="11537899" y="6586423"/>
            <a:ext cx="1627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571500" y="1429207"/>
            <a:ext cx="5277002" cy="4667098"/>
          </a:xfrm>
          <a:prstGeom prst="roundRect">
            <a:avLst>
              <a:gd name="adj" fmla="val 480"/>
            </a:avLst>
          </a:prstGeom>
          <a:solidFill>
            <a:srgbClr val="F1F5F9"/>
          </a:solidFill>
          <a:ln w="12700">
            <a:solidFill>
              <a:srgbClr val="CBD5E1"/>
            </a:solidFill>
            <a:prstDash val="solid"/>
          </a:ln>
          <a:effectLst>
            <a:outerShdw sx="100000" sy="100000" kx="0" ky="0" algn="bl" rotWithShape="0" blurRad="139700" dist="38100" dir="1620000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80644" y="1438351"/>
            <a:ext cx="5257800" cy="676656"/>
          </a:xfrm>
          <a:prstGeom prst="roundRect">
            <a:avLst>
              <a:gd name="adj" fmla="val 22840"/>
            </a:avLst>
          </a:prstGeom>
          <a:solidFill>
            <a:srgbClr val="E2E8F0"/>
          </a:solidFill>
          <a:ln/>
        </p:spPr>
      </p:sp>
      <p:sp>
        <p:nvSpPr>
          <p:cNvPr id="9" name="Shape 7"/>
          <p:cNvSpPr/>
          <p:nvPr/>
        </p:nvSpPr>
        <p:spPr>
          <a:xfrm>
            <a:off x="580644" y="2105863"/>
            <a:ext cx="5257800" cy="9144"/>
          </a:xfrm>
          <a:prstGeom prst="roundRect">
            <a:avLst>
              <a:gd name="adj" fmla="val 1690141"/>
            </a:avLst>
          </a:prstGeom>
          <a:solidFill>
            <a:srgbClr val="000000">
              <a:alpha val="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Text 8"/>
          <p:cNvSpPr txBox="1"/>
          <p:nvPr/>
        </p:nvSpPr>
        <p:spPr>
          <a:xfrm>
            <a:off x="866851" y="1438351"/>
            <a:ext cx="2105863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75" kern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 Messaging</a:t>
            </a:r>
            <a:endParaRPr lang="en-US" sz="15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324551" y="1657807"/>
            <a:ext cx="228600" cy="22860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961949" y="2495398"/>
            <a:ext cx="47549" cy="437998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</p:sp>
      <p:sp>
        <p:nvSpPr>
          <p:cNvPr id="13" name="Text 10"/>
          <p:cNvSpPr txBox="1"/>
          <p:nvPr/>
        </p:nvSpPr>
        <p:spPr>
          <a:xfrm>
            <a:off x="1200607" y="2495398"/>
            <a:ext cx="494416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"Tutoring available for all subjects."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961949" y="3172054"/>
            <a:ext cx="47549" cy="437998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</p:sp>
      <p:sp>
        <p:nvSpPr>
          <p:cNvPr id="15" name="Text 12"/>
          <p:cNvSpPr txBox="1"/>
          <p:nvPr/>
        </p:nvSpPr>
        <p:spPr>
          <a:xfrm>
            <a:off x="1200607" y="3172054"/>
            <a:ext cx="437266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"Walk-ins welcome."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961949" y="5048402"/>
            <a:ext cx="449610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7" name="Text 14"/>
          <p:cNvSpPr txBox="1"/>
          <p:nvPr/>
        </p:nvSpPr>
        <p:spPr>
          <a:xfrm>
            <a:off x="1194206" y="5248656"/>
            <a:ext cx="433974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Problems: Vague, no proof, assumes I know I need help, ignores emotional barriers.</a:t>
            </a:r>
            <a:endParaRPr lang="en-US" sz="1200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100" b="-100"/>
          <a:stretch/>
        </p:blipFill>
        <p:spPr>
          <a:xfrm>
            <a:off x="961949" y="5277002"/>
            <a:ext cx="114300" cy="152705"/>
          </a:xfrm>
          <a:prstGeom prst="rect">
            <a:avLst/>
          </a:prstGeom>
        </p:spPr>
      </p:pic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rcRect l="-6" r="-6" t="0" b="0"/>
          <a:stretch/>
        </p:blipFill>
        <p:spPr>
          <a:xfrm>
            <a:off x="6324905" y="1429207"/>
            <a:ext cx="5349240" cy="4713732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6317590" y="1424635"/>
            <a:ext cx="5315407" cy="685800"/>
          </a:xfrm>
          <a:prstGeom prst="rect">
            <a:avLst/>
          </a:prstGeom>
          <a:solidFill>
            <a:srgbClr val="2C8EB5"/>
          </a:solidFill>
          <a:ln/>
        </p:spPr>
      </p:sp>
      <p:sp>
        <p:nvSpPr>
          <p:cNvPr id="21" name="Shape 16"/>
          <p:cNvSpPr/>
          <p:nvPr/>
        </p:nvSpPr>
        <p:spPr>
          <a:xfrm>
            <a:off x="6317590" y="2101291"/>
            <a:ext cx="5315407" cy="91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Text 17"/>
          <p:cNvSpPr txBox="1"/>
          <p:nvPr/>
        </p:nvSpPr>
        <p:spPr>
          <a:xfrm>
            <a:off x="6605626" y="1424635"/>
            <a:ext cx="235275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Strong Messaging</a:t>
            </a:r>
            <a:endParaRPr lang="en-US" sz="1500" dirty="0"/>
          </a:p>
        </p:txBody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1108131" y="1645920"/>
            <a:ext cx="237744" cy="237744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6702552" y="5051146"/>
            <a:ext cx="4543654" cy="9144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>
                <a:alpha val="0"/>
              </a:srgbClr>
            </a:solidFill>
            <a:prstDash val="solid"/>
          </a:ln>
        </p:spPr>
      </p:sp>
      <p:sp>
        <p:nvSpPr>
          <p:cNvPr id="25" name="Text 19"/>
          <p:cNvSpPr txBox="1"/>
          <p:nvPr/>
        </p:nvSpPr>
        <p:spPr>
          <a:xfrm>
            <a:off x="6956755" y="5253228"/>
            <a:ext cx="436626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Solutions: Specific benefit, social proof, risk reversal, addresses 'embarrassment'.</a:t>
            </a:r>
            <a:endParaRPr lang="en-US" sz="1200" dirty="0"/>
          </a:p>
        </p:txBody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rcRect l="-363" r="-363" t="0" b="0"/>
          <a:stretch/>
        </p:blipFill>
        <p:spPr>
          <a:xfrm>
            <a:off x="6702552" y="5282489"/>
            <a:ext cx="142646" cy="161849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6702552" y="2492654"/>
            <a:ext cx="47549" cy="790956"/>
          </a:xfrm>
          <a:prstGeom prst="rect">
            <a:avLst/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28" name="Text 21"/>
          <p:cNvSpPr txBox="1"/>
          <p:nvPr/>
        </p:nvSpPr>
        <p:spPr>
          <a:xfrm>
            <a:off x="6943039" y="2492654"/>
            <a:ext cx="4391863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i="1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"Get unstuck fast on gateway courses—judgment-free, 30-minute sessions."</a:t>
            </a:r>
            <a:endParaRPr lang="en-US" sz="1800" dirty="0"/>
          </a:p>
        </p:txBody>
      </p:sp>
      <p:sp>
        <p:nvSpPr>
          <p:cNvPr id="29" name="Shape 22"/>
          <p:cNvSpPr/>
          <p:nvPr/>
        </p:nvSpPr>
        <p:spPr>
          <a:xfrm>
            <a:off x="6702552" y="3522269"/>
            <a:ext cx="47549" cy="1143000"/>
          </a:xfrm>
          <a:prstGeom prst="rect">
            <a:avLst/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30" name="Text 23"/>
          <p:cNvSpPr txBox="1"/>
          <p:nvPr/>
        </p:nvSpPr>
        <p:spPr>
          <a:xfrm>
            <a:off x="6943039" y="3522269"/>
            <a:ext cx="4391863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i="1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"Book in 60 seconds; trained peer tutors with 4.8/5 ratings. If you don’t improve, next session is free."</a:t>
            </a:r>
            <a:endParaRPr lang="en-US" sz="1800" dirty="0"/>
          </a:p>
        </p:txBody>
      </p:sp>
      <p:sp>
        <p:nvSpPr>
          <p:cNvPr id="31" name="Shape 24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32" name="Text 25"/>
          <p:cNvSpPr txBox="1"/>
          <p:nvPr/>
        </p:nvSpPr>
        <p:spPr>
          <a:xfrm>
            <a:off x="571500" y="209398"/>
            <a:ext cx="8653882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 &amp; After — Tutoring Center</a:t>
            </a:r>
            <a:endParaRPr lang="en-US" sz="3300" dirty="0"/>
          </a:p>
        </p:txBody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34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  <p:pic>
        <p:nvPicPr>
          <p:cNvPr id="35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5810098" y="3476549"/>
            <a:ext cx="571500" cy="571500"/>
          </a:xfrm>
          <a:prstGeom prst="rect">
            <a:avLst/>
          </a:prstGeom>
        </p:spPr>
      </p:pic>
      <p:pic>
        <p:nvPicPr>
          <p:cNvPr id="36" name="Image 8" descr="preencoded.png">    </p:cNvPr>
          <p:cNvPicPr>
            <a:picLocks noChangeAspect="1"/>
          </p:cNvPicPr>
          <p:nvPr/>
        </p:nvPicPr>
        <p:blipFill>
          <a:blip r:embed="rId9"/>
          <a:srcRect l="-881" r="-881" t="0" b="0"/>
          <a:stretch/>
        </p:blipFill>
        <p:spPr>
          <a:xfrm>
            <a:off x="5976518" y="3629254"/>
            <a:ext cx="237744" cy="267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71500" y="1495958"/>
            <a:ext cx="66486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Recap: Building a Fundable Brand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7" b="-17"/>
          <a:stretch/>
        </p:blipFill>
        <p:spPr>
          <a:xfrm>
            <a:off x="571500" y="2056486"/>
            <a:ext cx="6533388" cy="83850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19302" y="2261311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-1282" r="-1282" t="0" b="0"/>
          <a:stretch/>
        </p:blipFill>
        <p:spPr>
          <a:xfrm>
            <a:off x="923544" y="2380183"/>
            <a:ext cx="219456" cy="19019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438351" y="2199132"/>
            <a:ext cx="355335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438351" y="2522830"/>
            <a:ext cx="4069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How customers understand you (Clear + Relevant)</a:t>
            </a:r>
            <a:endParaRPr lang="en-US" sz="12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17" b="-17"/>
          <a:stretch/>
        </p:blipFill>
        <p:spPr>
          <a:xfrm>
            <a:off x="571500" y="3037637"/>
            <a:ext cx="6533388" cy="838505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819302" y="3242462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938174" y="3361334"/>
            <a:ext cx="190195" cy="19019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438351" y="3180283"/>
            <a:ext cx="36393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Differentiation</a:t>
            </a:r>
            <a:endParaRPr lang="en-US" sz="1500" dirty="0"/>
          </a:p>
        </p:txBody>
      </p:sp>
      <p:sp>
        <p:nvSpPr>
          <p:cNvPr id="13" name="Text 7"/>
          <p:cNvSpPr txBox="1"/>
          <p:nvPr/>
        </p:nvSpPr>
        <p:spPr>
          <a:xfrm>
            <a:off x="1438351" y="3503981"/>
            <a:ext cx="41678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Meaningful and believable with strategic trade-offs</a:t>
            </a:r>
            <a:endParaRPr lang="en-US" sz="12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7" b="-17"/>
          <a:stretch/>
        </p:blipFill>
        <p:spPr>
          <a:xfrm>
            <a:off x="571500" y="4018788"/>
            <a:ext cx="6533388" cy="838505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819302" y="4223614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38174" y="4342486"/>
            <a:ext cx="190195" cy="19019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438351" y="4161434"/>
            <a:ext cx="32388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 Propositions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1438351" y="4485132"/>
            <a:ext cx="37078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Specific, customer-centered (Benefits &gt; Costs)</a:t>
            </a:r>
            <a:endParaRPr lang="en-US" sz="1200" dirty="0"/>
          </a:p>
        </p:txBody>
      </p:sp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7" b="-17"/>
          <a:stretch/>
        </p:blipFill>
        <p:spPr>
          <a:xfrm>
            <a:off x="571500" y="4999939"/>
            <a:ext cx="6533388" cy="838505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819302" y="5204765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>    </p:cNvPr>
          <p:cNvPicPr>
            <a:picLocks noChangeAspect="1"/>
          </p:cNvPicPr>
          <p:nvPr/>
        </p:nvPicPr>
        <p:blipFill>
          <a:blip r:embed="rId8"/>
          <a:srcRect l="-1648" r="-1648" t="0" b="0"/>
          <a:stretch/>
        </p:blipFill>
        <p:spPr>
          <a:xfrm>
            <a:off x="947318" y="5323637"/>
            <a:ext cx="171907" cy="19019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438351" y="5142586"/>
            <a:ext cx="2645359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Proof Points</a:t>
            </a:r>
            <a:endParaRPr lang="en-US" sz="1500" dirty="0"/>
          </a:p>
        </p:txBody>
      </p:sp>
      <p:sp>
        <p:nvSpPr>
          <p:cNvPr id="23" name="Text 13"/>
          <p:cNvSpPr txBox="1"/>
          <p:nvPr/>
        </p:nvSpPr>
        <p:spPr>
          <a:xfrm>
            <a:off x="1438351" y="5466283"/>
            <a:ext cx="30266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 trust and reduce perceived risk</a:t>
            </a:r>
            <a:endParaRPr lang="en-US" sz="1200" dirty="0"/>
          </a:p>
        </p:txBody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rcRect l="-9" r="-9" t="0" b="0"/>
          <a:stretch/>
        </p:blipFill>
        <p:spPr>
          <a:xfrm>
            <a:off x="7581290" y="2076602"/>
            <a:ext cx="4039819" cy="3371393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7590434" y="2085746"/>
            <a:ext cx="4028846" cy="666598"/>
          </a:xfrm>
          <a:prstGeom prst="roundRect">
            <a:avLst>
              <a:gd name="adj" fmla="val 23516"/>
            </a:avLst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Text 15"/>
          <p:cNvSpPr txBox="1"/>
          <p:nvPr/>
        </p:nvSpPr>
        <p:spPr>
          <a:xfrm>
            <a:off x="7876642" y="2276856"/>
            <a:ext cx="208026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Bottom Line</a:t>
            </a:r>
            <a:endParaRPr lang="en-US" sz="1500" dirty="0"/>
          </a:p>
        </p:txBody>
      </p:sp>
      <p:pic>
        <p:nvPicPr>
          <p:cNvPr id="2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8810" y="2293315"/>
            <a:ext cx="733349" cy="256946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10598810" y="2293315"/>
            <a:ext cx="734263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Success</a:t>
            </a:r>
            <a:endParaRPr lang="en-US" sz="800" dirty="0"/>
          </a:p>
        </p:txBody>
      </p:sp>
      <p:pic>
        <p:nvPicPr>
          <p:cNvPr id="29" name="Image 10" descr="preencoded.png">    </p:cNvPr>
          <p:cNvPicPr>
            <a:picLocks noChangeAspect="1"/>
          </p:cNvPicPr>
          <p:nvPr/>
        </p:nvPicPr>
        <p:blipFill>
          <a:blip r:embed="rId11"/>
          <a:srcRect l="-8" r="-8" t="0" b="0"/>
          <a:stretch/>
        </p:blipFill>
        <p:spPr>
          <a:xfrm>
            <a:off x="7590434" y="2752344"/>
            <a:ext cx="4020617" cy="2685593"/>
          </a:xfrm>
          <a:prstGeom prst="rect">
            <a:avLst/>
          </a:prstGeom>
        </p:spPr>
      </p:pic>
      <p:pic>
        <p:nvPicPr>
          <p:cNvPr id="30" name="Image 11" descr="preencoded.png">    </p:cNvPr>
          <p:cNvPicPr>
            <a:picLocks noChangeAspect="1"/>
          </p:cNvPicPr>
          <p:nvPr/>
        </p:nvPicPr>
        <p:blipFill>
          <a:blip r:embed="rId12"/>
          <a:srcRect l="-327100" r="-327100" t="0" b="0"/>
          <a:stretch/>
        </p:blipFill>
        <p:spPr>
          <a:xfrm>
            <a:off x="7876642" y="3038551"/>
            <a:ext cx="3448202" cy="457200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7838237" y="3781044"/>
            <a:ext cx="3534156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 strong strategy isn't about being </a:t>
            </a:r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better</a:t>
            </a:r>
            <a:pPr algn="ctr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at everything. </a:t>
            </a:r>
            <a:pPr algn="ctr" indent="0" marL="0">
              <a:buNone/>
            </a:pPr>
            <a:endParaRPr lang="en-US" sz="1300" dirty="0"/>
          </a:p>
          <a:p>
            <a:pPr algn="ctr" indent="0" marL="0">
              <a:buNone/>
            </a:pPr>
            <a:endParaRPr lang="en-US" sz="1300" dirty="0"/>
          </a:p>
          <a:p>
            <a:pPr algn="ctr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It's about being </a:t>
            </a:r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different</a:t>
            </a:r>
            <a:pPr algn="ctr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in a way that matters to your specific customer. </a:t>
            </a:r>
            <a:endParaRPr lang="en-US" sz="1300" dirty="0"/>
          </a:p>
        </p:txBody>
      </p:sp>
      <p:sp>
        <p:nvSpPr>
          <p:cNvPr id="32" name="Shape 18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33" name="Shape 19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4" name="Text 20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35" name="Text 21"/>
          <p:cNvSpPr txBox="1"/>
          <p:nvPr/>
        </p:nvSpPr>
        <p:spPr>
          <a:xfrm>
            <a:off x="11514125" y="6586423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</a:t>
            </a:r>
            <a:endParaRPr lang="en-US" sz="900" dirty="0"/>
          </a:p>
        </p:txBody>
      </p:sp>
      <p:sp>
        <p:nvSpPr>
          <p:cNvPr id="36" name="Shape 22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37" name="Text 23"/>
          <p:cNvSpPr txBox="1"/>
          <p:nvPr/>
        </p:nvSpPr>
        <p:spPr>
          <a:xfrm>
            <a:off x="571500" y="209398"/>
            <a:ext cx="362559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Takeaways</a:t>
            </a:r>
            <a:endParaRPr lang="en-US" sz="3300" dirty="0"/>
          </a:p>
        </p:txBody>
      </p:sp>
      <p:pic>
        <p:nvPicPr>
          <p:cNvPr id="38" name="Image 12" descr="preencoded.png">    </p:cNvPr>
          <p:cNvPicPr>
            <a:picLocks noChangeAspect="1"/>
          </p:cNvPicPr>
          <p:nvPr/>
        </p:nvPicPr>
        <p:blipFill>
          <a:blip r:embed="rId13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39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443216" y="1333195"/>
            <a:ext cx="4181551" cy="4858207"/>
          </a:xfrm>
          <a:prstGeom prst="roundRect">
            <a:avLst>
              <a:gd name="adj" fmla="val 598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28509" y="2366467"/>
            <a:ext cx="3610051" cy="19202"/>
          </a:xfrm>
          <a:prstGeom prst="rect">
            <a:avLst/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728509" y="1928470"/>
            <a:ext cx="3724351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Moves to Improve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7728509" y="2624328"/>
            <a:ext cx="304495" cy="304495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1100" b="-1100"/>
          <a:stretch/>
        </p:blipFill>
        <p:spPr>
          <a:xfrm>
            <a:off x="7823606" y="2710282"/>
            <a:ext cx="114300" cy="133502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8176565" y="2624328"/>
            <a:ext cx="32388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Sharpen the Category Label: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Make sure they know </a:t>
            </a:r>
            <a:pPr algn="l"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it is instantly.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7728509" y="3310128"/>
            <a:ext cx="304495" cy="304495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814462" y="3396082"/>
            <a:ext cx="133502" cy="133502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8176565" y="3310128"/>
            <a:ext cx="32388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Name the Target: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Be specific about who it's for so they see themselves.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7728509" y="3995928"/>
            <a:ext cx="304495" cy="304495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-837" r="-837" t="0" b="0"/>
          <a:stretch/>
        </p:blipFill>
        <p:spPr>
          <a:xfrm>
            <a:off x="7805318" y="4081882"/>
            <a:ext cx="152705" cy="133502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8176565" y="3995928"/>
            <a:ext cx="3238805" cy="724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Highlight 1-2 Benefits: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Focus on the most meaningful outcomes, not just features.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7728509" y="4910328"/>
            <a:ext cx="304495" cy="304495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814462" y="4996282"/>
            <a:ext cx="133502" cy="133502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8176565" y="4910328"/>
            <a:ext cx="323880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Reason to Believe: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Add distinct proof points to build trust and reduce risk.</a:t>
            </a:r>
            <a:endParaRPr lang="en-US" sz="1200" dirty="0"/>
          </a:p>
        </p:txBody>
      </p:sp>
      <p:sp>
        <p:nvSpPr>
          <p:cNvPr id="18" name="Shape 12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19" name="Shape 13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0" name="Text 14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1" name="Text 15"/>
          <p:cNvSpPr txBox="1"/>
          <p:nvPr/>
        </p:nvSpPr>
        <p:spPr>
          <a:xfrm>
            <a:off x="11515039" y="6586423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3911803" y="1333195"/>
            <a:ext cx="3152851" cy="2333549"/>
          </a:xfrm>
          <a:prstGeom prst="roundRect">
            <a:avLst>
              <a:gd name="adj" fmla="val 1919"/>
            </a:avLst>
          </a:prstGeom>
          <a:solidFill>
            <a:srgbClr val="F0FDF4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23" name="Shape 17"/>
          <p:cNvSpPr/>
          <p:nvPr/>
        </p:nvSpPr>
        <p:spPr>
          <a:xfrm>
            <a:off x="3911803" y="1333195"/>
            <a:ext cx="57607" cy="2333549"/>
          </a:xfrm>
          <a:prstGeom prst="roundRect">
            <a:avLst>
              <a:gd name="adj" fmla="val 77746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24" name="Text 18"/>
          <p:cNvSpPr txBox="1"/>
          <p:nvPr/>
        </p:nvSpPr>
        <p:spPr>
          <a:xfrm>
            <a:off x="4159606" y="1524305"/>
            <a:ext cx="282275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 Clarity + High Relevance</a:t>
            </a:r>
            <a:endParaRPr lang="en-US" sz="1200" dirty="0"/>
          </a:p>
        </p:txBody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20192" b="-20192"/>
          <a:stretch/>
        </p:blipFill>
        <p:spPr>
          <a:xfrm>
            <a:off x="6680606" y="1524305"/>
            <a:ext cx="190195" cy="267005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4159606" y="1933956"/>
            <a:ext cx="306141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i="1" dirty="0">
                <a:solidFill>
                  <a:srgbClr val="2D374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"This is perfect for me."</a:t>
            </a:r>
            <a:endParaRPr lang="en-US" sz="1500" dirty="0"/>
          </a:p>
        </p:txBody>
      </p:sp>
      <p:sp>
        <p:nvSpPr>
          <p:cNvPr id="27" name="Text 20"/>
          <p:cNvSpPr txBox="1"/>
          <p:nvPr/>
        </p:nvSpPr>
        <p:spPr>
          <a:xfrm>
            <a:off x="4159606" y="2314346"/>
            <a:ext cx="2791663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Clear benefit, obvious fit. The customer understands immediately and wants it. Highest conversion rate.</a:t>
            </a:r>
            <a:endParaRPr lang="en-US" sz="1000" dirty="0"/>
          </a:p>
        </p:txBody>
      </p:sp>
      <p:sp>
        <p:nvSpPr>
          <p:cNvPr id="28" name="Text 21"/>
          <p:cNvSpPr txBox="1"/>
          <p:nvPr/>
        </p:nvSpPr>
        <p:spPr>
          <a:xfrm>
            <a:off x="6254496" y="3429000"/>
            <a:ext cx="79095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spc="75" kern="0" dirty="0">
                <a:solidFill>
                  <a:srgbClr val="A0AEC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Ideal State</a:t>
            </a:r>
            <a:endParaRPr lang="en-US" sz="800" dirty="0"/>
          </a:p>
        </p:txBody>
      </p:sp>
      <p:sp>
        <p:nvSpPr>
          <p:cNvPr id="29" name="Shape 22"/>
          <p:cNvSpPr/>
          <p:nvPr/>
        </p:nvSpPr>
        <p:spPr>
          <a:xfrm>
            <a:off x="571500" y="1333195"/>
            <a:ext cx="3152851" cy="2333549"/>
          </a:xfrm>
          <a:prstGeom prst="roundRect">
            <a:avLst>
              <a:gd name="adj" fmla="val 1919"/>
            </a:avLst>
          </a:prstGeom>
          <a:solidFill>
            <a:srgbClr val="FEFCE8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571500" y="1333195"/>
            <a:ext cx="57607" cy="2333549"/>
          </a:xfrm>
          <a:prstGeom prst="roundRect">
            <a:avLst>
              <a:gd name="adj" fmla="val 77746"/>
            </a:avLst>
          </a:prstGeom>
          <a:solidFill>
            <a:srgbClr val="F1C40F"/>
          </a:solidFill>
          <a:ln w="12700">
            <a:solidFill>
              <a:srgbClr val="F1C40F">
                <a:alpha val="0"/>
              </a:srgbClr>
            </a:solidFill>
            <a:prstDash val="solid"/>
          </a:ln>
        </p:spPr>
      </p:sp>
      <p:sp>
        <p:nvSpPr>
          <p:cNvPr id="31" name="Text 24"/>
          <p:cNvSpPr txBox="1"/>
          <p:nvPr/>
        </p:nvSpPr>
        <p:spPr>
          <a:xfrm>
            <a:off x="819302" y="1524305"/>
            <a:ext cx="27386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Clarity + High Relevance</a:t>
            </a:r>
            <a:endParaRPr lang="en-US" sz="1200" dirty="0"/>
          </a:p>
        </p:txBody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20192" b="-20192"/>
          <a:stretch/>
        </p:blipFill>
        <p:spPr>
          <a:xfrm>
            <a:off x="3340303" y="1524305"/>
            <a:ext cx="190195" cy="267005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819302" y="1933956"/>
            <a:ext cx="323057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i="1" dirty="0">
                <a:solidFill>
                  <a:srgbClr val="2D374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"Maybe... but I'm not sure."</a:t>
            </a:r>
            <a:endParaRPr lang="en-US" sz="1500" dirty="0"/>
          </a:p>
        </p:txBody>
      </p:sp>
      <p:sp>
        <p:nvSpPr>
          <p:cNvPr id="34" name="Text 26"/>
          <p:cNvSpPr txBox="1"/>
          <p:nvPr/>
        </p:nvSpPr>
        <p:spPr>
          <a:xfrm>
            <a:off x="819302" y="2314346"/>
            <a:ext cx="2791663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They care about the problem, but are confused by your solution. Needs simpler language and clearer positioning.</a:t>
            </a:r>
            <a:endParaRPr lang="en-US" sz="1000" dirty="0"/>
          </a:p>
        </p:txBody>
      </p:sp>
      <p:sp>
        <p:nvSpPr>
          <p:cNvPr id="35" name="Text 27"/>
          <p:cNvSpPr txBox="1"/>
          <p:nvPr/>
        </p:nvSpPr>
        <p:spPr>
          <a:xfrm>
            <a:off x="2964485" y="3429000"/>
            <a:ext cx="7434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spc="75" kern="0" dirty="0">
                <a:solidFill>
                  <a:srgbClr val="A0AEC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Confusing</a:t>
            </a:r>
            <a:endParaRPr lang="en-US" sz="800" dirty="0"/>
          </a:p>
        </p:txBody>
      </p:sp>
      <p:sp>
        <p:nvSpPr>
          <p:cNvPr id="36" name="Shape 28"/>
          <p:cNvSpPr/>
          <p:nvPr/>
        </p:nvSpPr>
        <p:spPr>
          <a:xfrm>
            <a:off x="3911803" y="3857854"/>
            <a:ext cx="3152851" cy="2333549"/>
          </a:xfrm>
          <a:prstGeom prst="roundRect">
            <a:avLst>
              <a:gd name="adj" fmla="val 1919"/>
            </a:avLst>
          </a:prstGeom>
          <a:solidFill>
            <a:srgbClr val="F8FAFC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37" name="Shape 29"/>
          <p:cNvSpPr/>
          <p:nvPr/>
        </p:nvSpPr>
        <p:spPr>
          <a:xfrm>
            <a:off x="3911803" y="3857854"/>
            <a:ext cx="57607" cy="2333549"/>
          </a:xfrm>
          <a:prstGeom prst="roundRect">
            <a:avLst>
              <a:gd name="adj" fmla="val 77746"/>
            </a:avLst>
          </a:prstGeom>
          <a:solidFill>
            <a:srgbClr val="95A5A6"/>
          </a:solidFill>
          <a:ln w="12700">
            <a:solidFill>
              <a:srgbClr val="95A5A6">
                <a:alpha val="0"/>
              </a:srgbClr>
            </a:solidFill>
            <a:prstDash val="solid"/>
          </a:ln>
        </p:spPr>
      </p:sp>
      <p:sp>
        <p:nvSpPr>
          <p:cNvPr id="38" name="Text 30"/>
          <p:cNvSpPr txBox="1"/>
          <p:nvPr/>
        </p:nvSpPr>
        <p:spPr>
          <a:xfrm>
            <a:off x="4159606" y="4048049"/>
            <a:ext cx="27386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 Clarity + Low Relevance</a:t>
            </a:r>
            <a:endParaRPr lang="en-US" sz="1200" dirty="0"/>
          </a:p>
        </p:txBody>
      </p:sp>
      <p:pic>
        <p:nvPicPr>
          <p:cNvPr id="3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20192" b="-20192"/>
          <a:stretch/>
        </p:blipFill>
        <p:spPr>
          <a:xfrm>
            <a:off x="6680606" y="4048049"/>
            <a:ext cx="190195" cy="267005"/>
          </a:xfrm>
          <a:prstGeom prst="rect">
            <a:avLst/>
          </a:prstGeom>
        </p:spPr>
      </p:pic>
      <p:sp>
        <p:nvSpPr>
          <p:cNvPr id="40" name="Text 31"/>
          <p:cNvSpPr txBox="1"/>
          <p:nvPr/>
        </p:nvSpPr>
        <p:spPr>
          <a:xfrm>
            <a:off x="4159606" y="4457700"/>
            <a:ext cx="306141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i="1" dirty="0">
                <a:solidFill>
                  <a:srgbClr val="2D374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"Okay... but not for me."</a:t>
            </a:r>
            <a:endParaRPr lang="en-US" sz="1500" dirty="0"/>
          </a:p>
        </p:txBody>
      </p:sp>
      <p:sp>
        <p:nvSpPr>
          <p:cNvPr id="41" name="Text 32"/>
          <p:cNvSpPr txBox="1"/>
          <p:nvPr/>
        </p:nvSpPr>
        <p:spPr>
          <a:xfrm>
            <a:off x="4159606" y="4839005"/>
            <a:ext cx="2791663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People get it, but it doesn't solve their problem right now. You may be targeting the wrong customer.</a:t>
            </a:r>
            <a:endParaRPr lang="en-US" sz="1000" dirty="0"/>
          </a:p>
        </p:txBody>
      </p:sp>
      <p:sp>
        <p:nvSpPr>
          <p:cNvPr id="42" name="Text 33"/>
          <p:cNvSpPr txBox="1"/>
          <p:nvPr/>
        </p:nvSpPr>
        <p:spPr>
          <a:xfrm>
            <a:off x="6269126" y="5952744"/>
            <a:ext cx="7818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spc="75" kern="0" dirty="0">
                <a:solidFill>
                  <a:srgbClr val="A0AEC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Irrelevant</a:t>
            </a:r>
            <a:endParaRPr lang="en-US" sz="800" dirty="0"/>
          </a:p>
        </p:txBody>
      </p:sp>
      <p:sp>
        <p:nvSpPr>
          <p:cNvPr id="43" name="Shape 34"/>
          <p:cNvSpPr/>
          <p:nvPr/>
        </p:nvSpPr>
        <p:spPr>
          <a:xfrm>
            <a:off x="571500" y="3857854"/>
            <a:ext cx="3152851" cy="2333549"/>
          </a:xfrm>
          <a:prstGeom prst="roundRect">
            <a:avLst>
              <a:gd name="adj" fmla="val 1919"/>
            </a:avLst>
          </a:prstGeom>
          <a:solidFill>
            <a:srgbClr val="FEF2F2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44" name="Shape 35"/>
          <p:cNvSpPr/>
          <p:nvPr/>
        </p:nvSpPr>
        <p:spPr>
          <a:xfrm>
            <a:off x="571500" y="3857854"/>
            <a:ext cx="57607" cy="2333549"/>
          </a:xfrm>
          <a:prstGeom prst="roundRect">
            <a:avLst>
              <a:gd name="adj" fmla="val 77746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45" name="Text 36"/>
          <p:cNvSpPr txBox="1"/>
          <p:nvPr/>
        </p:nvSpPr>
        <p:spPr>
          <a:xfrm>
            <a:off x="819302" y="4048049"/>
            <a:ext cx="264261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Clarity + Low Relevance</a:t>
            </a:r>
            <a:endParaRPr lang="en-US" sz="1200" dirty="0"/>
          </a:p>
        </p:txBody>
      </p:sp>
      <p:pic>
        <p:nvPicPr>
          <p:cNvPr id="46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20192" b="-20192"/>
          <a:stretch/>
        </p:blipFill>
        <p:spPr>
          <a:xfrm>
            <a:off x="3340303" y="4048049"/>
            <a:ext cx="190195" cy="267005"/>
          </a:xfrm>
          <a:prstGeom prst="rect">
            <a:avLst/>
          </a:prstGeom>
        </p:spPr>
      </p:pic>
      <p:sp>
        <p:nvSpPr>
          <p:cNvPr id="47" name="Text 37"/>
          <p:cNvSpPr txBox="1"/>
          <p:nvPr/>
        </p:nvSpPr>
        <p:spPr>
          <a:xfrm>
            <a:off x="819302" y="4457700"/>
            <a:ext cx="323057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i="1" dirty="0">
                <a:solidFill>
                  <a:srgbClr val="2D374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"I don't get it, and I don't care."</a:t>
            </a:r>
            <a:endParaRPr lang="en-US" sz="1500" dirty="0"/>
          </a:p>
        </p:txBody>
      </p:sp>
      <p:sp>
        <p:nvSpPr>
          <p:cNvPr id="48" name="Text 38"/>
          <p:cNvSpPr txBox="1"/>
          <p:nvPr/>
        </p:nvSpPr>
        <p:spPr>
          <a:xfrm>
            <a:off x="819302" y="4839005"/>
            <a:ext cx="2791663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Misses both marks. Requires a complete rework of category, target customer, and core message.</a:t>
            </a:r>
            <a:endParaRPr lang="en-US" sz="1000" dirty="0"/>
          </a:p>
        </p:txBody>
      </p:sp>
      <p:sp>
        <p:nvSpPr>
          <p:cNvPr id="49" name="Text 39"/>
          <p:cNvSpPr txBox="1"/>
          <p:nvPr/>
        </p:nvSpPr>
        <p:spPr>
          <a:xfrm>
            <a:off x="3229661" y="5952744"/>
            <a:ext cx="4764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spc="75" kern="0" dirty="0">
                <a:solidFill>
                  <a:srgbClr val="A0AEC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Failed</a:t>
            </a:r>
            <a:endParaRPr lang="en-US" sz="800" dirty="0"/>
          </a:p>
        </p:txBody>
      </p:sp>
      <p:sp>
        <p:nvSpPr>
          <p:cNvPr id="50" name="Shape 40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51" name="Text 41"/>
          <p:cNvSpPr txBox="1"/>
          <p:nvPr/>
        </p:nvSpPr>
        <p:spPr>
          <a:xfrm>
            <a:off x="571500" y="237744"/>
            <a:ext cx="837956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0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 Matrix: Four Quadrants</a:t>
            </a:r>
            <a:endParaRPr lang="en-US" sz="3000" dirty="0"/>
          </a:p>
        </p:txBody>
      </p:sp>
      <p:pic>
        <p:nvPicPr>
          <p:cNvPr id="52" name="Image 8" descr="preencoded.png">    </p:cNvPr>
          <p:cNvPicPr>
            <a:picLocks noChangeAspect="1"/>
          </p:cNvPicPr>
          <p:nvPr/>
        </p:nvPicPr>
        <p:blipFill>
          <a:blip r:embed="rId9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53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71500" y="914400"/>
            <a:ext cx="3524098" cy="2428646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571500" y="914400"/>
            <a:ext cx="3524098" cy="47549"/>
          </a:xfrm>
          <a:prstGeom prst="roundRect">
            <a:avLst>
              <a:gd name="adj" fmla="val 75414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1695" y="1628546"/>
            <a:ext cx="3143707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61695" y="1152144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66851" y="1257300"/>
            <a:ext cx="171907" cy="1719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285646" y="1200607"/>
            <a:ext cx="13716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Convenience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761695" y="1781251"/>
            <a:ext cx="3219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Saves time or reduces effort for the customer.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761695" y="2333549"/>
            <a:ext cx="3143707" cy="819302"/>
          </a:xfrm>
          <a:prstGeom prst="roundRect">
            <a:avLst>
              <a:gd name="adj" fmla="val 7787"/>
            </a:avLst>
          </a:prstGeom>
          <a:solidFill>
            <a:srgbClr val="F8FAFC"/>
          </a:solidFill>
          <a:ln/>
        </p:spPr>
      </p:sp>
      <p:sp>
        <p:nvSpPr>
          <p:cNvPr id="11" name="Shape 8"/>
          <p:cNvSpPr/>
          <p:nvPr/>
        </p:nvSpPr>
        <p:spPr>
          <a:xfrm>
            <a:off x="761695" y="2333549"/>
            <a:ext cx="28346" cy="819302"/>
          </a:xfrm>
          <a:prstGeom prst="roundRect">
            <a:avLst>
              <a:gd name="adj" fmla="val 22505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2" name="Text 9"/>
          <p:cNvSpPr txBox="1"/>
          <p:nvPr/>
        </p:nvSpPr>
        <p:spPr>
          <a:xfrm>
            <a:off x="933602" y="2428646"/>
            <a:ext cx="294253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800" dirty="0"/>
          </a:p>
        </p:txBody>
      </p:sp>
      <p:sp>
        <p:nvSpPr>
          <p:cNvPr id="13" name="Text 10"/>
          <p:cNvSpPr txBox="1"/>
          <p:nvPr/>
        </p:nvSpPr>
        <p:spPr>
          <a:xfrm>
            <a:off x="933602" y="2624328"/>
            <a:ext cx="29059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"Mobile order-ahead app with 2-minute pickup guarantee."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334256" y="914400"/>
            <a:ext cx="3524098" cy="2428646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334256" y="914400"/>
            <a:ext cx="3524098" cy="47549"/>
          </a:xfrm>
          <a:prstGeom prst="roundRect">
            <a:avLst>
              <a:gd name="adj" fmla="val 75414"/>
            </a:avLst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524451" y="1628546"/>
            <a:ext cx="3143707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524451" y="1152144"/>
            <a:ext cx="381305" cy="381305"/>
          </a:xfrm>
          <a:prstGeom prst="ellipse">
            <a:avLst/>
          </a:prstGeom>
          <a:solidFill>
            <a:srgbClr val="F5F3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842" b="-842"/>
          <a:stretch/>
        </p:blipFill>
        <p:spPr>
          <a:xfrm>
            <a:off x="4619549" y="1257300"/>
            <a:ext cx="190195" cy="171907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5048402" y="1200607"/>
            <a:ext cx="85587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</a:t>
            </a:r>
            <a:endParaRPr lang="en-US" sz="1500" dirty="0"/>
          </a:p>
        </p:txBody>
      </p:sp>
      <p:sp>
        <p:nvSpPr>
          <p:cNvPr id="20" name="Text 16"/>
          <p:cNvSpPr txBox="1"/>
          <p:nvPr/>
        </p:nvSpPr>
        <p:spPr>
          <a:xfrm>
            <a:off x="4524451" y="1781251"/>
            <a:ext cx="3219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Better performance, durability, or outcomes.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4524451" y="2333549"/>
            <a:ext cx="3143707" cy="819302"/>
          </a:xfrm>
          <a:prstGeom prst="roundRect">
            <a:avLst>
              <a:gd name="adj" fmla="val 7787"/>
            </a:avLst>
          </a:prstGeom>
          <a:solidFill>
            <a:srgbClr val="F8FAFC"/>
          </a:solidFill>
          <a:ln/>
        </p:spPr>
      </p:sp>
      <p:sp>
        <p:nvSpPr>
          <p:cNvPr id="22" name="Shape 18"/>
          <p:cNvSpPr/>
          <p:nvPr/>
        </p:nvSpPr>
        <p:spPr>
          <a:xfrm>
            <a:off x="4524451" y="2333549"/>
            <a:ext cx="28346" cy="819302"/>
          </a:xfrm>
          <a:prstGeom prst="roundRect">
            <a:avLst>
              <a:gd name="adj" fmla="val 22505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4695444" y="2428646"/>
            <a:ext cx="294253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800" dirty="0"/>
          </a:p>
        </p:txBody>
      </p:sp>
      <p:sp>
        <p:nvSpPr>
          <p:cNvPr id="24" name="Text 20"/>
          <p:cNvSpPr txBox="1"/>
          <p:nvPr/>
        </p:nvSpPr>
        <p:spPr>
          <a:xfrm>
            <a:off x="4695444" y="2624328"/>
            <a:ext cx="29059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"Enterprise hosting with 99.9% uptime SLA."</a:t>
            </a:r>
            <a:endParaRPr lang="en-US" sz="1100" dirty="0"/>
          </a:p>
        </p:txBody>
      </p:sp>
      <p:sp>
        <p:nvSpPr>
          <p:cNvPr id="25" name="Shape 21"/>
          <p:cNvSpPr/>
          <p:nvPr/>
        </p:nvSpPr>
        <p:spPr>
          <a:xfrm>
            <a:off x="8096098" y="914400"/>
            <a:ext cx="3524098" cy="2428646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8096098" y="914400"/>
            <a:ext cx="3524098" cy="47549"/>
          </a:xfrm>
          <a:prstGeom prst="roundRect">
            <a:avLst>
              <a:gd name="adj" fmla="val 75414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8287207" y="1628546"/>
            <a:ext cx="3143707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8" name="Shape 24"/>
          <p:cNvSpPr/>
          <p:nvPr/>
        </p:nvSpPr>
        <p:spPr>
          <a:xfrm>
            <a:off x="8287207" y="1152144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2" descr="preencoded.png">    </p:cNvPr>
          <p:cNvPicPr>
            <a:picLocks noChangeAspect="1"/>
          </p:cNvPicPr>
          <p:nvPr/>
        </p:nvPicPr>
        <p:blipFill>
          <a:blip r:embed="rId3"/>
          <a:srcRect l="-760" r="-760" t="0" b="0"/>
          <a:stretch/>
        </p:blipFill>
        <p:spPr>
          <a:xfrm>
            <a:off x="8401507" y="1257300"/>
            <a:ext cx="152705" cy="171907"/>
          </a:xfrm>
          <a:prstGeom prst="rect">
            <a:avLst/>
          </a:prstGeom>
        </p:spPr>
      </p:pic>
      <p:sp>
        <p:nvSpPr>
          <p:cNvPr id="30" name="Text 25"/>
          <p:cNvSpPr txBox="1"/>
          <p:nvPr/>
        </p:nvSpPr>
        <p:spPr>
          <a:xfrm>
            <a:off x="8810244" y="1200607"/>
            <a:ext cx="149687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Price / Value</a:t>
            </a:r>
            <a:endParaRPr lang="en-US" sz="1500" dirty="0"/>
          </a:p>
        </p:txBody>
      </p:sp>
      <p:sp>
        <p:nvSpPr>
          <p:cNvPr id="31" name="Text 26"/>
          <p:cNvSpPr txBox="1"/>
          <p:nvPr/>
        </p:nvSpPr>
        <p:spPr>
          <a:xfrm>
            <a:off x="8287207" y="1781251"/>
            <a:ext cx="3219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Feels worth the cost (lowest price or best deal).</a:t>
            </a:r>
            <a:endParaRPr lang="en-US" sz="1200" dirty="0"/>
          </a:p>
        </p:txBody>
      </p:sp>
      <p:sp>
        <p:nvSpPr>
          <p:cNvPr id="32" name="Shape 27"/>
          <p:cNvSpPr/>
          <p:nvPr/>
        </p:nvSpPr>
        <p:spPr>
          <a:xfrm>
            <a:off x="8287207" y="2333549"/>
            <a:ext cx="3143707" cy="819302"/>
          </a:xfrm>
          <a:prstGeom prst="roundRect">
            <a:avLst>
              <a:gd name="adj" fmla="val 7787"/>
            </a:avLst>
          </a:prstGeom>
          <a:solidFill>
            <a:srgbClr val="F8FAFC"/>
          </a:solidFill>
          <a:ln/>
        </p:spPr>
      </p:sp>
      <p:sp>
        <p:nvSpPr>
          <p:cNvPr id="33" name="Shape 28"/>
          <p:cNvSpPr/>
          <p:nvPr/>
        </p:nvSpPr>
        <p:spPr>
          <a:xfrm>
            <a:off x="8287207" y="2333549"/>
            <a:ext cx="28346" cy="819302"/>
          </a:xfrm>
          <a:prstGeom prst="roundRect">
            <a:avLst>
              <a:gd name="adj" fmla="val 22505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34" name="Text 29"/>
          <p:cNvSpPr txBox="1"/>
          <p:nvPr/>
        </p:nvSpPr>
        <p:spPr>
          <a:xfrm>
            <a:off x="8458200" y="2428646"/>
            <a:ext cx="294253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800" dirty="0"/>
          </a:p>
        </p:txBody>
      </p:sp>
      <p:sp>
        <p:nvSpPr>
          <p:cNvPr id="35" name="Text 30"/>
          <p:cNvSpPr txBox="1"/>
          <p:nvPr/>
        </p:nvSpPr>
        <p:spPr>
          <a:xfrm>
            <a:off x="8458200" y="2624328"/>
            <a:ext cx="29059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"Bundle savings: Get 3 services for the price of 2."</a:t>
            </a:r>
            <a:endParaRPr lang="en-US" sz="1100" dirty="0"/>
          </a:p>
        </p:txBody>
      </p:sp>
      <p:sp>
        <p:nvSpPr>
          <p:cNvPr id="36" name="Shape 31"/>
          <p:cNvSpPr/>
          <p:nvPr/>
        </p:nvSpPr>
        <p:spPr>
          <a:xfrm>
            <a:off x="2000707" y="3528670"/>
            <a:ext cx="3981298" cy="2200046"/>
          </a:xfrm>
          <a:prstGeom prst="roundRect">
            <a:avLst>
              <a:gd name="adj" fmla="val 179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37" name="Shape 32"/>
          <p:cNvSpPr/>
          <p:nvPr/>
        </p:nvSpPr>
        <p:spPr>
          <a:xfrm>
            <a:off x="2000707" y="3528670"/>
            <a:ext cx="3981298" cy="47549"/>
          </a:xfrm>
          <a:prstGeom prst="roundRect">
            <a:avLst>
              <a:gd name="adj" fmla="val 83250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</p:sp>
      <p:sp>
        <p:nvSpPr>
          <p:cNvPr id="38" name="Shape 33"/>
          <p:cNvSpPr/>
          <p:nvPr/>
        </p:nvSpPr>
        <p:spPr>
          <a:xfrm>
            <a:off x="2190902" y="4243730"/>
            <a:ext cx="3600907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9" name="Shape 34"/>
          <p:cNvSpPr/>
          <p:nvPr/>
        </p:nvSpPr>
        <p:spPr>
          <a:xfrm>
            <a:off x="2190902" y="3767328"/>
            <a:ext cx="381305" cy="381305"/>
          </a:xfrm>
          <a:prstGeom prst="ellipse">
            <a:avLst/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0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2295144" y="3871570"/>
            <a:ext cx="171907" cy="171907"/>
          </a:xfrm>
          <a:prstGeom prst="rect">
            <a:avLst/>
          </a:prstGeom>
        </p:spPr>
      </p:pic>
      <p:sp>
        <p:nvSpPr>
          <p:cNvPr id="41" name="Text 35"/>
          <p:cNvSpPr txBox="1"/>
          <p:nvPr/>
        </p:nvSpPr>
        <p:spPr>
          <a:xfrm>
            <a:off x="2714854" y="3814877"/>
            <a:ext cx="12262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Experience</a:t>
            </a:r>
            <a:endParaRPr lang="en-US" sz="1500" dirty="0"/>
          </a:p>
        </p:txBody>
      </p:sp>
      <p:sp>
        <p:nvSpPr>
          <p:cNvPr id="42" name="Text 36"/>
          <p:cNvSpPr txBox="1"/>
          <p:nvPr/>
        </p:nvSpPr>
        <p:spPr>
          <a:xfrm>
            <a:off x="2190902" y="4395521"/>
            <a:ext cx="3715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Smoother, more pleasant interactions.</a:t>
            </a:r>
            <a:endParaRPr lang="en-US" sz="1200" dirty="0"/>
          </a:p>
        </p:txBody>
      </p:sp>
      <p:sp>
        <p:nvSpPr>
          <p:cNvPr id="43" name="Shape 37"/>
          <p:cNvSpPr/>
          <p:nvPr/>
        </p:nvSpPr>
        <p:spPr>
          <a:xfrm>
            <a:off x="2190902" y="4719218"/>
            <a:ext cx="3600907" cy="599846"/>
          </a:xfrm>
          <a:prstGeom prst="roundRect">
            <a:avLst>
              <a:gd name="adj" fmla="val 14518"/>
            </a:avLst>
          </a:prstGeom>
          <a:solidFill>
            <a:srgbClr val="F8FAFC"/>
          </a:solidFill>
          <a:ln/>
        </p:spPr>
      </p:sp>
      <p:sp>
        <p:nvSpPr>
          <p:cNvPr id="44" name="Shape 38"/>
          <p:cNvSpPr/>
          <p:nvPr/>
        </p:nvSpPr>
        <p:spPr>
          <a:xfrm>
            <a:off x="2190902" y="4719218"/>
            <a:ext cx="28346" cy="599846"/>
          </a:xfrm>
          <a:prstGeom prst="roundRect">
            <a:avLst>
              <a:gd name="adj" fmla="val 307224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45" name="Text 39"/>
          <p:cNvSpPr txBox="1"/>
          <p:nvPr/>
        </p:nvSpPr>
        <p:spPr>
          <a:xfrm>
            <a:off x="2361895" y="4815230"/>
            <a:ext cx="340065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800" dirty="0"/>
          </a:p>
        </p:txBody>
      </p:sp>
      <p:sp>
        <p:nvSpPr>
          <p:cNvPr id="46" name="Text 40"/>
          <p:cNvSpPr txBox="1"/>
          <p:nvPr/>
        </p:nvSpPr>
        <p:spPr>
          <a:xfrm>
            <a:off x="2361895" y="5009998"/>
            <a:ext cx="389351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"One-click checkout with no account required."</a:t>
            </a:r>
            <a:endParaRPr lang="en-US" sz="1100" dirty="0"/>
          </a:p>
        </p:txBody>
      </p:sp>
      <p:sp>
        <p:nvSpPr>
          <p:cNvPr id="47" name="Shape 41"/>
          <p:cNvSpPr/>
          <p:nvPr/>
        </p:nvSpPr>
        <p:spPr>
          <a:xfrm>
            <a:off x="6215177" y="3528670"/>
            <a:ext cx="3981298" cy="2200046"/>
          </a:xfrm>
          <a:prstGeom prst="roundRect">
            <a:avLst>
              <a:gd name="adj" fmla="val 179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16200000">
              <a:srgbClr val="000000">
                <a:alpha val="5000"/>
              </a:srgbClr>
            </a:outerShdw>
          </a:effectLst>
        </p:spPr>
      </p:sp>
      <p:sp>
        <p:nvSpPr>
          <p:cNvPr id="48" name="Shape 42"/>
          <p:cNvSpPr/>
          <p:nvPr/>
        </p:nvSpPr>
        <p:spPr>
          <a:xfrm>
            <a:off x="6215177" y="3528670"/>
            <a:ext cx="3981298" cy="47549"/>
          </a:xfrm>
          <a:prstGeom prst="roundRect">
            <a:avLst>
              <a:gd name="adj" fmla="val 83250"/>
            </a:avLst>
          </a:prstGeom>
          <a:solidFill>
            <a:srgbClr val="EC4899"/>
          </a:solidFill>
          <a:ln w="12700">
            <a:solidFill>
              <a:srgbClr val="EC4899">
                <a:alpha val="0"/>
              </a:srgbClr>
            </a:solidFill>
            <a:prstDash val="solid"/>
          </a:ln>
        </p:spPr>
      </p:sp>
      <p:sp>
        <p:nvSpPr>
          <p:cNvPr id="49" name="Shape 43"/>
          <p:cNvSpPr/>
          <p:nvPr/>
        </p:nvSpPr>
        <p:spPr>
          <a:xfrm>
            <a:off x="6405372" y="4243730"/>
            <a:ext cx="3600907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50" name="Shape 44"/>
          <p:cNvSpPr/>
          <p:nvPr/>
        </p:nvSpPr>
        <p:spPr>
          <a:xfrm>
            <a:off x="6405372" y="3767328"/>
            <a:ext cx="381305" cy="381305"/>
          </a:xfrm>
          <a:prstGeom prst="ellipse">
            <a:avLst/>
          </a:prstGeom>
          <a:solidFill>
            <a:srgbClr val="FDF2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1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6510528" y="3871570"/>
            <a:ext cx="171907" cy="171907"/>
          </a:xfrm>
          <a:prstGeom prst="rect">
            <a:avLst/>
          </a:prstGeom>
        </p:spPr>
      </p:pic>
      <p:sp>
        <p:nvSpPr>
          <p:cNvPr id="52" name="Text 45"/>
          <p:cNvSpPr txBox="1"/>
          <p:nvPr/>
        </p:nvSpPr>
        <p:spPr>
          <a:xfrm>
            <a:off x="6929323" y="3814877"/>
            <a:ext cx="2188159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Identity / Meaning</a:t>
            </a:r>
            <a:endParaRPr lang="en-US" sz="1500" dirty="0"/>
          </a:p>
        </p:txBody>
      </p:sp>
      <p:sp>
        <p:nvSpPr>
          <p:cNvPr id="53" name="Text 46"/>
          <p:cNvSpPr txBox="1"/>
          <p:nvPr/>
        </p:nvSpPr>
        <p:spPr>
          <a:xfrm>
            <a:off x="6405372" y="4395521"/>
            <a:ext cx="39547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Fits personal values or lifestyle choices.</a:t>
            </a:r>
            <a:endParaRPr lang="en-US" sz="1200" dirty="0"/>
          </a:p>
        </p:txBody>
      </p:sp>
      <p:sp>
        <p:nvSpPr>
          <p:cNvPr id="54" name="Shape 47"/>
          <p:cNvSpPr/>
          <p:nvPr/>
        </p:nvSpPr>
        <p:spPr>
          <a:xfrm>
            <a:off x="6405372" y="4719218"/>
            <a:ext cx="3600907" cy="819302"/>
          </a:xfrm>
          <a:prstGeom prst="roundRect">
            <a:avLst>
              <a:gd name="adj" fmla="val 7787"/>
            </a:avLst>
          </a:prstGeom>
          <a:solidFill>
            <a:srgbClr val="F8FAFC"/>
          </a:solidFill>
          <a:ln/>
        </p:spPr>
      </p:sp>
      <p:sp>
        <p:nvSpPr>
          <p:cNvPr id="55" name="Shape 48"/>
          <p:cNvSpPr/>
          <p:nvPr/>
        </p:nvSpPr>
        <p:spPr>
          <a:xfrm>
            <a:off x="6405372" y="4719218"/>
            <a:ext cx="28346" cy="819302"/>
          </a:xfrm>
          <a:prstGeom prst="roundRect">
            <a:avLst>
              <a:gd name="adj" fmla="val 22505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56" name="Text 49"/>
          <p:cNvSpPr txBox="1"/>
          <p:nvPr/>
        </p:nvSpPr>
        <p:spPr>
          <a:xfrm>
            <a:off x="6577279" y="4815230"/>
            <a:ext cx="340065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</a:t>
            </a:r>
            <a:endParaRPr lang="en-US" sz="800" dirty="0"/>
          </a:p>
        </p:txBody>
      </p:sp>
      <p:sp>
        <p:nvSpPr>
          <p:cNvPr id="57" name="Text 50"/>
          <p:cNvSpPr txBox="1"/>
          <p:nvPr/>
        </p:nvSpPr>
        <p:spPr>
          <a:xfrm>
            <a:off x="6577279" y="5009998"/>
            <a:ext cx="33631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"100% ethically sourced ingredients from local farms."</a:t>
            </a:r>
            <a:endParaRPr lang="en-US" sz="1100" dirty="0"/>
          </a:p>
        </p:txBody>
      </p:sp>
      <p:sp>
        <p:nvSpPr>
          <p:cNvPr id="58" name="Shape 51"/>
          <p:cNvSpPr/>
          <p:nvPr/>
        </p:nvSpPr>
        <p:spPr>
          <a:xfrm>
            <a:off x="571500" y="5962802"/>
            <a:ext cx="11048695" cy="714146"/>
          </a:xfrm>
          <a:prstGeom prst="roundRect">
            <a:avLst>
              <a:gd name="adj" fmla="val 13658"/>
            </a:avLst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5000"/>
              </a:srgbClr>
            </a:outerShdw>
          </a:effectLst>
        </p:spPr>
      </p:sp>
      <p:sp>
        <p:nvSpPr>
          <p:cNvPr id="59" name="Text 52"/>
          <p:cNvSpPr txBox="1"/>
          <p:nvPr/>
        </p:nvSpPr>
        <p:spPr>
          <a:xfrm>
            <a:off x="1218895" y="6105449"/>
            <a:ext cx="101919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Tip: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Don't try to win on all five. Pick </a:t>
            </a:r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one primary lane</a:t>
            </a:r>
            <a:pPr algn="l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to dominate, support it with 1-2 secondary elements, and match the industry standard on the rest.</a:t>
            </a:r>
            <a:endParaRPr lang="en-US" sz="1200" dirty="0"/>
          </a:p>
        </p:txBody>
      </p:sp>
      <p:sp>
        <p:nvSpPr>
          <p:cNvPr id="60" name="Shape 53"/>
          <p:cNvSpPr/>
          <p:nvPr/>
        </p:nvSpPr>
        <p:spPr>
          <a:xfrm>
            <a:off x="0" y="6961327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61" name="Shape 54"/>
          <p:cNvSpPr/>
          <p:nvPr/>
        </p:nvSpPr>
        <p:spPr>
          <a:xfrm>
            <a:off x="0" y="6961327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62" name="Text 55"/>
          <p:cNvSpPr txBox="1"/>
          <p:nvPr/>
        </p:nvSpPr>
        <p:spPr>
          <a:xfrm>
            <a:off x="571500" y="6970471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63" name="Text 56"/>
          <p:cNvSpPr txBox="1"/>
          <p:nvPr/>
        </p:nvSpPr>
        <p:spPr>
          <a:xfrm>
            <a:off x="11504066" y="6970471"/>
            <a:ext cx="20025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14</a:t>
            </a:r>
            <a:endParaRPr lang="en-US" sz="900" dirty="0"/>
          </a:p>
        </p:txBody>
      </p:sp>
      <p:pic>
        <p:nvPicPr>
          <p:cNvPr id="64" name="Image 5" descr="preencoded.png">    </p:cNvPr>
          <p:cNvPicPr>
            <a:picLocks noChangeAspect="1"/>
          </p:cNvPicPr>
          <p:nvPr/>
        </p:nvPicPr>
        <p:blipFill>
          <a:blip r:embed="rId6"/>
          <a:srcRect l="-133" r="-133" t="0" b="0"/>
          <a:stretch/>
        </p:blipFill>
        <p:spPr>
          <a:xfrm>
            <a:off x="857707" y="6195060"/>
            <a:ext cx="171907" cy="228600"/>
          </a:xfrm>
          <a:prstGeom prst="rect">
            <a:avLst/>
          </a:prstGeom>
        </p:spPr>
      </p:pic>
      <p:sp>
        <p:nvSpPr>
          <p:cNvPr id="65" name="Shape 57"/>
          <p:cNvSpPr/>
          <p:nvPr/>
        </p:nvSpPr>
        <p:spPr>
          <a:xfrm>
            <a:off x="0" y="0"/>
            <a:ext cx="12191695" cy="629107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66" name="Text 58"/>
          <p:cNvSpPr txBox="1"/>
          <p:nvPr/>
        </p:nvSpPr>
        <p:spPr>
          <a:xfrm>
            <a:off x="571500" y="0"/>
            <a:ext cx="653704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Five Key Differentiators</a:t>
            </a:r>
            <a:endParaRPr lang="en-US" sz="3300" dirty="0"/>
          </a:p>
        </p:txBody>
      </p:sp>
      <p:pic>
        <p:nvPicPr>
          <p:cNvPr id="67" name="Image 6" descr="preencoded.png">    </p:cNvPr>
          <p:cNvPicPr>
            <a:picLocks noChangeAspect="1"/>
          </p:cNvPicPr>
          <p:nvPr/>
        </p:nvPicPr>
        <p:blipFill>
          <a:blip r:embed="rId7"/>
          <a:srcRect l="-80" r="-80" t="0" b="0"/>
          <a:stretch/>
        </p:blipFill>
        <p:spPr>
          <a:xfrm>
            <a:off x="571500" y="580644"/>
            <a:ext cx="1143000" cy="47549"/>
          </a:xfrm>
          <a:prstGeom prst="rect">
            <a:avLst/>
          </a:prstGeom>
        </p:spPr>
      </p:pic>
      <p:sp>
        <p:nvSpPr>
          <p:cNvPr id="68" name="Shape 59"/>
          <p:cNvSpPr/>
          <p:nvPr/>
        </p:nvSpPr>
        <p:spPr>
          <a:xfrm>
            <a:off x="12049049" y="0"/>
            <a:ext cx="142646" cy="629107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6" b="-6"/>
          <a:stretch/>
        </p:blipFill>
        <p:spPr>
          <a:xfrm>
            <a:off x="571500" y="845820"/>
            <a:ext cx="5381244" cy="5499202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921715"/>
            <a:ext cx="5381244" cy="1009498"/>
          </a:xfrm>
          <a:prstGeom prst="rect">
            <a:avLst/>
          </a:prstGeom>
          <a:solidFill>
            <a:srgbClr val="F0F9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922069"/>
            <a:ext cx="5381244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809244" y="1111910"/>
            <a:ext cx="337413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Shop A: "The Fuel Stop"</a:t>
            </a:r>
            <a:endParaRPr lang="en-US" sz="1800" dirty="0"/>
          </a:p>
        </p:txBody>
      </p:sp>
      <p:sp>
        <p:nvSpPr>
          <p:cNvPr id="7" name="Text 4"/>
          <p:cNvSpPr txBox="1"/>
          <p:nvPr/>
        </p:nvSpPr>
        <p:spPr>
          <a:xfrm>
            <a:off x="809244" y="1502359"/>
            <a:ext cx="29910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Strategy: Speed &amp; Certainty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238598" y="1183234"/>
            <a:ext cx="476402" cy="476402"/>
          </a:xfrm>
          <a:prstGeom prst="ellipse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-57" r="-57" t="0" b="0"/>
          <a:stretch/>
        </p:blipFill>
        <p:spPr>
          <a:xfrm>
            <a:off x="5376672" y="1307592"/>
            <a:ext cx="200254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809244" y="2169871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Focus</a:t>
            </a:r>
            <a:endParaRPr lang="en-US" sz="900" dirty="0"/>
          </a:p>
        </p:txBody>
      </p:sp>
      <p:sp>
        <p:nvSpPr>
          <p:cNvPr id="11" name="Text 7"/>
          <p:cNvSpPr txBox="1"/>
          <p:nvPr/>
        </p:nvSpPr>
        <p:spPr>
          <a:xfrm>
            <a:off x="809244" y="2412187"/>
            <a:ext cx="50200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Convenience above all else.</a:t>
            </a:r>
            <a:endParaRPr lang="en-US" sz="1300" dirty="0"/>
          </a:p>
        </p:txBody>
      </p:sp>
      <p:sp>
        <p:nvSpPr>
          <p:cNvPr id="12" name="Text 8"/>
          <p:cNvSpPr txBox="1"/>
          <p:nvPr/>
        </p:nvSpPr>
        <p:spPr>
          <a:xfrm>
            <a:off x="809244" y="2795321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Features</a:t>
            </a:r>
            <a:endParaRPr lang="en-US" sz="900" dirty="0"/>
          </a:p>
        </p:txBody>
      </p:sp>
      <p:sp>
        <p:nvSpPr>
          <p:cNvPr id="13" name="Text 9"/>
          <p:cNvSpPr txBox="1"/>
          <p:nvPr/>
        </p:nvSpPr>
        <p:spPr>
          <a:xfrm>
            <a:off x="809244" y="3038551"/>
            <a:ext cx="4981651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Mobile order-ahead app, 2‑minute pickup guarantee, pre-set bundles.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809244" y="3661258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Ideal Customer</a:t>
            </a:r>
            <a:endParaRPr lang="en-US" sz="900" dirty="0"/>
          </a:p>
        </p:txBody>
      </p:sp>
      <p:sp>
        <p:nvSpPr>
          <p:cNvPr id="15" name="Text 11"/>
          <p:cNvSpPr txBox="1"/>
          <p:nvPr/>
        </p:nvSpPr>
        <p:spPr>
          <a:xfrm>
            <a:off x="809244" y="3904488"/>
            <a:ext cx="50200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Students rushing between classes; commuters.</a:t>
            </a:r>
            <a:endParaRPr lang="en-US" sz="1300" dirty="0"/>
          </a:p>
        </p:txBody>
      </p:sp>
      <p:sp>
        <p:nvSpPr>
          <p:cNvPr id="16" name="Text 12"/>
          <p:cNvSpPr txBox="1"/>
          <p:nvPr/>
        </p:nvSpPr>
        <p:spPr>
          <a:xfrm>
            <a:off x="809244" y="4286707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Necessary Trade-offs</a:t>
            </a:r>
            <a:endParaRPr lang="en-US" sz="900" dirty="0"/>
          </a:p>
        </p:txBody>
      </p:sp>
      <p:sp>
        <p:nvSpPr>
          <p:cNvPr id="17" name="Shape 13"/>
          <p:cNvSpPr/>
          <p:nvPr/>
        </p:nvSpPr>
        <p:spPr>
          <a:xfrm>
            <a:off x="809244" y="4577486"/>
            <a:ext cx="4905756" cy="685800"/>
          </a:xfrm>
          <a:prstGeom prst="roundRect">
            <a:avLst>
              <a:gd name="adj" fmla="val 14815"/>
            </a:avLst>
          </a:prstGeom>
          <a:solidFill>
            <a:srgbClr val="FFF1F2"/>
          </a:solidFill>
          <a:ln/>
        </p:spPr>
      </p:sp>
      <p:sp>
        <p:nvSpPr>
          <p:cNvPr id="18" name="Shape 14"/>
          <p:cNvSpPr/>
          <p:nvPr/>
        </p:nvSpPr>
        <p:spPr>
          <a:xfrm>
            <a:off x="809244" y="4577486"/>
            <a:ext cx="38405" cy="685800"/>
          </a:xfrm>
          <a:prstGeom prst="roundRect">
            <a:avLst>
              <a:gd name="adj" fmla="val 264549"/>
            </a:avLst>
          </a:prstGeom>
          <a:solidFill>
            <a:srgbClr val="F43F5E"/>
          </a:solidFill>
          <a:ln w="12700">
            <a:solidFill>
              <a:srgbClr val="F43F5E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1218895" y="4691786"/>
            <a:ext cx="44293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BE123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Smaller menu, no seating, standardized prep (less customization).</a:t>
            </a:r>
            <a:endParaRPr lang="en-US" sz="1200" dirty="0"/>
          </a:p>
        </p:txBody>
      </p:sp>
      <p:sp>
        <p:nvSpPr>
          <p:cNvPr id="20" name="Text 16"/>
          <p:cNvSpPr txBox="1"/>
          <p:nvPr/>
        </p:nvSpPr>
        <p:spPr>
          <a:xfrm>
            <a:off x="809244" y="5405933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Proof Points</a:t>
            </a:r>
            <a:endParaRPr lang="en-US" sz="900" dirty="0"/>
          </a:p>
        </p:txBody>
      </p:sp>
      <p:sp>
        <p:nvSpPr>
          <p:cNvPr id="21" name="Shape 17"/>
          <p:cNvSpPr/>
          <p:nvPr/>
        </p:nvSpPr>
        <p:spPr>
          <a:xfrm>
            <a:off x="809244" y="5649163"/>
            <a:ext cx="4905756" cy="457200"/>
          </a:xfrm>
          <a:prstGeom prst="roundRect">
            <a:avLst>
              <a:gd name="adj" fmla="val 33333"/>
            </a:avLst>
          </a:prstGeom>
          <a:solidFill>
            <a:srgbClr val="F0FDF4"/>
          </a:solidFill>
          <a:ln/>
        </p:spPr>
      </p:sp>
      <p:sp>
        <p:nvSpPr>
          <p:cNvPr id="22" name="Shape 18"/>
          <p:cNvSpPr/>
          <p:nvPr/>
        </p:nvSpPr>
        <p:spPr>
          <a:xfrm>
            <a:off x="809244" y="5649163"/>
            <a:ext cx="38405" cy="457200"/>
          </a:xfrm>
          <a:prstGeom prst="roundRect">
            <a:avLst>
              <a:gd name="adj" fmla="val 396823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1218895" y="5763463"/>
            <a:ext cx="44677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5803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On-time guarantee; average wait &lt; 2 min.</a:t>
            </a:r>
            <a:endParaRPr lang="en-US" sz="1200" dirty="0"/>
          </a:p>
        </p:txBody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6" b="-6"/>
          <a:stretch/>
        </p:blipFill>
        <p:spPr>
          <a:xfrm>
            <a:off x="6238951" y="845820"/>
            <a:ext cx="5381244" cy="5499202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238951" y="921715"/>
            <a:ext cx="5381244" cy="1009498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26" name="Shape 21"/>
          <p:cNvSpPr/>
          <p:nvPr/>
        </p:nvSpPr>
        <p:spPr>
          <a:xfrm>
            <a:off x="6238951" y="1922069"/>
            <a:ext cx="5381244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7" name="Text 22"/>
          <p:cNvSpPr txBox="1"/>
          <p:nvPr/>
        </p:nvSpPr>
        <p:spPr>
          <a:xfrm>
            <a:off x="6476695" y="1111910"/>
            <a:ext cx="3657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Shop B: "The Third Place"</a:t>
            </a:r>
            <a:endParaRPr lang="en-US" sz="1800" dirty="0"/>
          </a:p>
        </p:txBody>
      </p:sp>
      <p:sp>
        <p:nvSpPr>
          <p:cNvPr id="28" name="Text 23"/>
          <p:cNvSpPr txBox="1"/>
          <p:nvPr/>
        </p:nvSpPr>
        <p:spPr>
          <a:xfrm>
            <a:off x="6476695" y="1502359"/>
            <a:ext cx="32104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Strategy: Experience &amp; Identity</a:t>
            </a:r>
            <a:endParaRPr lang="en-US" sz="1200" dirty="0"/>
          </a:p>
        </p:txBody>
      </p:sp>
      <p:sp>
        <p:nvSpPr>
          <p:cNvPr id="29" name="Shape 24"/>
          <p:cNvSpPr/>
          <p:nvPr/>
        </p:nvSpPr>
        <p:spPr>
          <a:xfrm>
            <a:off x="10906049" y="1183234"/>
            <a:ext cx="476402" cy="476402"/>
          </a:xfrm>
          <a:prstGeom prst="ellipse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3" descr="preencoded.png">    </p:cNvPr>
          <p:cNvPicPr>
            <a:picLocks noChangeAspect="1"/>
          </p:cNvPicPr>
          <p:nvPr/>
        </p:nvPicPr>
        <p:blipFill>
          <a:blip r:embed="rId4"/>
          <a:srcRect l="-80" r="-80" t="0" b="0"/>
          <a:stretch/>
        </p:blipFill>
        <p:spPr>
          <a:xfrm>
            <a:off x="11001146" y="1307592"/>
            <a:ext cx="286207" cy="228600"/>
          </a:xfrm>
          <a:prstGeom prst="rect">
            <a:avLst/>
          </a:prstGeom>
        </p:spPr>
      </p:pic>
      <p:sp>
        <p:nvSpPr>
          <p:cNvPr id="31" name="Text 25"/>
          <p:cNvSpPr txBox="1"/>
          <p:nvPr/>
        </p:nvSpPr>
        <p:spPr>
          <a:xfrm>
            <a:off x="6476695" y="2169871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Focus</a:t>
            </a:r>
            <a:endParaRPr lang="en-US" sz="900" dirty="0"/>
          </a:p>
        </p:txBody>
      </p:sp>
      <p:sp>
        <p:nvSpPr>
          <p:cNvPr id="32" name="Text 26"/>
          <p:cNvSpPr txBox="1"/>
          <p:nvPr/>
        </p:nvSpPr>
        <p:spPr>
          <a:xfrm>
            <a:off x="6476695" y="2412187"/>
            <a:ext cx="50200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Atmosphere and craft quality.</a:t>
            </a:r>
            <a:endParaRPr lang="en-US" sz="1300" dirty="0"/>
          </a:p>
        </p:txBody>
      </p:sp>
      <p:sp>
        <p:nvSpPr>
          <p:cNvPr id="33" name="Text 27"/>
          <p:cNvSpPr txBox="1"/>
          <p:nvPr/>
        </p:nvSpPr>
        <p:spPr>
          <a:xfrm>
            <a:off x="6476695" y="2795321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Features</a:t>
            </a:r>
            <a:endParaRPr lang="en-US" sz="900" dirty="0"/>
          </a:p>
        </p:txBody>
      </p:sp>
      <p:sp>
        <p:nvSpPr>
          <p:cNvPr id="34" name="Text 28"/>
          <p:cNvSpPr txBox="1"/>
          <p:nvPr/>
        </p:nvSpPr>
        <p:spPr>
          <a:xfrm>
            <a:off x="6476695" y="3038551"/>
            <a:ext cx="4981651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Artisan roasts, cozy seating, community events, barista engagement.</a:t>
            </a:r>
            <a:endParaRPr lang="en-US" sz="1300" dirty="0"/>
          </a:p>
        </p:txBody>
      </p:sp>
      <p:sp>
        <p:nvSpPr>
          <p:cNvPr id="35" name="Text 29"/>
          <p:cNvSpPr txBox="1"/>
          <p:nvPr/>
        </p:nvSpPr>
        <p:spPr>
          <a:xfrm>
            <a:off x="6476695" y="3661258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Ideal Customer</a:t>
            </a:r>
            <a:endParaRPr lang="en-US" sz="900" dirty="0"/>
          </a:p>
        </p:txBody>
      </p:sp>
      <p:sp>
        <p:nvSpPr>
          <p:cNvPr id="36" name="Text 30"/>
          <p:cNvSpPr txBox="1"/>
          <p:nvPr/>
        </p:nvSpPr>
        <p:spPr>
          <a:xfrm>
            <a:off x="6476695" y="3904488"/>
            <a:ext cx="502005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Meetups, study sessions, coffee enthusiasts.</a:t>
            </a:r>
            <a:endParaRPr lang="en-US" sz="1300" dirty="0"/>
          </a:p>
        </p:txBody>
      </p:sp>
      <p:sp>
        <p:nvSpPr>
          <p:cNvPr id="37" name="Text 31"/>
          <p:cNvSpPr txBox="1"/>
          <p:nvPr/>
        </p:nvSpPr>
        <p:spPr>
          <a:xfrm>
            <a:off x="6476695" y="4286707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Necessary Trade-offs</a:t>
            </a:r>
            <a:endParaRPr lang="en-US" sz="900" dirty="0"/>
          </a:p>
        </p:txBody>
      </p:sp>
      <p:sp>
        <p:nvSpPr>
          <p:cNvPr id="38" name="Shape 32"/>
          <p:cNvSpPr/>
          <p:nvPr/>
        </p:nvSpPr>
        <p:spPr>
          <a:xfrm>
            <a:off x="6476695" y="4577486"/>
            <a:ext cx="4905756" cy="457200"/>
          </a:xfrm>
          <a:prstGeom prst="roundRect">
            <a:avLst>
              <a:gd name="adj" fmla="val 33333"/>
            </a:avLst>
          </a:prstGeom>
          <a:solidFill>
            <a:srgbClr val="FFF1F2"/>
          </a:solidFill>
          <a:ln/>
        </p:spPr>
      </p:sp>
      <p:sp>
        <p:nvSpPr>
          <p:cNvPr id="39" name="Shape 33"/>
          <p:cNvSpPr/>
          <p:nvPr/>
        </p:nvSpPr>
        <p:spPr>
          <a:xfrm>
            <a:off x="6476695" y="4577486"/>
            <a:ext cx="38405" cy="457200"/>
          </a:xfrm>
          <a:prstGeom prst="roundRect">
            <a:avLst>
              <a:gd name="adj" fmla="val 396823"/>
            </a:avLst>
          </a:prstGeom>
          <a:solidFill>
            <a:srgbClr val="F43F5E"/>
          </a:solidFill>
          <a:ln w="12700">
            <a:solidFill>
              <a:srgbClr val="F43F5E">
                <a:alpha val="0"/>
              </a:srgbClr>
            </a:solidFill>
            <a:prstDash val="solid"/>
          </a:ln>
        </p:spPr>
      </p:sp>
      <p:sp>
        <p:nvSpPr>
          <p:cNvPr id="40" name="Text 34"/>
          <p:cNvSpPr txBox="1"/>
          <p:nvPr/>
        </p:nvSpPr>
        <p:spPr>
          <a:xfrm>
            <a:off x="6886346" y="4691786"/>
            <a:ext cx="50392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BE123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Slower service, higher prices, potential wait for tables.</a:t>
            </a:r>
            <a:endParaRPr lang="en-US" sz="1200" dirty="0"/>
          </a:p>
        </p:txBody>
      </p:sp>
      <p:sp>
        <p:nvSpPr>
          <p:cNvPr id="41" name="Text 35"/>
          <p:cNvSpPr txBox="1"/>
          <p:nvPr/>
        </p:nvSpPr>
        <p:spPr>
          <a:xfrm>
            <a:off x="6476695" y="5177333"/>
            <a:ext cx="50200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75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Proof Points</a:t>
            </a:r>
            <a:endParaRPr lang="en-US" sz="900" dirty="0"/>
          </a:p>
        </p:txBody>
      </p:sp>
      <p:sp>
        <p:nvSpPr>
          <p:cNvPr id="42" name="Shape 36"/>
          <p:cNvSpPr/>
          <p:nvPr/>
        </p:nvSpPr>
        <p:spPr>
          <a:xfrm>
            <a:off x="6476695" y="5420563"/>
            <a:ext cx="4905756" cy="6858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/>
        </p:spPr>
      </p:sp>
      <p:sp>
        <p:nvSpPr>
          <p:cNvPr id="43" name="Shape 37"/>
          <p:cNvSpPr/>
          <p:nvPr/>
        </p:nvSpPr>
        <p:spPr>
          <a:xfrm>
            <a:off x="6476695" y="5420563"/>
            <a:ext cx="38405" cy="685800"/>
          </a:xfrm>
          <a:prstGeom prst="roundRect">
            <a:avLst>
              <a:gd name="adj" fmla="val 264549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</p:sp>
      <p:sp>
        <p:nvSpPr>
          <p:cNvPr id="44" name="Text 38"/>
          <p:cNvSpPr txBox="1"/>
          <p:nvPr/>
        </p:nvSpPr>
        <p:spPr>
          <a:xfrm>
            <a:off x="6886346" y="5534863"/>
            <a:ext cx="44293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5803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Local roaster partnerships; event calendar; 4.8/5 vibe ratings.</a:t>
            </a:r>
            <a:endParaRPr lang="en-US" sz="1200" dirty="0"/>
          </a:p>
        </p:txBody>
      </p:sp>
      <p:sp>
        <p:nvSpPr>
          <p:cNvPr id="45" name="Shape 39"/>
          <p:cNvSpPr/>
          <p:nvPr/>
        </p:nvSpPr>
        <p:spPr>
          <a:xfrm>
            <a:off x="0" y="6630314"/>
            <a:ext cx="12191695" cy="228600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46" name="Shape 40"/>
          <p:cNvSpPr/>
          <p:nvPr/>
        </p:nvSpPr>
        <p:spPr>
          <a:xfrm>
            <a:off x="0" y="6630314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47" name="Text 41"/>
          <p:cNvSpPr txBox="1"/>
          <p:nvPr/>
        </p:nvSpPr>
        <p:spPr>
          <a:xfrm>
            <a:off x="571500" y="666323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48" name="Text 42"/>
          <p:cNvSpPr txBox="1"/>
          <p:nvPr/>
        </p:nvSpPr>
        <p:spPr>
          <a:xfrm>
            <a:off x="11514125" y="6663233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</a:t>
            </a:r>
            <a:endParaRPr lang="en-US" sz="900" dirty="0"/>
          </a:p>
        </p:txBody>
      </p:sp>
      <p:pic>
        <p:nvPicPr>
          <p:cNvPr id="49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90295" y="4730191"/>
            <a:ext cx="152705" cy="152705"/>
          </a:xfrm>
          <a:prstGeom prst="rect">
            <a:avLst/>
          </a:prstGeom>
        </p:spPr>
      </p:pic>
      <p:pic>
        <p:nvPicPr>
          <p:cNvPr id="50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90295" y="5801868"/>
            <a:ext cx="152705" cy="152705"/>
          </a:xfrm>
          <a:prstGeom prst="rect">
            <a:avLst/>
          </a:prstGeom>
        </p:spPr>
      </p:pic>
      <p:pic>
        <p:nvPicPr>
          <p:cNvPr id="51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6657746" y="4730191"/>
            <a:ext cx="152705" cy="152705"/>
          </a:xfrm>
          <a:prstGeom prst="rect">
            <a:avLst/>
          </a:prstGeom>
        </p:spPr>
      </p:pic>
      <p:pic>
        <p:nvPicPr>
          <p:cNvPr id="52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6657746" y="5573268"/>
            <a:ext cx="152705" cy="152705"/>
          </a:xfrm>
          <a:prstGeom prst="rect">
            <a:avLst/>
          </a:prstGeom>
        </p:spPr>
      </p:pic>
      <p:sp>
        <p:nvSpPr>
          <p:cNvPr id="53" name="Shape 43"/>
          <p:cNvSpPr/>
          <p:nvPr/>
        </p:nvSpPr>
        <p:spPr>
          <a:xfrm>
            <a:off x="0" y="0"/>
            <a:ext cx="12191695" cy="562356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54" name="Text 44"/>
          <p:cNvSpPr txBox="1"/>
          <p:nvPr/>
        </p:nvSpPr>
        <p:spPr>
          <a:xfrm>
            <a:off x="571500" y="22860"/>
            <a:ext cx="975024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Coffee Shop Strategies — Readable Comparison</a:t>
            </a:r>
            <a:endParaRPr lang="en-US" sz="2700" dirty="0"/>
          </a:p>
        </p:txBody>
      </p:sp>
      <p:pic>
        <p:nvPicPr>
          <p:cNvPr id="55" name="Image 8" descr="preencoded.png">    </p:cNvPr>
          <p:cNvPicPr>
            <a:picLocks noChangeAspect="1"/>
          </p:cNvPicPr>
          <p:nvPr/>
        </p:nvPicPr>
        <p:blipFill>
          <a:blip r:embed="rId9"/>
          <a:srcRect l="-80" r="-80" t="0" b="0"/>
          <a:stretch/>
        </p:blipFill>
        <p:spPr>
          <a:xfrm>
            <a:off x="571500" y="512064"/>
            <a:ext cx="1143000" cy="47549"/>
          </a:xfrm>
          <a:prstGeom prst="rect">
            <a:avLst/>
          </a:prstGeom>
        </p:spPr>
      </p:pic>
      <p:sp>
        <p:nvSpPr>
          <p:cNvPr id="56" name="Shape 45"/>
          <p:cNvSpPr/>
          <p:nvPr/>
        </p:nvSpPr>
        <p:spPr>
          <a:xfrm>
            <a:off x="12049049" y="0"/>
            <a:ext cx="142646" cy="562356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71500" y="2142439"/>
            <a:ext cx="4858207" cy="705002"/>
          </a:xfrm>
          <a:prstGeom prst="roundRect">
            <a:avLst>
              <a:gd name="adj" fmla="val 1402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5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571500" y="2142439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244" y="2340864"/>
            <a:ext cx="304495" cy="30449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9244" y="234086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257300" y="2285086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 Customer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1257300" y="2504542"/>
            <a:ext cx="46680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Who exactly?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(first-year students in gateway courses)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71500" y="2988259"/>
            <a:ext cx="4858207" cy="705002"/>
          </a:xfrm>
          <a:prstGeom prst="roundRect">
            <a:avLst>
              <a:gd name="adj" fmla="val 1402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5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" y="2988259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" y="3186684"/>
            <a:ext cx="304495" cy="30449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09244" y="318668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257300" y="3130906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Category</a:t>
            </a:r>
            <a:endParaRPr lang="en-US" sz="1000" dirty="0"/>
          </a:p>
        </p:txBody>
      </p:sp>
      <p:sp>
        <p:nvSpPr>
          <p:cNvPr id="14" name="Text 10"/>
          <p:cNvSpPr txBox="1"/>
          <p:nvPr/>
        </p:nvSpPr>
        <p:spPr>
          <a:xfrm>
            <a:off x="1257300" y="3350362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What are you?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(on-campus tutoring center)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71500" y="3834079"/>
            <a:ext cx="4858207" cy="705002"/>
          </a:xfrm>
          <a:prstGeom prst="roundRect">
            <a:avLst>
              <a:gd name="adj" fmla="val 1402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71500" y="3834079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" y="4032504"/>
            <a:ext cx="304495" cy="30449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09244" y="403250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1257300" y="3976726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</a:t>
            </a:r>
            <a:endParaRPr lang="en-US" sz="1000" dirty="0"/>
          </a:p>
        </p:txBody>
      </p:sp>
      <p:sp>
        <p:nvSpPr>
          <p:cNvPr id="20" name="Text 15"/>
          <p:cNvSpPr txBox="1"/>
          <p:nvPr/>
        </p:nvSpPr>
        <p:spPr>
          <a:xfrm>
            <a:off x="1257300" y="4196182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What outcome?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(quick, judgment-free help)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71500" y="4679899"/>
            <a:ext cx="4858207" cy="705002"/>
          </a:xfrm>
          <a:prstGeom prst="roundRect">
            <a:avLst>
              <a:gd name="adj" fmla="val 1402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5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71500" y="4679899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4" y="4878324"/>
            <a:ext cx="304495" cy="304495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09244" y="487832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200" dirty="0"/>
          </a:p>
        </p:txBody>
      </p:sp>
      <p:sp>
        <p:nvSpPr>
          <p:cNvPr id="25" name="Text 19"/>
          <p:cNvSpPr txBox="1"/>
          <p:nvPr/>
        </p:nvSpPr>
        <p:spPr>
          <a:xfrm>
            <a:off x="1257300" y="4822546"/>
            <a:ext cx="4096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Reason to Believe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1257300" y="5042002"/>
            <a:ext cx="46680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Why trust you?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(trained peer tutors, proven results)</a:t>
            </a:r>
            <a:endParaRPr lang="en-US" sz="1200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" b="-1"/>
          <a:stretch/>
        </p:blipFill>
        <p:spPr>
          <a:xfrm>
            <a:off x="5801868" y="2723998"/>
            <a:ext cx="5819242" cy="3467405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5811012" y="2734056"/>
            <a:ext cx="5800954" cy="552298"/>
          </a:xfrm>
          <a:prstGeom prst="roundRect">
            <a:avLst>
              <a:gd name="adj" fmla="val 34254"/>
            </a:avLst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2"/>
          <p:cNvSpPr txBox="1"/>
          <p:nvPr/>
        </p:nvSpPr>
        <p:spPr>
          <a:xfrm>
            <a:off x="6049670" y="2734056"/>
            <a:ext cx="2800807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Campus Tutors</a:t>
            </a:r>
            <a:endParaRPr lang="en-US" sz="1300" dirty="0"/>
          </a:p>
        </p:txBody>
      </p:sp>
      <p:pic>
        <p:nvPicPr>
          <p:cNvPr id="30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20192" b="-20192"/>
          <a:stretch/>
        </p:blipFill>
        <p:spPr>
          <a:xfrm>
            <a:off x="11134649" y="2876702"/>
            <a:ext cx="237744" cy="267005"/>
          </a:xfrm>
          <a:prstGeom prst="rect">
            <a:avLst/>
          </a:prstGeom>
        </p:spPr>
      </p:pic>
      <p:sp>
        <p:nvSpPr>
          <p:cNvPr id="31" name="Shape 23"/>
          <p:cNvSpPr/>
          <p:nvPr/>
        </p:nvSpPr>
        <p:spPr>
          <a:xfrm>
            <a:off x="5811012" y="3286354"/>
            <a:ext cx="5800954" cy="2895905"/>
          </a:xfrm>
          <a:prstGeom prst="roundRect">
            <a:avLst>
              <a:gd name="adj" fmla="val 1246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24"/>
          <p:cNvSpPr/>
          <p:nvPr/>
        </p:nvSpPr>
        <p:spPr>
          <a:xfrm>
            <a:off x="6049670" y="3972154"/>
            <a:ext cx="38405" cy="1524305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</p:sp>
      <p:sp>
        <p:nvSpPr>
          <p:cNvPr id="33" name="Text 25"/>
          <p:cNvSpPr txBox="1"/>
          <p:nvPr/>
        </p:nvSpPr>
        <p:spPr>
          <a:xfrm>
            <a:off x="6278270" y="3972154"/>
            <a:ext cx="5172761" cy="1524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"For </a:t>
            </a:r>
            <a:pPr algn="l" indent="0" marL="0">
              <a:buNone/>
            </a:pPr>
            <a:r>
              <a:rPr lang="en-US" sz="1500" b="1" i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first-year students in gateway courses</a:t>
            </a:r>
            <a:pPr algn="l" indent="0" marL="0">
              <a:buNone/>
            </a:pPr>
            <a:r>
              <a:rPr lang="en-US" sz="15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Campus Tutors is the </a:t>
            </a:r>
            <a:pPr algn="l" indent="0" marL="0">
              <a:buNone/>
            </a:pPr>
            <a:r>
              <a:rPr lang="en-US" sz="1500" b="1" i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on-campus tutoring center</a:t>
            </a:r>
            <a:pPr algn="l" indent="0" marL="0">
              <a:buNone/>
            </a:pPr>
            <a:r>
              <a:rPr lang="en-US" sz="15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that provides </a:t>
            </a:r>
            <a:pPr algn="l" indent="0" marL="0">
              <a:buNone/>
            </a:pPr>
            <a:r>
              <a:rPr lang="en-US" sz="1500" b="1" i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quick, judgment-free help</a:t>
            </a:r>
            <a:pPr algn="l" indent="0" marL="0">
              <a:buNone/>
            </a:pPr>
            <a:r>
              <a:rPr lang="en-US" sz="15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because sessions are led by </a:t>
            </a:r>
            <a:pPr algn="l" indent="0" marL="0">
              <a:buNone/>
            </a:pPr>
            <a:r>
              <a:rPr lang="en-US" sz="1500" b="1" i="1" dirty="0">
                <a:solidFill>
                  <a:srgbClr val="2C8EB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trained peer tutors with proven results and easy online booking</a:t>
            </a:r>
            <a:pPr algn="l" indent="0" marL="0">
              <a:buNone/>
            </a:pPr>
            <a:r>
              <a:rPr lang="en-US" sz="1500" i="1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." </a:t>
            </a:r>
            <a:endParaRPr lang="en-US" sz="1500" dirty="0"/>
          </a:p>
        </p:txBody>
      </p:sp>
      <p:sp>
        <p:nvSpPr>
          <p:cNvPr id="34" name="Shape 26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35" name="Shape 27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6" name="Text 28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37" name="Text 29"/>
          <p:cNvSpPr txBox="1"/>
          <p:nvPr/>
        </p:nvSpPr>
        <p:spPr>
          <a:xfrm>
            <a:off x="11509553" y="6586423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16</a:t>
            </a:r>
            <a:endParaRPr lang="en-US" sz="900" dirty="0"/>
          </a:p>
        </p:txBody>
      </p:sp>
      <p:sp>
        <p:nvSpPr>
          <p:cNvPr id="38" name="Shape 30"/>
          <p:cNvSpPr/>
          <p:nvPr/>
        </p:nvSpPr>
        <p:spPr>
          <a:xfrm>
            <a:off x="5801868" y="1333195"/>
            <a:ext cx="5820156" cy="1200607"/>
          </a:xfrm>
          <a:prstGeom prst="roundRect">
            <a:avLst>
              <a:gd name="adj" fmla="val 7253"/>
            </a:avLst>
          </a:prstGeom>
          <a:solidFill>
            <a:srgbClr val="EEF6F9"/>
          </a:solidFill>
          <a:ln w="25400">
            <a:solidFill>
              <a:srgbClr val="2C8EB5"/>
            </a:solidFill>
            <a:prstDash val="solid"/>
          </a:ln>
        </p:spPr>
      </p:sp>
      <p:pic>
        <p:nvPicPr>
          <p:cNvPr id="3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266" y="1238098"/>
            <a:ext cx="1162202" cy="209398"/>
          </a:xfrm>
          <a:prstGeom prst="rect">
            <a:avLst/>
          </a:prstGeom>
        </p:spPr>
      </p:pic>
      <p:sp>
        <p:nvSpPr>
          <p:cNvPr id="40" name="Text 31"/>
          <p:cNvSpPr/>
          <p:nvPr/>
        </p:nvSpPr>
        <p:spPr>
          <a:xfrm>
            <a:off x="6011266" y="1238098"/>
            <a:ext cx="1162202" cy="210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Formula</a:t>
            </a:r>
            <a:endParaRPr lang="en-US" sz="900" dirty="0"/>
          </a:p>
        </p:txBody>
      </p:sp>
      <p:sp>
        <p:nvSpPr>
          <p:cNvPr id="41" name="Text 32"/>
          <p:cNvSpPr txBox="1"/>
          <p:nvPr/>
        </p:nvSpPr>
        <p:spPr>
          <a:xfrm>
            <a:off x="6058814" y="1591056"/>
            <a:ext cx="538215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For 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is the 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that 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because 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</a:t>
            </a:r>
            <a:endParaRPr lang="en-US" sz="1500" dirty="0"/>
          </a:p>
        </p:txBody>
      </p:sp>
      <p:pic>
        <p:nvPicPr>
          <p:cNvPr id="4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458" y="1619402"/>
            <a:ext cx="1609344" cy="295351"/>
          </a:xfrm>
          <a:prstGeom prst="rect">
            <a:avLst/>
          </a:prstGeom>
        </p:spPr>
      </p:pic>
      <p:sp>
        <p:nvSpPr>
          <p:cNvPr id="43" name="Text 33"/>
          <p:cNvSpPr/>
          <p:nvPr/>
        </p:nvSpPr>
        <p:spPr>
          <a:xfrm>
            <a:off x="6404458" y="1619402"/>
            <a:ext cx="1610258" cy="295351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target customer</a:t>
            </a:r>
            <a:endParaRPr lang="en-US" sz="1500" dirty="0"/>
          </a:p>
        </p:txBody>
      </p:sp>
      <p:pic>
        <p:nvPicPr>
          <p:cNvPr id="4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814" y="1619402"/>
            <a:ext cx="685800" cy="295351"/>
          </a:xfrm>
          <a:prstGeom prst="rect">
            <a:avLst/>
          </a:prstGeom>
        </p:spPr>
      </p:pic>
      <p:sp>
        <p:nvSpPr>
          <p:cNvPr id="45" name="Text 34"/>
          <p:cNvSpPr/>
          <p:nvPr/>
        </p:nvSpPr>
        <p:spPr>
          <a:xfrm>
            <a:off x="8109814" y="1619402"/>
            <a:ext cx="685800" cy="295351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brand</a:t>
            </a:r>
            <a:endParaRPr lang="en-US" sz="1500" dirty="0"/>
          </a:p>
        </p:txBody>
      </p:sp>
      <p:pic>
        <p:nvPicPr>
          <p:cNvPr id="4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5343" y="1619402"/>
            <a:ext cx="942746" cy="295351"/>
          </a:xfrm>
          <a:prstGeom prst="rect">
            <a:avLst/>
          </a:prstGeom>
        </p:spPr>
      </p:pic>
      <p:sp>
        <p:nvSpPr>
          <p:cNvPr id="47" name="Text 35"/>
          <p:cNvSpPr/>
          <p:nvPr/>
        </p:nvSpPr>
        <p:spPr>
          <a:xfrm>
            <a:off x="9375343" y="1619402"/>
            <a:ext cx="943661" cy="295351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category</a:t>
            </a:r>
            <a:endParaRPr lang="en-US" sz="1500" dirty="0"/>
          </a:p>
        </p:txBody>
      </p:sp>
      <p:pic>
        <p:nvPicPr>
          <p:cNvPr id="4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8814" y="1619402"/>
            <a:ext cx="5105095" cy="638251"/>
          </a:xfrm>
          <a:prstGeom prst="rect">
            <a:avLst/>
          </a:prstGeom>
        </p:spPr>
      </p:pic>
      <p:sp>
        <p:nvSpPr>
          <p:cNvPr id="49" name="Text 36"/>
          <p:cNvSpPr/>
          <p:nvPr/>
        </p:nvSpPr>
        <p:spPr>
          <a:xfrm>
            <a:off x="6058814" y="1619402"/>
            <a:ext cx="5106010" cy="638251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key benefit</a:t>
            </a:r>
            <a:endParaRPr lang="en-US" sz="1500" dirty="0"/>
          </a:p>
        </p:txBody>
      </p:sp>
      <p:pic>
        <p:nvPicPr>
          <p:cNvPr id="5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8606" y="1962302"/>
            <a:ext cx="1686154" cy="295351"/>
          </a:xfrm>
          <a:prstGeom prst="rect">
            <a:avLst/>
          </a:prstGeom>
        </p:spPr>
      </p:pic>
      <p:sp>
        <p:nvSpPr>
          <p:cNvPr id="51" name="Text 37"/>
          <p:cNvSpPr/>
          <p:nvPr/>
        </p:nvSpPr>
        <p:spPr>
          <a:xfrm>
            <a:off x="7588606" y="1962302"/>
            <a:ext cx="1686154" cy="295351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reason to believe</a:t>
            </a:r>
            <a:endParaRPr lang="en-US" sz="1500" dirty="0"/>
          </a:p>
        </p:txBody>
      </p:sp>
      <p:sp>
        <p:nvSpPr>
          <p:cNvPr id="52" name="Shape 38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53" name="Text 39"/>
          <p:cNvSpPr txBox="1"/>
          <p:nvPr/>
        </p:nvSpPr>
        <p:spPr>
          <a:xfrm>
            <a:off x="571500" y="237744"/>
            <a:ext cx="765627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0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 Statement Framework</a:t>
            </a:r>
            <a:endParaRPr lang="en-US" sz="3000" dirty="0"/>
          </a:p>
        </p:txBody>
      </p:sp>
      <p:pic>
        <p:nvPicPr>
          <p:cNvPr id="54" name="Image 12" descr="preencoded.png">    </p:cNvPr>
          <p:cNvPicPr>
            <a:picLocks noChangeAspect="1"/>
          </p:cNvPicPr>
          <p:nvPr/>
        </p:nvPicPr>
        <p:blipFill>
          <a:blip r:embed="rId13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55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7" b="-7"/>
          <a:stretch/>
        </p:blipFill>
        <p:spPr>
          <a:xfrm>
            <a:off x="571500" y="1190549"/>
            <a:ext cx="5333695" cy="444855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80644" y="1266444"/>
            <a:ext cx="5315407" cy="819302"/>
          </a:xfrm>
          <a:prstGeom prst="rect">
            <a:avLst/>
          </a:prstGeom>
          <a:solidFill>
            <a:srgbClr val="F0FDF4"/>
          </a:solidFill>
          <a:ln/>
        </p:spPr>
      </p:sp>
      <p:sp>
        <p:nvSpPr>
          <p:cNvPr id="5" name="Shape 2"/>
          <p:cNvSpPr/>
          <p:nvPr/>
        </p:nvSpPr>
        <p:spPr>
          <a:xfrm>
            <a:off x="580644" y="2076602"/>
            <a:ext cx="5315407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</p:sp>
      <p:sp>
        <p:nvSpPr>
          <p:cNvPr id="6" name="Text 3"/>
          <p:cNvSpPr txBox="1"/>
          <p:nvPr/>
        </p:nvSpPr>
        <p:spPr>
          <a:xfrm>
            <a:off x="866851" y="1410005"/>
            <a:ext cx="19056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75" kern="0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(+)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66851" y="1742846"/>
            <a:ext cx="214609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Gains customers receive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5229454" y="1478585"/>
            <a:ext cx="381305" cy="381305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-760" r="-760" t="0" b="0"/>
          <a:stretch/>
        </p:blipFill>
        <p:spPr>
          <a:xfrm>
            <a:off x="5343754" y="1583741"/>
            <a:ext cx="152705" cy="1719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866851" y="2499970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Functional</a:t>
            </a:r>
            <a:endParaRPr lang="en-US" sz="1200" dirty="0"/>
          </a:p>
        </p:txBody>
      </p:sp>
      <p:sp>
        <p:nvSpPr>
          <p:cNvPr id="11" name="Text 7"/>
          <p:cNvSpPr txBox="1"/>
          <p:nvPr/>
        </p:nvSpPr>
        <p:spPr>
          <a:xfrm>
            <a:off x="866851" y="2762402"/>
            <a:ext cx="54297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Saves time, delivers better results, reduces errors, improves efficiency.</a:t>
            </a:r>
            <a:endParaRPr lang="en-US" sz="1100" dirty="0"/>
          </a:p>
        </p:txBody>
      </p:sp>
      <p:sp>
        <p:nvSpPr>
          <p:cNvPr id="12" name="Text 8"/>
          <p:cNvSpPr txBox="1"/>
          <p:nvPr/>
        </p:nvSpPr>
        <p:spPr>
          <a:xfrm>
            <a:off x="866851" y="3333902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Emotional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866851" y="3595421"/>
            <a:ext cx="54297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Feels confident, reduces stress, provides peace of mind, enjoyment.</a:t>
            </a:r>
            <a:endParaRPr lang="en-US" sz="1100" dirty="0"/>
          </a:p>
        </p:txBody>
      </p:sp>
      <p:sp>
        <p:nvSpPr>
          <p:cNvPr id="14" name="Text 10"/>
          <p:cNvSpPr txBox="1"/>
          <p:nvPr/>
        </p:nvSpPr>
        <p:spPr>
          <a:xfrm>
            <a:off x="866851" y="4166921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866851" y="4429354"/>
            <a:ext cx="52578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Sense of belonging, recognition, status, identity alignment.</a:t>
            </a:r>
            <a:endParaRPr lang="en-US" sz="1100" dirty="0"/>
          </a:p>
        </p:txBody>
      </p:sp>
      <p:sp>
        <p:nvSpPr>
          <p:cNvPr id="16" name="Text 12"/>
          <p:cNvSpPr txBox="1"/>
          <p:nvPr/>
        </p:nvSpPr>
        <p:spPr>
          <a:xfrm>
            <a:off x="866851" y="5000854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 / Convenience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866851" y="5262372"/>
            <a:ext cx="54297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Faster onboarding, easy booking, 24/7 availability, self-service.</a:t>
            </a:r>
            <a:endParaRPr lang="en-US" sz="11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7" b="-7"/>
          <a:stretch/>
        </p:blipFill>
        <p:spPr>
          <a:xfrm>
            <a:off x="6286500" y="1190549"/>
            <a:ext cx="5333695" cy="4448556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295644" y="1266444"/>
            <a:ext cx="5315407" cy="819302"/>
          </a:xfrm>
          <a:prstGeom prst="rect">
            <a:avLst/>
          </a:prstGeom>
          <a:solidFill>
            <a:srgbClr val="FEF2F2"/>
          </a:solidFill>
          <a:ln/>
        </p:spPr>
      </p:sp>
      <p:sp>
        <p:nvSpPr>
          <p:cNvPr id="20" name="Shape 15"/>
          <p:cNvSpPr/>
          <p:nvPr/>
        </p:nvSpPr>
        <p:spPr>
          <a:xfrm>
            <a:off x="6295644" y="2076602"/>
            <a:ext cx="5315407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</p:sp>
      <p:sp>
        <p:nvSpPr>
          <p:cNvPr id="21" name="Text 16"/>
          <p:cNvSpPr txBox="1"/>
          <p:nvPr/>
        </p:nvSpPr>
        <p:spPr>
          <a:xfrm>
            <a:off x="6581851" y="1410005"/>
            <a:ext cx="191475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75" kern="0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Costs (-)</a:t>
            </a:r>
            <a:endParaRPr lang="en-US" sz="1600" dirty="0"/>
          </a:p>
        </p:txBody>
      </p:sp>
      <p:sp>
        <p:nvSpPr>
          <p:cNvPr id="22" name="Text 17"/>
          <p:cNvSpPr txBox="1"/>
          <p:nvPr/>
        </p:nvSpPr>
        <p:spPr>
          <a:xfrm>
            <a:off x="6581851" y="1742846"/>
            <a:ext cx="21470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Pains customers give up</a:t>
            </a:r>
            <a:endParaRPr lang="en-US" sz="900" dirty="0"/>
          </a:p>
        </p:txBody>
      </p:sp>
      <p:sp>
        <p:nvSpPr>
          <p:cNvPr id="23" name="Shape 18"/>
          <p:cNvSpPr/>
          <p:nvPr/>
        </p:nvSpPr>
        <p:spPr>
          <a:xfrm>
            <a:off x="10944454" y="1478585"/>
            <a:ext cx="381305" cy="381305"/>
          </a:xfrm>
          <a:prstGeom prst="ellipse">
            <a:avLst/>
          </a:prstGeom>
          <a:solidFill>
            <a:srgbClr val="EF444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rcRect l="-760" r="-760" t="0" b="0"/>
          <a:stretch/>
        </p:blipFill>
        <p:spPr>
          <a:xfrm>
            <a:off x="11058754" y="1583741"/>
            <a:ext cx="152705" cy="171907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581851" y="2499970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Money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6581851" y="2762402"/>
            <a:ext cx="48582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List price, subscription costs, hidden add-on fees.</a:t>
            </a:r>
            <a:endParaRPr lang="en-US" sz="1100" dirty="0"/>
          </a:p>
        </p:txBody>
      </p:sp>
      <p:sp>
        <p:nvSpPr>
          <p:cNvPr id="27" name="Text 21"/>
          <p:cNvSpPr txBox="1"/>
          <p:nvPr/>
        </p:nvSpPr>
        <p:spPr>
          <a:xfrm>
            <a:off x="6581851" y="3333902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</a:t>
            </a:r>
            <a:endParaRPr lang="en-US" sz="1200" dirty="0"/>
          </a:p>
        </p:txBody>
      </p:sp>
      <p:sp>
        <p:nvSpPr>
          <p:cNvPr id="28" name="Text 22"/>
          <p:cNvSpPr txBox="1"/>
          <p:nvPr/>
        </p:nvSpPr>
        <p:spPr>
          <a:xfrm>
            <a:off x="6581851" y="3595421"/>
            <a:ext cx="51727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Setup time, learning curve, wait times, installation delay.</a:t>
            </a:r>
            <a:endParaRPr lang="en-US" sz="1100" dirty="0"/>
          </a:p>
        </p:txBody>
      </p:sp>
      <p:sp>
        <p:nvSpPr>
          <p:cNvPr id="29" name="Text 23"/>
          <p:cNvSpPr txBox="1"/>
          <p:nvPr/>
        </p:nvSpPr>
        <p:spPr>
          <a:xfrm>
            <a:off x="6581851" y="4166921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Effort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6581851" y="4429354"/>
            <a:ext cx="534375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Switching vendors, data entry, physical effort, coordination.</a:t>
            </a:r>
            <a:endParaRPr lang="en-US" sz="1100" dirty="0"/>
          </a:p>
        </p:txBody>
      </p:sp>
      <p:sp>
        <p:nvSpPr>
          <p:cNvPr id="31" name="Text 25"/>
          <p:cNvSpPr txBox="1"/>
          <p:nvPr/>
        </p:nvSpPr>
        <p:spPr>
          <a:xfrm>
            <a:off x="6581851" y="5000854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/ Uncertainty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6581851" y="5262372"/>
            <a:ext cx="54297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"Will it work?", fear of regret, privacy concerns, security risks.</a:t>
            </a:r>
            <a:endParaRPr lang="en-US" sz="1100" dirty="0"/>
          </a:p>
        </p:txBody>
      </p:sp>
      <p:sp>
        <p:nvSpPr>
          <p:cNvPr id="33" name="Shape 27"/>
          <p:cNvSpPr/>
          <p:nvPr/>
        </p:nvSpPr>
        <p:spPr>
          <a:xfrm>
            <a:off x="571500" y="5876849"/>
            <a:ext cx="11048695" cy="457200"/>
          </a:xfrm>
          <a:prstGeom prst="roundRect">
            <a:avLst>
              <a:gd name="adj" fmla="val 33333"/>
            </a:avLst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pic>
        <p:nvPicPr>
          <p:cNvPr id="34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2701138" y="6010351"/>
            <a:ext cx="142646" cy="190195"/>
          </a:xfrm>
          <a:prstGeom prst="rect">
            <a:avLst/>
          </a:prstGeom>
        </p:spPr>
      </p:pic>
      <p:sp>
        <p:nvSpPr>
          <p:cNvPr id="35" name="Text 28"/>
          <p:cNvSpPr txBox="1"/>
          <p:nvPr/>
        </p:nvSpPr>
        <p:spPr>
          <a:xfrm>
            <a:off x="2958998" y="5876849"/>
            <a:ext cx="6611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Strategy: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Maximize key benefits</a:t>
            </a:r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while actively </a:t>
            </a:r>
            <a:pPr algn="l" indent="0" marL="0">
              <a:buNone/>
            </a:pPr>
            <a:r>
              <a:rPr lang="en-US" sz="1200" b="1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reducing the biggest cost barriers</a:t>
            </a:r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sp>
        <p:nvSpPr>
          <p:cNvPr id="36" name="Shape 29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37" name="Shape 30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8" name="Text 31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39" name="Text 32"/>
          <p:cNvSpPr txBox="1"/>
          <p:nvPr/>
        </p:nvSpPr>
        <p:spPr>
          <a:xfrm>
            <a:off x="11512296" y="6586423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17</a:t>
            </a:r>
            <a:endParaRPr lang="en-US" sz="900" dirty="0"/>
          </a:p>
        </p:txBody>
      </p:sp>
      <p:pic>
        <p:nvPicPr>
          <p:cNvPr id="40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866851" y="2334463"/>
            <a:ext cx="123444" cy="123444"/>
          </a:xfrm>
          <a:prstGeom prst="rect">
            <a:avLst/>
          </a:prstGeom>
        </p:spPr>
      </p:pic>
      <p:pic>
        <p:nvPicPr>
          <p:cNvPr id="41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866851" y="3168396"/>
            <a:ext cx="123444" cy="123444"/>
          </a:xfrm>
          <a:prstGeom prst="rect">
            <a:avLst/>
          </a:prstGeom>
        </p:spPr>
      </p:pic>
      <p:pic>
        <p:nvPicPr>
          <p:cNvPr id="42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866851" y="4001414"/>
            <a:ext cx="123444" cy="123444"/>
          </a:xfrm>
          <a:prstGeom prst="rect">
            <a:avLst/>
          </a:prstGeom>
        </p:spPr>
      </p:pic>
      <p:pic>
        <p:nvPicPr>
          <p:cNvPr id="43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866851" y="4835347"/>
            <a:ext cx="123444" cy="123444"/>
          </a:xfrm>
          <a:prstGeom prst="rect">
            <a:avLst/>
          </a:prstGeom>
        </p:spPr>
      </p:pic>
      <p:pic>
        <p:nvPicPr>
          <p:cNvPr id="44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6581851" y="2334463"/>
            <a:ext cx="123444" cy="123444"/>
          </a:xfrm>
          <a:prstGeom prst="rect">
            <a:avLst/>
          </a:prstGeom>
        </p:spPr>
      </p:pic>
      <p:pic>
        <p:nvPicPr>
          <p:cNvPr id="45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6581851" y="3168396"/>
            <a:ext cx="123444" cy="123444"/>
          </a:xfrm>
          <a:prstGeom prst="rect">
            <a:avLst/>
          </a:prstGeom>
        </p:spPr>
      </p:pic>
      <p:pic>
        <p:nvPicPr>
          <p:cNvPr id="46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6581851" y="4001414"/>
            <a:ext cx="123444" cy="123444"/>
          </a:xfrm>
          <a:prstGeom prst="rect">
            <a:avLst/>
          </a:prstGeom>
        </p:spPr>
      </p:pic>
      <p:pic>
        <p:nvPicPr>
          <p:cNvPr id="47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6581851" y="4835347"/>
            <a:ext cx="123444" cy="123444"/>
          </a:xfrm>
          <a:prstGeom prst="rect">
            <a:avLst/>
          </a:prstGeom>
        </p:spPr>
      </p:pic>
      <p:sp>
        <p:nvSpPr>
          <p:cNvPr id="48" name="Shape 33"/>
          <p:cNvSpPr/>
          <p:nvPr/>
        </p:nvSpPr>
        <p:spPr>
          <a:xfrm>
            <a:off x="0" y="0"/>
            <a:ext cx="12191695" cy="952805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49" name="Text 34"/>
          <p:cNvSpPr txBox="1"/>
          <p:nvPr/>
        </p:nvSpPr>
        <p:spPr>
          <a:xfrm>
            <a:off x="571500" y="219456"/>
            <a:ext cx="8446313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 Proposition — Benefits and Costs</a:t>
            </a:r>
            <a:endParaRPr lang="en-US" sz="2700" dirty="0"/>
          </a:p>
        </p:txBody>
      </p:sp>
      <p:pic>
        <p:nvPicPr>
          <p:cNvPr id="50" name="Image 13" descr="preencoded.png">    </p:cNvPr>
          <p:cNvPicPr>
            <a:picLocks noChangeAspect="1"/>
          </p:cNvPicPr>
          <p:nvPr/>
        </p:nvPicPr>
        <p:blipFill>
          <a:blip r:embed="rId14"/>
          <a:srcRect l="-80" r="-80" t="0" b="0"/>
          <a:stretch/>
        </p:blipFill>
        <p:spPr>
          <a:xfrm>
            <a:off x="571500" y="905256"/>
            <a:ext cx="1143000" cy="47549"/>
          </a:xfrm>
          <a:prstGeom prst="rect">
            <a:avLst/>
          </a:prstGeom>
        </p:spPr>
      </p:pic>
      <p:pic>
        <p:nvPicPr>
          <p:cNvPr id="51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-96" b="-96"/>
          <a:stretch/>
        </p:blipFill>
        <p:spPr>
          <a:xfrm>
            <a:off x="12049049" y="0"/>
            <a:ext cx="142646" cy="9528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860743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6860743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571500" y="6869887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6" name="Text 4"/>
          <p:cNvSpPr txBox="1"/>
          <p:nvPr/>
        </p:nvSpPr>
        <p:spPr>
          <a:xfrm>
            <a:off x="11505895" y="6869887"/>
            <a:ext cx="1911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571500" y="857707"/>
            <a:ext cx="5324551" cy="5724144"/>
          </a:xfrm>
          <a:prstGeom prst="roundRect">
            <a:avLst>
              <a:gd name="adj" fmla="val 369"/>
            </a:avLst>
          </a:prstGeom>
          <a:solidFill>
            <a:srgbClr val="F1F5F9"/>
          </a:solidFill>
          <a:ln w="12700">
            <a:solidFill>
              <a:srgbClr val="CBD5E1"/>
            </a:solidFill>
            <a:prstDash val="solid"/>
          </a:ln>
          <a:effectLst>
            <a:outerShdw sx="100000" sy="100000" kx="0" ky="0" algn="bl" rotWithShape="0" blurRad="139700" dist="38100" dir="1620000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80644" y="866851"/>
            <a:ext cx="5305349" cy="676656"/>
          </a:xfrm>
          <a:prstGeom prst="roundRect">
            <a:avLst>
              <a:gd name="adj" fmla="val 22840"/>
            </a:avLst>
          </a:prstGeom>
          <a:solidFill>
            <a:srgbClr val="E2E8F0"/>
          </a:solidFill>
          <a:ln/>
        </p:spPr>
      </p:sp>
      <p:sp>
        <p:nvSpPr>
          <p:cNvPr id="9" name="Shape 7"/>
          <p:cNvSpPr/>
          <p:nvPr/>
        </p:nvSpPr>
        <p:spPr>
          <a:xfrm>
            <a:off x="580644" y="1534363"/>
            <a:ext cx="5305349" cy="9144"/>
          </a:xfrm>
          <a:prstGeom prst="roundRect">
            <a:avLst>
              <a:gd name="adj" fmla="val 1690141"/>
            </a:avLst>
          </a:prstGeom>
          <a:solidFill>
            <a:srgbClr val="000000">
              <a:alpha val="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Text 8"/>
          <p:cNvSpPr txBox="1"/>
          <p:nvPr/>
        </p:nvSpPr>
        <p:spPr>
          <a:xfrm>
            <a:off x="819302" y="866851"/>
            <a:ext cx="2953512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75" kern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Before: Generic &amp; Risky</a:t>
            </a:r>
            <a:endParaRPr lang="en-US" sz="15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19649" y="1086307"/>
            <a:ext cx="228600" cy="22860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819302" y="1781251"/>
            <a:ext cx="4828946" cy="990295"/>
          </a:xfrm>
          <a:prstGeom prst="roundRect">
            <a:avLst>
              <a:gd name="adj" fmla="val 7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9302" y="1781251"/>
            <a:ext cx="47549" cy="990295"/>
          </a:xfrm>
          <a:prstGeom prst="roundRect">
            <a:avLst>
              <a:gd name="adj" fmla="val 147928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14" name="Text 11"/>
          <p:cNvSpPr txBox="1"/>
          <p:nvPr/>
        </p:nvSpPr>
        <p:spPr>
          <a:xfrm>
            <a:off x="1218895" y="1923898"/>
            <a:ext cx="44010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Vague Offer</a:t>
            </a:r>
            <a:endParaRPr lang="en-US" sz="1000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009498" y="1957730"/>
            <a:ext cx="133502" cy="133502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009498" y="2200046"/>
            <a:ext cx="457200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"Tutoring available for all subjects."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(Doesn't specify who it's for or the outcome)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819302" y="2960827"/>
            <a:ext cx="4828946" cy="990295"/>
          </a:xfrm>
          <a:prstGeom prst="roundRect">
            <a:avLst>
              <a:gd name="adj" fmla="val 7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19302" y="2960827"/>
            <a:ext cx="47549" cy="990295"/>
          </a:xfrm>
          <a:prstGeom prst="roundRect">
            <a:avLst>
              <a:gd name="adj" fmla="val 147928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1218895" y="3103474"/>
            <a:ext cx="44010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Ignores Emotional Barriers</a:t>
            </a:r>
            <a:endParaRPr lang="en-US" sz="1000" dirty="0"/>
          </a:p>
        </p:txBody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009498" y="3136392"/>
            <a:ext cx="133502" cy="133502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009498" y="3379622"/>
            <a:ext cx="457200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Does not address embarrassment ("Walk-ins welcome" feels exposed) or fear of judgment.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819302" y="4139489"/>
            <a:ext cx="4828946" cy="990295"/>
          </a:xfrm>
          <a:prstGeom prst="roundRect">
            <a:avLst>
              <a:gd name="adj" fmla="val 7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819302" y="4139489"/>
            <a:ext cx="47549" cy="990295"/>
          </a:xfrm>
          <a:prstGeom prst="roundRect">
            <a:avLst>
              <a:gd name="adj" fmla="val 147928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24" name="Text 19"/>
          <p:cNvSpPr txBox="1"/>
          <p:nvPr/>
        </p:nvSpPr>
        <p:spPr>
          <a:xfrm>
            <a:off x="1218895" y="4283050"/>
            <a:ext cx="44010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No Time Clarity</a:t>
            </a:r>
            <a:endParaRPr lang="en-US" sz="1000" dirty="0"/>
          </a:p>
        </p:txBody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009498" y="4315968"/>
            <a:ext cx="133502" cy="133502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1009498" y="4559198"/>
            <a:ext cx="457200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Unclear commitment. Students worry it will take hours or be inefficient.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819302" y="5319065"/>
            <a:ext cx="4828946" cy="990295"/>
          </a:xfrm>
          <a:prstGeom prst="roundRect">
            <a:avLst>
              <a:gd name="adj" fmla="val 7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819302" y="5319065"/>
            <a:ext cx="47549" cy="990295"/>
          </a:xfrm>
          <a:prstGeom prst="roundRect">
            <a:avLst>
              <a:gd name="adj" fmla="val 147928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29" name="Text 23"/>
          <p:cNvSpPr txBox="1"/>
          <p:nvPr/>
        </p:nvSpPr>
        <p:spPr>
          <a:xfrm>
            <a:off x="1218895" y="5461711"/>
            <a:ext cx="44010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No Proof of Effectiveness</a:t>
            </a:r>
            <a:endParaRPr lang="en-US" sz="1000" dirty="0"/>
          </a:p>
        </p:txBody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009498" y="5495544"/>
            <a:ext cx="133502" cy="133502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009498" y="5737860"/>
            <a:ext cx="457200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 evidence that it actually works, leaving high uncertainty/risk.</a:t>
            </a:r>
            <a:endParaRPr lang="en-US" sz="1200" dirty="0"/>
          </a:p>
        </p:txBody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1" b="-1"/>
          <a:stretch/>
        </p:blipFill>
        <p:spPr>
          <a:xfrm>
            <a:off x="6277356" y="856793"/>
            <a:ext cx="5396789" cy="5774436"/>
          </a:xfrm>
          <a:prstGeom prst="rect">
            <a:avLst/>
          </a:prstGeom>
        </p:spPr>
      </p:pic>
      <p:sp>
        <p:nvSpPr>
          <p:cNvPr id="33" name="Shape 25"/>
          <p:cNvSpPr/>
          <p:nvPr/>
        </p:nvSpPr>
        <p:spPr>
          <a:xfrm>
            <a:off x="6269126" y="847649"/>
            <a:ext cx="5362956" cy="685800"/>
          </a:xfrm>
          <a:prstGeom prst="rect">
            <a:avLst/>
          </a:prstGeom>
          <a:solidFill>
            <a:srgbClr val="2C8EB5"/>
          </a:solidFill>
          <a:ln/>
        </p:spPr>
      </p:sp>
      <p:sp>
        <p:nvSpPr>
          <p:cNvPr id="34" name="Shape 26"/>
          <p:cNvSpPr/>
          <p:nvPr/>
        </p:nvSpPr>
        <p:spPr>
          <a:xfrm>
            <a:off x="6269126" y="1524305"/>
            <a:ext cx="5362956" cy="9144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Text 27"/>
          <p:cNvSpPr txBox="1"/>
          <p:nvPr/>
        </p:nvSpPr>
        <p:spPr>
          <a:xfrm>
            <a:off x="6509614" y="847649"/>
            <a:ext cx="328635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After: Specific &amp; Credible</a:t>
            </a:r>
            <a:endParaRPr lang="en-US" sz="1500" dirty="0"/>
          </a:p>
        </p:txBody>
      </p:sp>
      <p:pic>
        <p:nvPicPr>
          <p:cNvPr id="36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1156594" y="1068934"/>
            <a:ext cx="237744" cy="237744"/>
          </a:xfrm>
          <a:prstGeom prst="rect">
            <a:avLst/>
          </a:prstGeom>
        </p:spPr>
      </p:pic>
      <p:sp>
        <p:nvSpPr>
          <p:cNvPr id="37" name="Shape 28"/>
          <p:cNvSpPr/>
          <p:nvPr/>
        </p:nvSpPr>
        <p:spPr>
          <a:xfrm>
            <a:off x="6509614" y="1771193"/>
            <a:ext cx="4886554" cy="1000354"/>
          </a:xfrm>
          <a:prstGeom prst="roundRect">
            <a:avLst>
              <a:gd name="adj" fmla="val 6964"/>
            </a:avLst>
          </a:prstGeom>
          <a:solidFill>
            <a:srgbClr val="F0FDF4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38" name="Shape 29"/>
          <p:cNvSpPr/>
          <p:nvPr/>
        </p:nvSpPr>
        <p:spPr>
          <a:xfrm>
            <a:off x="6509614" y="1771193"/>
            <a:ext cx="47549" cy="1000354"/>
          </a:xfrm>
          <a:prstGeom prst="roundRect">
            <a:avLst>
              <a:gd name="adj" fmla="val 146520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39" name="Text 30"/>
          <p:cNvSpPr txBox="1"/>
          <p:nvPr/>
        </p:nvSpPr>
        <p:spPr>
          <a:xfrm>
            <a:off x="6913778" y="1915668"/>
            <a:ext cx="444672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Clear Benefit</a:t>
            </a:r>
            <a:endParaRPr lang="en-US" sz="1000" dirty="0"/>
          </a:p>
        </p:txBody>
      </p:sp>
      <p:pic>
        <p:nvPicPr>
          <p:cNvPr id="40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6702552" y="1949501"/>
            <a:ext cx="142646" cy="142646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6702552" y="2194560"/>
            <a:ext cx="46204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"Get unstuck fast on gateway courses."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(Specific outcome for specific courses)</a:t>
            </a:r>
            <a:endParaRPr lang="en-US" sz="1200" dirty="0"/>
          </a:p>
        </p:txBody>
      </p:sp>
      <p:sp>
        <p:nvSpPr>
          <p:cNvPr id="42" name="Shape 32"/>
          <p:cNvSpPr/>
          <p:nvPr/>
        </p:nvSpPr>
        <p:spPr>
          <a:xfrm>
            <a:off x="6509614" y="2962656"/>
            <a:ext cx="4886554" cy="1000354"/>
          </a:xfrm>
          <a:prstGeom prst="roundRect">
            <a:avLst>
              <a:gd name="adj" fmla="val 6964"/>
            </a:avLst>
          </a:prstGeom>
          <a:solidFill>
            <a:srgbClr val="F0FDF4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43" name="Shape 33"/>
          <p:cNvSpPr/>
          <p:nvPr/>
        </p:nvSpPr>
        <p:spPr>
          <a:xfrm>
            <a:off x="6509614" y="2962656"/>
            <a:ext cx="47549" cy="1000354"/>
          </a:xfrm>
          <a:prstGeom prst="roundRect">
            <a:avLst>
              <a:gd name="adj" fmla="val 146520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44" name="Text 34"/>
          <p:cNvSpPr txBox="1"/>
          <p:nvPr/>
        </p:nvSpPr>
        <p:spPr>
          <a:xfrm>
            <a:off x="6953098" y="3107131"/>
            <a:ext cx="440740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Risk Reduction</a:t>
            </a:r>
            <a:endParaRPr lang="en-US" sz="1000" dirty="0"/>
          </a:p>
        </p:txBody>
      </p:sp>
      <p:pic>
        <p:nvPicPr>
          <p:cNvPr id="45" name="Image 8" descr="preencoded.png">    </p:cNvPr>
          <p:cNvPicPr>
            <a:picLocks noChangeAspect="1"/>
          </p:cNvPicPr>
          <p:nvPr/>
        </p:nvPicPr>
        <p:blipFill>
          <a:blip r:embed="rId9"/>
          <a:srcRect l="-769" r="-769" t="0" b="0"/>
          <a:stretch/>
        </p:blipFill>
        <p:spPr>
          <a:xfrm>
            <a:off x="6702552" y="3140964"/>
            <a:ext cx="181051" cy="142646"/>
          </a:xfrm>
          <a:prstGeom prst="rect">
            <a:avLst/>
          </a:prstGeom>
        </p:spPr>
      </p:pic>
      <p:sp>
        <p:nvSpPr>
          <p:cNvPr id="46" name="Text 35"/>
          <p:cNvSpPr txBox="1"/>
          <p:nvPr/>
        </p:nvSpPr>
        <p:spPr>
          <a:xfrm>
            <a:off x="6702552" y="3386023"/>
            <a:ext cx="46204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"Judgment-free, 30-minute sessions."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(Removes embarrassment and defines time commitment)</a:t>
            </a:r>
            <a:endParaRPr lang="en-US" sz="1200" dirty="0"/>
          </a:p>
        </p:txBody>
      </p:sp>
      <p:sp>
        <p:nvSpPr>
          <p:cNvPr id="47" name="Shape 36"/>
          <p:cNvSpPr/>
          <p:nvPr/>
        </p:nvSpPr>
        <p:spPr>
          <a:xfrm>
            <a:off x="6509614" y="4153205"/>
            <a:ext cx="4886554" cy="1000354"/>
          </a:xfrm>
          <a:prstGeom prst="roundRect">
            <a:avLst>
              <a:gd name="adj" fmla="val 6964"/>
            </a:avLst>
          </a:prstGeom>
          <a:solidFill>
            <a:srgbClr val="F0FDF4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48" name="Shape 37"/>
          <p:cNvSpPr/>
          <p:nvPr/>
        </p:nvSpPr>
        <p:spPr>
          <a:xfrm>
            <a:off x="6509614" y="4153205"/>
            <a:ext cx="47549" cy="1000354"/>
          </a:xfrm>
          <a:prstGeom prst="roundRect">
            <a:avLst>
              <a:gd name="adj" fmla="val 146520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49" name="Text 38"/>
          <p:cNvSpPr txBox="1"/>
          <p:nvPr/>
        </p:nvSpPr>
        <p:spPr>
          <a:xfrm>
            <a:off x="6866230" y="4297680"/>
            <a:ext cx="449427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Easy Process</a:t>
            </a:r>
            <a:endParaRPr lang="en-US" sz="1000" dirty="0"/>
          </a:p>
        </p:txBody>
      </p:sp>
      <p:pic>
        <p:nvPicPr>
          <p:cNvPr id="50" name="Image 9" descr="preencoded.png">    </p:cNvPr>
          <p:cNvPicPr>
            <a:picLocks noChangeAspect="1"/>
          </p:cNvPicPr>
          <p:nvPr/>
        </p:nvPicPr>
        <p:blipFill>
          <a:blip r:embed="rId10"/>
          <a:srcRect l="-3333" r="-3333" t="0" b="0"/>
          <a:stretch/>
        </p:blipFill>
        <p:spPr>
          <a:xfrm>
            <a:off x="6702552" y="4331513"/>
            <a:ext cx="95098" cy="142646"/>
          </a:xfrm>
          <a:prstGeom prst="rect">
            <a:avLst/>
          </a:prstGeom>
        </p:spPr>
      </p:pic>
      <p:sp>
        <p:nvSpPr>
          <p:cNvPr id="51" name="Text 39"/>
          <p:cNvSpPr txBox="1"/>
          <p:nvPr/>
        </p:nvSpPr>
        <p:spPr>
          <a:xfrm>
            <a:off x="6702552" y="4576572"/>
            <a:ext cx="46204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"Book in 60 seconds."</a:t>
            </a:r>
            <a:pPr algn="l" indent="0" marL="0">
              <a:buNone/>
            </a:pP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(Removes friction and effort barrier)</a:t>
            </a:r>
            <a:endParaRPr lang="en-US" sz="1200" dirty="0"/>
          </a:p>
        </p:txBody>
      </p:sp>
      <p:sp>
        <p:nvSpPr>
          <p:cNvPr id="52" name="Shape 40"/>
          <p:cNvSpPr/>
          <p:nvPr/>
        </p:nvSpPr>
        <p:spPr>
          <a:xfrm>
            <a:off x="6509614" y="5344668"/>
            <a:ext cx="4886554" cy="1000354"/>
          </a:xfrm>
          <a:prstGeom prst="roundRect">
            <a:avLst>
              <a:gd name="adj" fmla="val 6964"/>
            </a:avLst>
          </a:prstGeom>
          <a:solidFill>
            <a:srgbClr val="F0FDF4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53" name="Shape 41"/>
          <p:cNvSpPr/>
          <p:nvPr/>
        </p:nvSpPr>
        <p:spPr>
          <a:xfrm>
            <a:off x="6509614" y="5344668"/>
            <a:ext cx="47549" cy="1000354"/>
          </a:xfrm>
          <a:prstGeom prst="roundRect">
            <a:avLst>
              <a:gd name="adj" fmla="val 146520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</p:sp>
      <p:sp>
        <p:nvSpPr>
          <p:cNvPr id="54" name="Text 42"/>
          <p:cNvSpPr txBox="1"/>
          <p:nvPr/>
        </p:nvSpPr>
        <p:spPr>
          <a:xfrm>
            <a:off x="6932981" y="5489143"/>
            <a:ext cx="442752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596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Strong Proof Points</a:t>
            </a:r>
            <a:endParaRPr lang="en-US" sz="1000" dirty="0"/>
          </a:p>
        </p:txBody>
      </p:sp>
      <p:pic>
        <p:nvPicPr>
          <p:cNvPr id="55" name="Image 10" descr="preencoded.png">    </p:cNvPr>
          <p:cNvPicPr>
            <a:picLocks noChangeAspect="1"/>
          </p:cNvPicPr>
          <p:nvPr/>
        </p:nvPicPr>
        <p:blipFill>
          <a:blip r:embed="rId11"/>
          <a:srcRect l="-428" r="-428" t="0" b="0"/>
          <a:stretch/>
        </p:blipFill>
        <p:spPr>
          <a:xfrm>
            <a:off x="6702552" y="5522976"/>
            <a:ext cx="161849" cy="142646"/>
          </a:xfrm>
          <a:prstGeom prst="rect">
            <a:avLst/>
          </a:prstGeom>
        </p:spPr>
      </p:pic>
      <p:sp>
        <p:nvSpPr>
          <p:cNvPr id="56" name="Text 43"/>
          <p:cNvSpPr txBox="1"/>
          <p:nvPr/>
        </p:nvSpPr>
        <p:spPr>
          <a:xfrm>
            <a:off x="6702552" y="5768035"/>
            <a:ext cx="46204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"Trained peer tutors with 4.8/5 ratings. If you don't improve, next session is free." (Social proof + Guarantee)</a:t>
            </a:r>
            <a:endParaRPr lang="en-US" sz="1200" dirty="0"/>
          </a:p>
        </p:txBody>
      </p:sp>
      <p:sp>
        <p:nvSpPr>
          <p:cNvPr id="57" name="Shape 44"/>
          <p:cNvSpPr/>
          <p:nvPr/>
        </p:nvSpPr>
        <p:spPr>
          <a:xfrm>
            <a:off x="0" y="0"/>
            <a:ext cx="12191695" cy="571500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58" name="Text 45"/>
          <p:cNvSpPr txBox="1"/>
          <p:nvPr/>
        </p:nvSpPr>
        <p:spPr>
          <a:xfrm>
            <a:off x="571500" y="0"/>
            <a:ext cx="982522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0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Tutoring Center Messaging Transformation</a:t>
            </a:r>
            <a:endParaRPr lang="en-US" sz="3000" dirty="0"/>
          </a:p>
        </p:txBody>
      </p:sp>
      <p:pic>
        <p:nvPicPr>
          <p:cNvPr id="59" name="Image 11" descr="preencoded.png">    </p:cNvPr>
          <p:cNvPicPr>
            <a:picLocks noChangeAspect="1"/>
          </p:cNvPicPr>
          <p:nvPr/>
        </p:nvPicPr>
        <p:blipFill>
          <a:blip r:embed="rId12"/>
          <a:srcRect l="-80" r="-80" t="0" b="0"/>
          <a:stretch/>
        </p:blipFill>
        <p:spPr>
          <a:xfrm>
            <a:off x="571500" y="523951"/>
            <a:ext cx="1143000" cy="47549"/>
          </a:xfrm>
          <a:prstGeom prst="rect">
            <a:avLst/>
          </a:prstGeom>
        </p:spPr>
      </p:pic>
      <p:sp>
        <p:nvSpPr>
          <p:cNvPr id="60" name="Shape 46"/>
          <p:cNvSpPr/>
          <p:nvPr/>
        </p:nvSpPr>
        <p:spPr>
          <a:xfrm>
            <a:off x="12049049" y="0"/>
            <a:ext cx="142646" cy="571500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1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5810098" y="3429914"/>
            <a:ext cx="571500" cy="571500"/>
          </a:xfrm>
          <a:prstGeom prst="rect">
            <a:avLst/>
          </a:prstGeom>
        </p:spPr>
      </p:pic>
      <p:pic>
        <p:nvPicPr>
          <p:cNvPr id="62" name="Image 13" descr="preencoded.png">    </p:cNvPr>
          <p:cNvPicPr>
            <a:picLocks noChangeAspect="1"/>
          </p:cNvPicPr>
          <p:nvPr/>
        </p:nvPicPr>
        <p:blipFill>
          <a:blip r:embed="rId14"/>
          <a:srcRect l="-881" r="-881" t="0" b="0"/>
          <a:stretch/>
        </p:blipFill>
        <p:spPr>
          <a:xfrm>
            <a:off x="5976518" y="3582619"/>
            <a:ext cx="237744" cy="267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-12" r="-12" t="0" b="0"/>
          <a:stretch/>
        </p:blipFill>
        <p:spPr>
          <a:xfrm>
            <a:off x="571500" y="1104595"/>
            <a:ext cx="5715000" cy="144566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14400" y="1343254"/>
            <a:ext cx="52011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113" kern="0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Concept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914400" y="1619402"/>
            <a:ext cx="5180076" cy="69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900" i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"mental shortcut" customers use to understand your brand instantly.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571500" y="3341218"/>
            <a:ext cx="5715000" cy="9144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>
                <a:alpha val="0"/>
              </a:srgbClr>
            </a:solidFill>
            <a:prstDash val="solid"/>
          </a:ln>
        </p:spPr>
      </p:sp>
      <p:sp>
        <p:nvSpPr>
          <p:cNvPr id="7" name="Text 4"/>
          <p:cNvSpPr txBox="1"/>
          <p:nvPr/>
        </p:nvSpPr>
        <p:spPr>
          <a:xfrm>
            <a:off x="571500" y="2931566"/>
            <a:ext cx="5829300" cy="3154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Four key questions customers ask: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71500" y="3541471"/>
            <a:ext cx="57150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761695" y="3684118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rcRect l="-760" r="-760" t="0" b="0"/>
          <a:stretch/>
        </p:blipFill>
        <p:spPr>
          <a:xfrm>
            <a:off x="875995" y="3789274"/>
            <a:ext cx="152705" cy="171907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285646" y="3738982"/>
            <a:ext cx="23244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this?</a:t>
            </a:r>
            <a:pPr algn="l" indent="0" marL="0">
              <a:buNone/>
            </a:pPr>
            <a:r>
              <a:rPr lang="en-US" sz="1200" i="1" dirty="0">
                <a:solidFill>
                  <a:srgbClr val="718096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(Category)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71500" y="4399178"/>
            <a:ext cx="57150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761695" y="4541825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rcRect l="-1064" r="-1064" t="0" b="0"/>
          <a:stretch/>
        </p:blipFill>
        <p:spPr>
          <a:xfrm>
            <a:off x="843077" y="4646066"/>
            <a:ext cx="219456" cy="171907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285646" y="4596689"/>
            <a:ext cx="299283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is it for?</a:t>
            </a:r>
            <a:pPr algn="l" indent="0" marL="0">
              <a:buNone/>
            </a:pPr>
            <a:r>
              <a:rPr lang="en-US" sz="1200" i="1" dirty="0">
                <a:solidFill>
                  <a:srgbClr val="718096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(Target Customer)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571500" y="5255971"/>
            <a:ext cx="57150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761695" y="5398618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866851" y="5503774"/>
            <a:ext cx="171907" cy="171907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1285646" y="5453482"/>
            <a:ext cx="393740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should I choose it?</a:t>
            </a:r>
            <a:pPr algn="l" indent="0" marL="0">
              <a:buNone/>
            </a:pPr>
            <a:r>
              <a:rPr lang="en-US" sz="1200" i="1" dirty="0">
                <a:solidFill>
                  <a:srgbClr val="718096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(Value/Benefit)</a:t>
            </a:r>
            <a:endParaRPr lang="en-US" sz="1300" dirty="0"/>
          </a:p>
        </p:txBody>
      </p:sp>
      <p:sp>
        <p:nvSpPr>
          <p:cNvPr id="20" name="Shape 14"/>
          <p:cNvSpPr/>
          <p:nvPr/>
        </p:nvSpPr>
        <p:spPr>
          <a:xfrm>
            <a:off x="571500" y="6113678"/>
            <a:ext cx="57150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761695" y="6256325"/>
            <a:ext cx="381305" cy="381305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866851" y="6360566"/>
            <a:ext cx="171907" cy="171907"/>
          </a:xfrm>
          <a:prstGeom prst="rect">
            <a:avLst/>
          </a:prstGeom>
        </p:spPr>
      </p:pic>
      <p:sp>
        <p:nvSpPr>
          <p:cNvPr id="23" name="Text 16"/>
          <p:cNvSpPr txBox="1"/>
          <p:nvPr/>
        </p:nvSpPr>
        <p:spPr>
          <a:xfrm>
            <a:off x="1285646" y="6311189"/>
            <a:ext cx="380573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How is it different?</a:t>
            </a:r>
            <a:pPr algn="l" indent="0" marL="0">
              <a:buNone/>
            </a:pPr>
            <a:r>
              <a:rPr lang="en-US" sz="1200" i="1" dirty="0">
                <a:solidFill>
                  <a:srgbClr val="718096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(Distinct Advantage)</a:t>
            </a:r>
            <a:endParaRPr lang="en-US" sz="1300" dirty="0"/>
          </a:p>
        </p:txBody>
      </p:sp>
      <p:sp>
        <p:nvSpPr>
          <p:cNvPr id="24" name="Shape 17"/>
          <p:cNvSpPr/>
          <p:nvPr/>
        </p:nvSpPr>
        <p:spPr>
          <a:xfrm>
            <a:off x="0" y="7256678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25" name="Shape 18"/>
          <p:cNvSpPr/>
          <p:nvPr/>
        </p:nvSpPr>
        <p:spPr>
          <a:xfrm>
            <a:off x="0" y="7256678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6" name="Text 19"/>
          <p:cNvSpPr txBox="1"/>
          <p:nvPr/>
        </p:nvSpPr>
        <p:spPr>
          <a:xfrm>
            <a:off x="571500" y="7265822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7" name="Text 20"/>
          <p:cNvSpPr txBox="1"/>
          <p:nvPr/>
        </p:nvSpPr>
        <p:spPr>
          <a:xfrm>
            <a:off x="11555273" y="7265822"/>
            <a:ext cx="14356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900" dirty="0"/>
          </a:p>
        </p:txBody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rcRect l="-8" r="-8" t="0" b="0"/>
          <a:stretch/>
        </p:blipFill>
        <p:spPr>
          <a:xfrm>
            <a:off x="6762902" y="1104595"/>
            <a:ext cx="4858207" cy="5674766"/>
          </a:xfrm>
          <a:prstGeom prst="rect">
            <a:avLst/>
          </a:prstGeom>
        </p:spPr>
      </p:pic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rcRect l="76" r="76" t="0" b="0"/>
          <a:stretch/>
        </p:blipFill>
        <p:spPr>
          <a:xfrm>
            <a:off x="7048195" y="2159813"/>
            <a:ext cx="4286707" cy="3571646"/>
          </a:xfrm>
          <a:prstGeom prst="rect">
            <a:avLst/>
          </a:prstGeom>
        </p:spPr>
      </p:pic>
      <p:sp>
        <p:nvSpPr>
          <p:cNvPr id="30" name="Shape 21"/>
          <p:cNvSpPr/>
          <p:nvPr/>
        </p:nvSpPr>
        <p:spPr>
          <a:xfrm>
            <a:off x="0" y="0"/>
            <a:ext cx="12191695" cy="629107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31" name="Text 22"/>
          <p:cNvSpPr txBox="1"/>
          <p:nvPr/>
        </p:nvSpPr>
        <p:spPr>
          <a:xfrm>
            <a:off x="571500" y="0"/>
            <a:ext cx="5478170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Positioning?</a:t>
            </a:r>
            <a:endParaRPr lang="en-US" sz="3300" dirty="0"/>
          </a:p>
        </p:txBody>
      </p:sp>
      <p:pic>
        <p:nvPicPr>
          <p:cNvPr id="32" name="Image 7" descr="preencoded.png">    </p:cNvPr>
          <p:cNvPicPr>
            <a:picLocks noChangeAspect="1"/>
          </p:cNvPicPr>
          <p:nvPr/>
        </p:nvPicPr>
        <p:blipFill>
          <a:blip r:embed="rId8"/>
          <a:srcRect l="-80" r="-80" t="0" b="0"/>
          <a:stretch/>
        </p:blipFill>
        <p:spPr>
          <a:xfrm>
            <a:off x="571500" y="580644"/>
            <a:ext cx="1143000" cy="47549"/>
          </a:xfrm>
          <a:prstGeom prst="rect">
            <a:avLst/>
          </a:prstGeom>
        </p:spPr>
      </p:pic>
      <p:sp>
        <p:nvSpPr>
          <p:cNvPr id="33" name="Shape 23"/>
          <p:cNvSpPr/>
          <p:nvPr/>
        </p:nvSpPr>
        <p:spPr>
          <a:xfrm>
            <a:off x="12049049" y="0"/>
            <a:ext cx="142646" cy="629107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71500" y="1276502"/>
            <a:ext cx="5122469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positioning isn't clear, customers make assumptions: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-19" r="-19" t="0" b="0"/>
          <a:stretch/>
        </p:blipFill>
        <p:spPr>
          <a:xfrm>
            <a:off x="571500" y="2206447"/>
            <a:ext cx="5025542" cy="76169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66851" y="2396642"/>
            <a:ext cx="381305" cy="381305"/>
          </a:xfrm>
          <a:prstGeom prst="ellipse">
            <a:avLst/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1087" b="-1087"/>
          <a:stretch/>
        </p:blipFill>
        <p:spPr>
          <a:xfrm>
            <a:off x="1004926" y="2501798"/>
            <a:ext cx="105156" cy="171907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438351" y="2430475"/>
            <a:ext cx="2755087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"Probably too expensive"</a:t>
            </a:r>
            <a:endParaRPr lang="en-US" sz="16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19" r="-19" t="0" b="0"/>
          <a:stretch/>
        </p:blipFill>
        <p:spPr>
          <a:xfrm>
            <a:off x="571500" y="3159252"/>
            <a:ext cx="5025542" cy="7616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66851" y="3349447"/>
            <a:ext cx="381305" cy="381305"/>
          </a:xfrm>
          <a:prstGeom prst="ellipse">
            <a:avLst/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rcRect l="-1064" r="-1064" t="0" b="0"/>
          <a:stretch/>
        </p:blipFill>
        <p:spPr>
          <a:xfrm>
            <a:off x="947318" y="3454603"/>
            <a:ext cx="219456" cy="171907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438351" y="3383280"/>
            <a:ext cx="289041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"Not for someone like me"</a:t>
            </a:r>
            <a:endParaRPr lang="en-US" sz="16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rcRect l="-19" r="-19" t="0" b="0"/>
          <a:stretch/>
        </p:blipFill>
        <p:spPr>
          <a:xfrm>
            <a:off x="571500" y="4111142"/>
            <a:ext cx="5025542" cy="761695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866851" y="4302252"/>
            <a:ext cx="381305" cy="381305"/>
          </a:xfrm>
          <a:prstGeom prst="ellipse">
            <a:avLst/>
          </a:prstGeom>
          <a:solidFill>
            <a:srgbClr val="FF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rcRect l="-760" r="-760" t="0" b="0"/>
          <a:stretch/>
        </p:blipFill>
        <p:spPr>
          <a:xfrm>
            <a:off x="981151" y="4406494"/>
            <a:ext cx="152705" cy="171907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438351" y="4335170"/>
            <a:ext cx="261884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"Just like all the others"</a:t>
            </a:r>
            <a:endParaRPr lang="en-US" sz="1600" dirty="0"/>
          </a:p>
        </p:txBody>
      </p:sp>
      <p:sp>
        <p:nvSpPr>
          <p:cNvPr id="16" name="Shape 8"/>
          <p:cNvSpPr/>
          <p:nvPr/>
        </p:nvSpPr>
        <p:spPr>
          <a:xfrm>
            <a:off x="571500" y="5254142"/>
            <a:ext cx="5029200" cy="895198"/>
          </a:xfrm>
          <a:prstGeom prst="roundRect">
            <a:avLst>
              <a:gd name="adj" fmla="val 8693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761695" y="5616245"/>
            <a:ext cx="171907" cy="171907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037844" y="5254142"/>
            <a:ext cx="4410151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Confusion costs you attention, clicks, and customers.</a:t>
            </a:r>
            <a:endParaRPr lang="en-US" sz="1300" dirty="0"/>
          </a:p>
        </p:txBody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2" b="-2"/>
          <a:stretch/>
        </p:blipFill>
        <p:spPr>
          <a:xfrm>
            <a:off x="6073445" y="1276502"/>
            <a:ext cx="5546750" cy="4872838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6082589" y="1286561"/>
            <a:ext cx="5533949" cy="694944"/>
          </a:xfrm>
          <a:prstGeom prst="roundRect">
            <a:avLst>
              <a:gd name="adj" fmla="val 21629"/>
            </a:avLst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1"/>
          <p:cNvSpPr txBox="1"/>
          <p:nvPr/>
        </p:nvSpPr>
        <p:spPr>
          <a:xfrm>
            <a:off x="6368796" y="1476756"/>
            <a:ext cx="3312871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 Study: Fusion Fest</a:t>
            </a:r>
            <a:endParaRPr lang="en-US" sz="1600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5266" y="1500530"/>
            <a:ext cx="1657807" cy="267005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9675266" y="1500530"/>
            <a:ext cx="1657807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 World Example</a:t>
            </a:r>
            <a:endParaRPr lang="en-US" sz="900" dirty="0"/>
          </a:p>
        </p:txBody>
      </p:sp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rcRect l="-2" r="-2" t="0" b="0"/>
          <a:stretch/>
        </p:blipFill>
        <p:spPr>
          <a:xfrm>
            <a:off x="6082589" y="1981505"/>
            <a:ext cx="5528462" cy="4158691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0" y="6530645"/>
            <a:ext cx="12191695" cy="333756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26" name="Shape 14"/>
          <p:cNvSpPr/>
          <p:nvPr/>
        </p:nvSpPr>
        <p:spPr>
          <a:xfrm>
            <a:off x="0" y="653064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7" name="Text 15"/>
          <p:cNvSpPr txBox="1"/>
          <p:nvPr/>
        </p:nvSpPr>
        <p:spPr>
          <a:xfrm>
            <a:off x="571500" y="6613855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8" name="Text 16"/>
          <p:cNvSpPr txBox="1"/>
          <p:nvPr/>
        </p:nvSpPr>
        <p:spPr>
          <a:xfrm>
            <a:off x="11556187" y="6613855"/>
            <a:ext cx="14356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900" dirty="0"/>
          </a:p>
        </p:txBody>
      </p:sp>
      <p:sp>
        <p:nvSpPr>
          <p:cNvPr id="29" name="Shape 17"/>
          <p:cNvSpPr/>
          <p:nvPr/>
        </p:nvSpPr>
        <p:spPr>
          <a:xfrm>
            <a:off x="6368796" y="2775204"/>
            <a:ext cx="4962449" cy="923544"/>
          </a:xfrm>
          <a:prstGeom prst="roundRect">
            <a:avLst>
              <a:gd name="adj" fmla="val 10207"/>
            </a:avLst>
          </a:prstGeom>
          <a:solidFill>
            <a:srgbClr val="F1F5F9"/>
          </a:solidFill>
          <a:ln/>
        </p:spPr>
      </p:sp>
      <p:sp>
        <p:nvSpPr>
          <p:cNvPr id="30" name="Shape 18"/>
          <p:cNvSpPr/>
          <p:nvPr/>
        </p:nvSpPr>
        <p:spPr>
          <a:xfrm>
            <a:off x="6368796" y="2775204"/>
            <a:ext cx="38405" cy="923544"/>
          </a:xfrm>
          <a:prstGeom prst="roundRect">
            <a:avLst>
              <a:gd name="adj" fmla="val 245458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</p:sp>
      <p:sp>
        <p:nvSpPr>
          <p:cNvPr id="31" name="Text 19"/>
          <p:cNvSpPr txBox="1"/>
          <p:nvPr/>
        </p:nvSpPr>
        <p:spPr>
          <a:xfrm>
            <a:off x="6597396" y="2965399"/>
            <a:ext cx="14292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38" kern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Vague Messaging</a:t>
            </a:r>
            <a:endParaRPr lang="en-US" sz="900" dirty="0"/>
          </a:p>
        </p:txBody>
      </p:sp>
      <p:pic>
        <p:nvPicPr>
          <p:cNvPr id="32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100" b="-100"/>
          <a:stretch/>
        </p:blipFill>
        <p:spPr>
          <a:xfrm>
            <a:off x="11020349" y="2982773"/>
            <a:ext cx="114300" cy="152705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6597396" y="3247034"/>
            <a:ext cx="46579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"A celebration of everything for everyone."</a:t>
            </a:r>
            <a:endParaRPr lang="en-US" sz="1300" dirty="0"/>
          </a:p>
        </p:txBody>
      </p:sp>
      <p:sp>
        <p:nvSpPr>
          <p:cNvPr id="34" name="Shape 21"/>
          <p:cNvSpPr/>
          <p:nvPr/>
        </p:nvSpPr>
        <p:spPr>
          <a:xfrm>
            <a:off x="6368796" y="4170578"/>
            <a:ext cx="4962449" cy="1181405"/>
          </a:xfrm>
          <a:prstGeom prst="roundRect">
            <a:avLst>
              <a:gd name="adj" fmla="val 6242"/>
            </a:avLst>
          </a:prstGeom>
          <a:solidFill>
            <a:srgbClr val="F0F9FF"/>
          </a:solidFill>
          <a:ln/>
          <a:effectLst>
            <a:outerShdw sx="100000" sy="100000" kx="0" ky="0" algn="bl" rotWithShape="0" blurRad="114300" dist="38100" dir="16200000">
              <a:srgbClr val="2c8eb5">
                <a:alpha val="15000"/>
              </a:srgbClr>
            </a:outerShdw>
          </a:effectLst>
        </p:spPr>
      </p:sp>
      <p:sp>
        <p:nvSpPr>
          <p:cNvPr id="35" name="Shape 22"/>
          <p:cNvSpPr/>
          <p:nvPr/>
        </p:nvSpPr>
        <p:spPr>
          <a:xfrm>
            <a:off x="6368796" y="4170578"/>
            <a:ext cx="38405" cy="1181405"/>
          </a:xfrm>
          <a:prstGeom prst="roundRect">
            <a:avLst>
              <a:gd name="adj" fmla="val 192011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36" name="Text 23"/>
          <p:cNvSpPr txBox="1"/>
          <p:nvPr/>
        </p:nvSpPr>
        <p:spPr>
          <a:xfrm>
            <a:off x="6597396" y="4360774"/>
            <a:ext cx="15051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38" kern="0" dirty="0">
                <a:solidFill>
                  <a:srgbClr val="028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Positioning</a:t>
            </a:r>
            <a:endParaRPr lang="en-US" sz="900" dirty="0"/>
          </a:p>
        </p:txBody>
      </p:sp>
      <p:pic>
        <p:nvPicPr>
          <p:cNvPr id="37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43" b="-43"/>
          <a:stretch/>
        </p:blipFill>
        <p:spPr>
          <a:xfrm>
            <a:off x="11001146" y="4378147"/>
            <a:ext cx="133502" cy="152705"/>
          </a:xfrm>
          <a:prstGeom prst="rect">
            <a:avLst/>
          </a:prstGeom>
        </p:spPr>
      </p:pic>
      <p:sp>
        <p:nvSpPr>
          <p:cNvPr id="38" name="Text 24"/>
          <p:cNvSpPr txBox="1"/>
          <p:nvPr/>
        </p:nvSpPr>
        <p:spPr>
          <a:xfrm>
            <a:off x="6597396" y="4642409"/>
            <a:ext cx="4620463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F172A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"One-night cultural mashup for first-years: food, music, and clubs—5–9pm at Union Lawn."</a:t>
            </a:r>
            <a:endParaRPr lang="en-US" sz="1300" dirty="0"/>
          </a:p>
        </p:txBody>
      </p:sp>
      <p:sp>
        <p:nvSpPr>
          <p:cNvPr id="39" name="Shape 25"/>
          <p:cNvSpPr/>
          <p:nvPr/>
        </p:nvSpPr>
        <p:spPr>
          <a:xfrm>
            <a:off x="0" y="0"/>
            <a:ext cx="12191695" cy="905256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40" name="Text 26"/>
          <p:cNvSpPr txBox="1"/>
          <p:nvPr/>
        </p:nvSpPr>
        <p:spPr>
          <a:xfrm>
            <a:off x="571500" y="133502"/>
            <a:ext cx="5742432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Cost of Confusion</a:t>
            </a:r>
            <a:endParaRPr lang="en-US" sz="3300" dirty="0"/>
          </a:p>
        </p:txBody>
      </p:sp>
      <p:pic>
        <p:nvPicPr>
          <p:cNvPr id="41" name="Image 12" descr="preencoded.png">    </p:cNvPr>
          <p:cNvPicPr>
            <a:picLocks noChangeAspect="1"/>
          </p:cNvPicPr>
          <p:nvPr/>
        </p:nvPicPr>
        <p:blipFill>
          <a:blip r:embed="rId13"/>
          <a:srcRect l="-80" r="-80" t="0" b="0"/>
          <a:stretch/>
        </p:blipFill>
        <p:spPr>
          <a:xfrm>
            <a:off x="571500" y="848563"/>
            <a:ext cx="1143000" cy="47549"/>
          </a:xfrm>
          <a:prstGeom prst="rect">
            <a:avLst/>
          </a:prstGeom>
        </p:spPr>
      </p:pic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90" b="-90"/>
          <a:stretch/>
        </p:blipFill>
        <p:spPr>
          <a:xfrm>
            <a:off x="12049049" y="0"/>
            <a:ext cx="142646" cy="896112"/>
          </a:xfrm>
          <a:prstGeom prst="rect">
            <a:avLst/>
          </a:prstGeom>
        </p:spPr>
      </p:pic>
      <p:pic>
        <p:nvPicPr>
          <p:cNvPr id="43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8775497" y="3832250"/>
            <a:ext cx="142646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619902" y="1474927"/>
            <a:ext cx="608716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Successful positioning requires balancing two critical dimensions simultaneously: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619902" y="2541118"/>
            <a:ext cx="6001207" cy="1095451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619902" y="2541118"/>
            <a:ext cx="57607" cy="1095451"/>
          </a:xfrm>
          <a:prstGeom prst="roundRect">
            <a:avLst>
              <a:gd name="adj" fmla="val 110421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62802" y="2851099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-1282" r="-1282" t="0" b="0"/>
          <a:stretch/>
        </p:blipFill>
        <p:spPr>
          <a:xfrm>
            <a:off x="6090818" y="2993746"/>
            <a:ext cx="219456" cy="190195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6676949" y="2779776"/>
            <a:ext cx="477225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Clarity</a:t>
            </a:r>
            <a:endParaRPr lang="en-US" sz="1600" dirty="0"/>
          </a:p>
        </p:txBody>
      </p:sp>
      <p:sp>
        <p:nvSpPr>
          <p:cNvPr id="9" name="Text 6"/>
          <p:cNvSpPr txBox="1"/>
          <p:nvPr/>
        </p:nvSpPr>
        <p:spPr>
          <a:xfrm>
            <a:off x="6676949" y="3141878"/>
            <a:ext cx="47722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People understand instantly what you offer.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619902" y="3875227"/>
            <a:ext cx="6001207" cy="1095451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19902" y="3875227"/>
            <a:ext cx="57607" cy="1095451"/>
          </a:xfrm>
          <a:prstGeom prst="roundRect">
            <a:avLst>
              <a:gd name="adj" fmla="val 110421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962802" y="4184294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105449" y="4327855"/>
            <a:ext cx="190195" cy="19019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6676949" y="4112971"/>
            <a:ext cx="477225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Relevance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6676949" y="4475074"/>
            <a:ext cx="494964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Matches exactly what they care about right now.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619902" y="5351069"/>
            <a:ext cx="6001207" cy="666598"/>
          </a:xfrm>
          <a:prstGeom prst="roundRect">
            <a:avLst>
              <a:gd name="adj" fmla="val 15677"/>
            </a:avLst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101600" dist="38100" dir="16200000">
              <a:srgbClr val="2c8eb5">
                <a:alpha val="30000"/>
              </a:srgbClr>
            </a:outerShdw>
          </a:effectLst>
        </p:spPr>
      </p:sp>
      <p:sp>
        <p:nvSpPr>
          <p:cNvPr id="17" name="Text 13"/>
          <p:cNvSpPr txBox="1"/>
          <p:nvPr/>
        </p:nvSpPr>
        <p:spPr>
          <a:xfrm>
            <a:off x="5848502" y="5542178"/>
            <a:ext cx="55440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Goal: Be both Obvious + Meaningful</a:t>
            </a:r>
            <a:endParaRPr lang="en-US" sz="1500" dirty="0"/>
          </a:p>
        </p:txBody>
      </p:sp>
      <p:sp>
        <p:nvSpPr>
          <p:cNvPr id="18" name="Shape 14"/>
          <p:cNvSpPr/>
          <p:nvPr/>
        </p:nvSpPr>
        <p:spPr>
          <a:xfrm>
            <a:off x="0" y="6494069"/>
            <a:ext cx="12191695" cy="371246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19" name="Shape 15"/>
          <p:cNvSpPr/>
          <p:nvPr/>
        </p:nvSpPr>
        <p:spPr>
          <a:xfrm>
            <a:off x="0" y="6494069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0" name="Text 16"/>
          <p:cNvSpPr txBox="1"/>
          <p:nvPr/>
        </p:nvSpPr>
        <p:spPr>
          <a:xfrm>
            <a:off x="571500" y="6595567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1" name="Text 17"/>
          <p:cNvSpPr txBox="1"/>
          <p:nvPr/>
        </p:nvSpPr>
        <p:spPr>
          <a:xfrm>
            <a:off x="11545214" y="6595567"/>
            <a:ext cx="152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900" dirty="0"/>
          </a:p>
        </p:txBody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rcRect l="-1" r="-1" t="0" b="0"/>
          <a:stretch/>
        </p:blipFill>
        <p:spPr>
          <a:xfrm>
            <a:off x="571500" y="1474927"/>
            <a:ext cx="4381805" cy="4543654"/>
          </a:xfrm>
          <a:prstGeom prst="rect">
            <a:avLst/>
          </a:prstGeom>
        </p:spPr>
      </p:pic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rcRect l="86" r="86" t="0" b="0"/>
          <a:stretch/>
        </p:blipFill>
        <p:spPr>
          <a:xfrm>
            <a:off x="761695" y="2082089"/>
            <a:ext cx="4000500" cy="3333902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0" y="0"/>
            <a:ext cx="12191695" cy="1000354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25" name="Text 19"/>
          <p:cNvSpPr txBox="1"/>
          <p:nvPr/>
        </p:nvSpPr>
        <p:spPr>
          <a:xfrm>
            <a:off x="571500" y="184709"/>
            <a:ext cx="8918143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 = Clarity + Relevance</a:t>
            </a:r>
            <a:endParaRPr lang="en-US" sz="3300" dirty="0"/>
          </a:p>
        </p:txBody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rcRect l="-80" r="-80" t="0" b="0"/>
          <a:stretch/>
        </p:blipFill>
        <p:spPr>
          <a:xfrm>
            <a:off x="571500" y="950976"/>
            <a:ext cx="1143000" cy="47549"/>
          </a:xfrm>
          <a:prstGeom prst="rect">
            <a:avLst/>
          </a:prstGeom>
        </p:spPr>
      </p:pic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82" b="-82"/>
          <a:stretch/>
        </p:blipFill>
        <p:spPr>
          <a:xfrm>
            <a:off x="12049049" y="0"/>
            <a:ext cx="142646" cy="998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71500" y="1009498"/>
            <a:ext cx="6427318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 turns generic services into specific solutions:</a:t>
            </a:r>
            <a:endParaRPr lang="en-US" sz="1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-13" r="-13" t="0" b="0"/>
          <a:stretch/>
        </p:blipFill>
        <p:spPr>
          <a:xfrm>
            <a:off x="571500" y="1939442"/>
            <a:ext cx="6332220" cy="121889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66851" y="2177186"/>
            <a:ext cx="428854" cy="428854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961949" y="2296058"/>
            <a:ext cx="237744" cy="19019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485900" y="2129638"/>
            <a:ext cx="52962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Campus Gym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485900" y="2434133"/>
            <a:ext cx="5257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"Beginner-friendly workouts for students who feel intimidated."</a:t>
            </a:r>
            <a:endParaRPr lang="en-US" sz="15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16" b="-16"/>
          <a:stretch/>
        </p:blipFill>
        <p:spPr>
          <a:xfrm>
            <a:off x="571500" y="3396996"/>
            <a:ext cx="6332220" cy="952805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866851" y="3634740"/>
            <a:ext cx="428854" cy="428854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rcRect l="-1648" r="-1648" t="0" b="0"/>
          <a:stretch/>
        </p:blipFill>
        <p:spPr>
          <a:xfrm>
            <a:off x="995782" y="3753612"/>
            <a:ext cx="171907" cy="19019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485900" y="3587191"/>
            <a:ext cx="38487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Meal Plan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1485900" y="3891686"/>
            <a:ext cx="440832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"Fast grab-and-go meals between classes."</a:t>
            </a:r>
            <a:endParaRPr lang="en-US" sz="15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rcRect l="-13" r="-13" t="0" b="0"/>
          <a:stretch/>
        </p:blipFill>
        <p:spPr>
          <a:xfrm>
            <a:off x="571500" y="4587545"/>
            <a:ext cx="6332220" cy="1218895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866851" y="4825289"/>
            <a:ext cx="428854" cy="428854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61949" y="4944161"/>
            <a:ext cx="237744" cy="19019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485900" y="4777740"/>
            <a:ext cx="52962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Tutoring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1485900" y="5082235"/>
            <a:ext cx="5257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"Quick help for gateway courses—no judgment, easy booking."</a:t>
            </a:r>
            <a:endParaRPr lang="en-US" sz="1500" dirty="0"/>
          </a:p>
        </p:txBody>
      </p:sp>
      <p:sp>
        <p:nvSpPr>
          <p:cNvPr id="19" name="Shape 11"/>
          <p:cNvSpPr/>
          <p:nvPr/>
        </p:nvSpPr>
        <p:spPr>
          <a:xfrm>
            <a:off x="571500" y="6187745"/>
            <a:ext cx="6334049" cy="743407"/>
          </a:xfrm>
          <a:prstGeom prst="roundRect">
            <a:avLst>
              <a:gd name="adj" fmla="val 12616"/>
            </a:avLst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00" b="-100"/>
          <a:stretch/>
        </p:blipFill>
        <p:spPr>
          <a:xfrm>
            <a:off x="761695" y="6483096"/>
            <a:ext cx="114300" cy="152705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981151" y="6187745"/>
            <a:ext cx="5772607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Notice how each example names a specific audience and a specific benefit.</a:t>
            </a:r>
            <a:endParaRPr lang="en-US" sz="1200" dirty="0"/>
          </a:p>
        </p:txBody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rcRect l="-5" r="-5" t="0" b="0"/>
          <a:stretch/>
        </p:blipFill>
        <p:spPr>
          <a:xfrm>
            <a:off x="7380122" y="1009498"/>
            <a:ext cx="4240987" cy="5920740"/>
          </a:xfrm>
          <a:prstGeom prst="rect">
            <a:avLst/>
          </a:prstGeom>
        </p:spPr>
      </p:pic>
      <p:sp>
        <p:nvSpPr>
          <p:cNvPr id="23" name="Shape 13"/>
          <p:cNvSpPr/>
          <p:nvPr/>
        </p:nvSpPr>
        <p:spPr>
          <a:xfrm>
            <a:off x="7389266" y="1019556"/>
            <a:ext cx="4229100" cy="694944"/>
          </a:xfrm>
          <a:prstGeom prst="roundRect">
            <a:avLst>
              <a:gd name="adj" fmla="val 21629"/>
            </a:avLst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Text 14"/>
          <p:cNvSpPr txBox="1"/>
          <p:nvPr/>
        </p:nvSpPr>
        <p:spPr>
          <a:xfrm>
            <a:off x="7675474" y="1209751"/>
            <a:ext cx="191475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Works</a:t>
            </a:r>
            <a:endParaRPr lang="en-US" sz="1600" dirty="0"/>
          </a:p>
        </p:txBody>
      </p:sp>
      <p:pic>
        <p:nvPicPr>
          <p:cNvPr id="2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682" y="1233526"/>
            <a:ext cx="847649" cy="267005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10482682" y="1233526"/>
            <a:ext cx="848563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</a:t>
            </a:r>
            <a:endParaRPr lang="en-US" sz="900" dirty="0"/>
          </a:p>
        </p:txBody>
      </p:sp>
      <p:pic>
        <p:nvPicPr>
          <p:cNvPr id="27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7389266" y="1714500"/>
            <a:ext cx="4221785" cy="5206594"/>
          </a:xfrm>
          <a:prstGeom prst="rect">
            <a:avLst/>
          </a:prstGeom>
        </p:spPr>
      </p:pic>
      <p:pic>
        <p:nvPicPr>
          <p:cNvPr id="28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7675474" y="2133295"/>
            <a:ext cx="190195" cy="190195"/>
          </a:xfrm>
          <a:prstGeom prst="rect">
            <a:avLst/>
          </a:prstGeom>
        </p:spPr>
      </p:pic>
      <p:sp>
        <p:nvSpPr>
          <p:cNvPr id="29" name="Text 16"/>
          <p:cNvSpPr txBox="1"/>
          <p:nvPr/>
        </p:nvSpPr>
        <p:spPr>
          <a:xfrm>
            <a:off x="8008315" y="2095805"/>
            <a:ext cx="34390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Specific Audience</a:t>
            </a:r>
            <a:endParaRPr lang="en-US" sz="1300" dirty="0"/>
          </a:p>
        </p:txBody>
      </p:sp>
      <p:sp>
        <p:nvSpPr>
          <p:cNvPr id="30" name="Text 17"/>
          <p:cNvSpPr txBox="1"/>
          <p:nvPr/>
        </p:nvSpPr>
        <p:spPr>
          <a:xfrm>
            <a:off x="8008315" y="2400300"/>
            <a:ext cx="34006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Not just "students," but students who are </a:t>
            </a:r>
            <a:pPr algn="l"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busy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pPr algn="l"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intimidated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or </a:t>
            </a:r>
            <a:pPr algn="l"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struggling</a:t>
            </a:r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1200" dirty="0"/>
          </a:p>
        </p:txBody>
      </p:sp>
      <p:pic>
        <p:nvPicPr>
          <p:cNvPr id="31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7675474" y="3181198"/>
            <a:ext cx="190195" cy="190195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8008315" y="3143707"/>
            <a:ext cx="34390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Context</a:t>
            </a:r>
            <a:endParaRPr lang="en-US" sz="1300" dirty="0"/>
          </a:p>
        </p:txBody>
      </p:sp>
      <p:sp>
        <p:nvSpPr>
          <p:cNvPr id="33" name="Text 19"/>
          <p:cNvSpPr txBox="1"/>
          <p:nvPr/>
        </p:nvSpPr>
        <p:spPr>
          <a:xfrm>
            <a:off x="8008315" y="3448202"/>
            <a:ext cx="34006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Addresses the exact moment of need: "between classes" or "gateway courses."</a:t>
            </a:r>
            <a:endParaRPr lang="en-US" sz="1200" dirty="0"/>
          </a:p>
        </p:txBody>
      </p:sp>
      <p:pic>
        <p:nvPicPr>
          <p:cNvPr id="34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7675474" y="4229100"/>
            <a:ext cx="190195" cy="190195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8008315" y="4190695"/>
            <a:ext cx="34390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Emotional Relevance</a:t>
            </a:r>
            <a:endParaRPr lang="en-US" sz="1300" dirty="0"/>
          </a:p>
        </p:txBody>
      </p:sp>
      <p:sp>
        <p:nvSpPr>
          <p:cNvPr id="36" name="Text 21"/>
          <p:cNvSpPr txBox="1"/>
          <p:nvPr/>
        </p:nvSpPr>
        <p:spPr>
          <a:xfrm>
            <a:off x="8008315" y="4496105"/>
            <a:ext cx="34006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Removes friction like "judgment" or "intimidation" to lower barriers.</a:t>
            </a:r>
            <a:endParaRPr lang="en-US" sz="1200" dirty="0"/>
          </a:p>
        </p:txBody>
      </p:sp>
      <p:sp>
        <p:nvSpPr>
          <p:cNvPr id="37" name="Shape 22"/>
          <p:cNvSpPr/>
          <p:nvPr/>
        </p:nvSpPr>
        <p:spPr>
          <a:xfrm>
            <a:off x="0" y="7311542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38" name="Shape 23"/>
          <p:cNvSpPr/>
          <p:nvPr/>
        </p:nvSpPr>
        <p:spPr>
          <a:xfrm>
            <a:off x="0" y="7311542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9" name="Text 24"/>
          <p:cNvSpPr txBox="1"/>
          <p:nvPr/>
        </p:nvSpPr>
        <p:spPr>
          <a:xfrm>
            <a:off x="571500" y="7320686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40" name="Text 25"/>
          <p:cNvSpPr txBox="1"/>
          <p:nvPr/>
        </p:nvSpPr>
        <p:spPr>
          <a:xfrm>
            <a:off x="11556187" y="7320686"/>
            <a:ext cx="14356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900" dirty="0"/>
          </a:p>
        </p:txBody>
      </p:sp>
      <p:sp>
        <p:nvSpPr>
          <p:cNvPr id="41" name="Shape 26"/>
          <p:cNvSpPr/>
          <p:nvPr/>
        </p:nvSpPr>
        <p:spPr>
          <a:xfrm>
            <a:off x="0" y="0"/>
            <a:ext cx="12191695" cy="629107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42" name="Text 27"/>
          <p:cNvSpPr txBox="1"/>
          <p:nvPr/>
        </p:nvSpPr>
        <p:spPr>
          <a:xfrm>
            <a:off x="571500" y="0"/>
            <a:ext cx="5213909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Real-World Examples</a:t>
            </a:r>
            <a:endParaRPr lang="en-US" sz="3300" dirty="0"/>
          </a:p>
        </p:txBody>
      </p:sp>
      <p:pic>
        <p:nvPicPr>
          <p:cNvPr id="43" name="Image 13" descr="preencoded.png">    </p:cNvPr>
          <p:cNvPicPr>
            <a:picLocks noChangeAspect="1"/>
          </p:cNvPicPr>
          <p:nvPr/>
        </p:nvPicPr>
        <p:blipFill>
          <a:blip r:embed="rId14"/>
          <a:srcRect l="-80" r="-80" t="0" b="0"/>
          <a:stretch/>
        </p:blipFill>
        <p:spPr>
          <a:xfrm>
            <a:off x="571500" y="580644"/>
            <a:ext cx="1143000" cy="47549"/>
          </a:xfrm>
          <a:prstGeom prst="rect">
            <a:avLst/>
          </a:prstGeom>
        </p:spPr>
      </p:pic>
      <p:sp>
        <p:nvSpPr>
          <p:cNvPr id="44" name="Shape 28"/>
          <p:cNvSpPr/>
          <p:nvPr/>
        </p:nvSpPr>
        <p:spPr>
          <a:xfrm>
            <a:off x="12049049" y="0"/>
            <a:ext cx="142646" cy="629107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71500" y="1643177"/>
            <a:ext cx="5562295" cy="733349"/>
          </a:xfrm>
          <a:prstGeom prst="roundRect">
            <a:avLst>
              <a:gd name="adj" fmla="val 129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571500" y="1643177"/>
            <a:ext cx="47549" cy="733349"/>
          </a:xfrm>
          <a:prstGeom prst="roundRect">
            <a:avLst>
              <a:gd name="adj" fmla="val 1997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9244" y="1795882"/>
            <a:ext cx="428854" cy="428854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929030" y="1914754"/>
            <a:ext cx="190195" cy="190195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410005" y="1757477"/>
            <a:ext cx="199156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Convenience</a:t>
            </a:r>
            <a:endParaRPr lang="en-US" sz="1300" dirty="0"/>
          </a:p>
        </p:txBody>
      </p:sp>
      <p:sp>
        <p:nvSpPr>
          <p:cNvPr id="8" name="Text 5"/>
          <p:cNvSpPr txBox="1"/>
          <p:nvPr/>
        </p:nvSpPr>
        <p:spPr>
          <a:xfrm>
            <a:off x="1410005" y="2033626"/>
            <a:ext cx="22786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Saves time or reduces effort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71500" y="2519172"/>
            <a:ext cx="5562295" cy="733349"/>
          </a:xfrm>
          <a:prstGeom prst="roundRect">
            <a:avLst>
              <a:gd name="adj" fmla="val 129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" y="2519172"/>
            <a:ext cx="47549" cy="733349"/>
          </a:xfrm>
          <a:prstGeom prst="roundRect">
            <a:avLst>
              <a:gd name="adj" fmla="val 1997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809244" y="2671877"/>
            <a:ext cx="428854" cy="428854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rcRect l="-1282" r="-1282" t="0" b="0"/>
          <a:stretch/>
        </p:blipFill>
        <p:spPr>
          <a:xfrm>
            <a:off x="914400" y="2790749"/>
            <a:ext cx="219456" cy="190195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410005" y="2633472"/>
            <a:ext cx="234817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1410005" y="2909621"/>
            <a:ext cx="26865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Better performance or durability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71500" y="3396082"/>
            <a:ext cx="5562295" cy="733349"/>
          </a:xfrm>
          <a:prstGeom prst="roundRect">
            <a:avLst>
              <a:gd name="adj" fmla="val 129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71500" y="3396082"/>
            <a:ext cx="47549" cy="733349"/>
          </a:xfrm>
          <a:prstGeom prst="roundRect">
            <a:avLst>
              <a:gd name="adj" fmla="val 1997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809244" y="3547872"/>
            <a:ext cx="428854" cy="428854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rcRect l="-1648" r="-1648" t="0" b="0"/>
          <a:stretch/>
        </p:blipFill>
        <p:spPr>
          <a:xfrm>
            <a:off x="938174" y="3666744"/>
            <a:ext cx="171907" cy="19019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410005" y="3510382"/>
            <a:ext cx="14383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Price / Value</a:t>
            </a:r>
            <a:endParaRPr lang="en-US" sz="1300" dirty="0"/>
          </a:p>
        </p:txBody>
      </p:sp>
      <p:sp>
        <p:nvSpPr>
          <p:cNvPr id="20" name="Text 15"/>
          <p:cNvSpPr txBox="1"/>
          <p:nvPr/>
        </p:nvSpPr>
        <p:spPr>
          <a:xfrm>
            <a:off x="1410005" y="3786530"/>
            <a:ext cx="16212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Feels worth the cost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71500" y="4272077"/>
            <a:ext cx="5562295" cy="733349"/>
          </a:xfrm>
          <a:prstGeom prst="roundRect">
            <a:avLst>
              <a:gd name="adj" fmla="val 129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71500" y="4272077"/>
            <a:ext cx="47549" cy="733349"/>
          </a:xfrm>
          <a:prstGeom prst="roundRect">
            <a:avLst>
              <a:gd name="adj" fmla="val 1997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809244" y="4424782"/>
            <a:ext cx="428854" cy="428854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929030" y="4543654"/>
            <a:ext cx="190195" cy="190195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1410005" y="4386377"/>
            <a:ext cx="298185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Experience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1410005" y="4662526"/>
            <a:ext cx="34116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Smoother and more pleasant interactions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571500" y="5148072"/>
            <a:ext cx="5562295" cy="733349"/>
          </a:xfrm>
          <a:prstGeom prst="roundRect">
            <a:avLst>
              <a:gd name="adj" fmla="val 129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50800" dist="25400" dir="16200000">
              <a:srgbClr val="000000">
                <a:alpha val="3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571500" y="5148072"/>
            <a:ext cx="47549" cy="733349"/>
          </a:xfrm>
          <a:prstGeom prst="roundRect">
            <a:avLst>
              <a:gd name="adj" fmla="val 199799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809244" y="5300777"/>
            <a:ext cx="428854" cy="428854"/>
          </a:xfrm>
          <a:prstGeom prst="ellipse">
            <a:avLst/>
          </a:prstGeom>
          <a:solidFill>
            <a:srgbClr val="F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29030" y="5419649"/>
            <a:ext cx="190195" cy="190195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410005" y="5262372"/>
            <a:ext cx="220919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Identity / Meaning</a:t>
            </a:r>
            <a:endParaRPr lang="en-US" sz="1300" dirty="0"/>
          </a:p>
        </p:txBody>
      </p:sp>
      <p:sp>
        <p:nvSpPr>
          <p:cNvPr id="32" name="Text 25"/>
          <p:cNvSpPr txBox="1"/>
          <p:nvPr/>
        </p:nvSpPr>
        <p:spPr>
          <a:xfrm>
            <a:off x="1410005" y="5538521"/>
            <a:ext cx="25283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Fits personal values or lifestyle</a:t>
            </a:r>
            <a:endParaRPr lang="en-US" sz="1200" dirty="0"/>
          </a:p>
        </p:txBody>
      </p:sp>
      <p:sp>
        <p:nvSpPr>
          <p:cNvPr id="33" name="Shape 26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34" name="Shape 27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35" name="Text 28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36" name="Text 29"/>
          <p:cNvSpPr txBox="1"/>
          <p:nvPr/>
        </p:nvSpPr>
        <p:spPr>
          <a:xfrm>
            <a:off x="11550701" y="6586423"/>
            <a:ext cx="152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</a:t>
            </a:r>
            <a:endParaRPr lang="en-US" sz="900" dirty="0"/>
          </a:p>
        </p:txBody>
      </p:sp>
      <p:pic>
        <p:nvPicPr>
          <p:cNvPr id="37" name="Image 5" descr="preencoded.png">    </p:cNvPr>
          <p:cNvPicPr>
            <a:picLocks noChangeAspect="1"/>
          </p:cNvPicPr>
          <p:nvPr/>
        </p:nvPicPr>
        <p:blipFill>
          <a:blip r:embed="rId6"/>
          <a:srcRect l="-2" r="-2" t="0" b="0"/>
          <a:stretch/>
        </p:blipFill>
        <p:spPr>
          <a:xfrm>
            <a:off x="6606540" y="1429207"/>
            <a:ext cx="5013655" cy="4667098"/>
          </a:xfrm>
          <a:prstGeom prst="rect">
            <a:avLst/>
          </a:prstGeom>
        </p:spPr>
      </p:pic>
      <p:pic>
        <p:nvPicPr>
          <p:cNvPr id="38" name="Image 6" descr="preencoded.png">    </p:cNvPr>
          <p:cNvPicPr>
            <a:picLocks noChangeAspect="1"/>
          </p:cNvPicPr>
          <p:nvPr/>
        </p:nvPicPr>
        <p:blipFill>
          <a:blip r:embed="rId7"/>
          <a:srcRect l="28" r="28" t="0" b="0"/>
          <a:stretch/>
        </p:blipFill>
        <p:spPr>
          <a:xfrm>
            <a:off x="6797650" y="2279599"/>
            <a:ext cx="4638751" cy="2971800"/>
          </a:xfrm>
          <a:prstGeom prst="rect">
            <a:avLst/>
          </a:prstGeom>
        </p:spPr>
      </p:pic>
      <p:sp>
        <p:nvSpPr>
          <p:cNvPr id="39" name="Shape 30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40" name="Text 31"/>
          <p:cNvSpPr txBox="1"/>
          <p:nvPr/>
        </p:nvSpPr>
        <p:spPr>
          <a:xfrm>
            <a:off x="571500" y="237744"/>
            <a:ext cx="813816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0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Five Types of Differentiation</a:t>
            </a:r>
            <a:endParaRPr lang="en-US" sz="3000" dirty="0"/>
          </a:p>
        </p:txBody>
      </p:sp>
      <p:pic>
        <p:nvPicPr>
          <p:cNvPr id="41" name="Image 7" descr="preencoded.png">    </p:cNvPr>
          <p:cNvPicPr>
            <a:picLocks noChangeAspect="1"/>
          </p:cNvPicPr>
          <p:nvPr/>
        </p:nvPicPr>
        <p:blipFill>
          <a:blip r:embed="rId8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42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71500" y="1379830"/>
            <a:ext cx="625632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Two shops, two different strategies—both successful: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71500" y="5760720"/>
            <a:ext cx="3752698" cy="352044"/>
          </a:xfrm>
          <a:prstGeom prst="roundRect">
            <a:avLst>
              <a:gd name="adj" fmla="val 140400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14146" y="5870448"/>
            <a:ext cx="133502" cy="133502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923544" y="5760720"/>
            <a:ext cx="33339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Both succeed because they picked a clear lane.</a:t>
            </a:r>
            <a:endParaRPr lang="en-US" sz="10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3" b="-3"/>
          <a:stretch/>
        </p:blipFill>
        <p:spPr>
          <a:xfrm>
            <a:off x="6809537" y="1379830"/>
            <a:ext cx="4810658" cy="4733849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818681" y="1388974"/>
            <a:ext cx="4800600" cy="495605"/>
          </a:xfrm>
          <a:prstGeom prst="roundRect">
            <a:avLst>
              <a:gd name="adj" fmla="val 42577"/>
            </a:avLst>
          </a:prstGeom>
          <a:solidFill>
            <a:srgbClr val="F8FAFC"/>
          </a:solidFill>
          <a:ln/>
        </p:spPr>
      </p:sp>
      <p:sp>
        <p:nvSpPr>
          <p:cNvPr id="9" name="Shape 5"/>
          <p:cNvSpPr/>
          <p:nvPr/>
        </p:nvSpPr>
        <p:spPr>
          <a:xfrm>
            <a:off x="6818681" y="1875434"/>
            <a:ext cx="4800600" cy="9144"/>
          </a:xfrm>
          <a:prstGeom prst="roundRect">
            <a:avLst>
              <a:gd name="adj" fmla="val 2307692"/>
            </a:avLst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7009790" y="1388974"/>
            <a:ext cx="3248863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spc="75" kern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Trade-offs Visualization</a:t>
            </a:r>
            <a:endParaRPr lang="en-US" sz="10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rcRect l="-33" r="-33" t="0" b="0"/>
          <a:stretch/>
        </p:blipFill>
        <p:spPr>
          <a:xfrm>
            <a:off x="11248949" y="1555394"/>
            <a:ext cx="171907" cy="1527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0" y="6494069"/>
            <a:ext cx="12191695" cy="371246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13" name="Shape 8"/>
          <p:cNvSpPr/>
          <p:nvPr/>
        </p:nvSpPr>
        <p:spPr>
          <a:xfrm>
            <a:off x="0" y="6494069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4" name="Text 9"/>
          <p:cNvSpPr txBox="1"/>
          <p:nvPr/>
        </p:nvSpPr>
        <p:spPr>
          <a:xfrm>
            <a:off x="571500" y="6595567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15" name="Text 10"/>
          <p:cNvSpPr txBox="1"/>
          <p:nvPr/>
        </p:nvSpPr>
        <p:spPr>
          <a:xfrm>
            <a:off x="11553444" y="6595567"/>
            <a:ext cx="152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571500" y="1998878"/>
            <a:ext cx="5857646" cy="1619402"/>
          </a:xfrm>
          <a:prstGeom prst="roundRect">
            <a:avLst>
              <a:gd name="adj" fmla="val 39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571500" y="1998878"/>
            <a:ext cx="75895" cy="1619402"/>
          </a:xfrm>
          <a:prstGeom prst="roundRect">
            <a:avLst>
              <a:gd name="adj" fmla="val 85046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8" name="Text 13"/>
          <p:cNvSpPr txBox="1"/>
          <p:nvPr/>
        </p:nvSpPr>
        <p:spPr>
          <a:xfrm>
            <a:off x="886054" y="2189074"/>
            <a:ext cx="30723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2C8E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Shop A: "The Fuel Stop"</a:t>
            </a:r>
            <a:endParaRPr lang="en-US" sz="1600" dirty="0"/>
          </a:p>
        </p:txBody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74" y="2222906"/>
            <a:ext cx="1485900" cy="24780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4710074" y="2222906"/>
            <a:ext cx="148590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spc="38" kern="0" dirty="0">
                <a:solidFill>
                  <a:srgbClr val="028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Speed &amp; Certainty</a:t>
            </a:r>
            <a:endParaRPr lang="en-US" sz="900" dirty="0"/>
          </a:p>
        </p:txBody>
      </p:sp>
      <p:sp>
        <p:nvSpPr>
          <p:cNvPr id="21" name="Text 15"/>
          <p:cNvSpPr txBox="1"/>
          <p:nvPr/>
        </p:nvSpPr>
        <p:spPr>
          <a:xfrm>
            <a:off x="1076249" y="2598725"/>
            <a:ext cx="5229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Focus: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Convenience above all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076249" y="2874874"/>
            <a:ext cx="5229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Features: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Mobile order-ahead, 2-minute pickup guarantee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1076249" y="3151022"/>
            <a:ext cx="55092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Trade-off: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Limited menu, standard assembly line, no seating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571500" y="3808476"/>
            <a:ext cx="5857646" cy="1619402"/>
          </a:xfrm>
          <a:prstGeom prst="roundRect">
            <a:avLst>
              <a:gd name="adj" fmla="val 39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571500" y="3808476"/>
            <a:ext cx="75895" cy="1619402"/>
          </a:xfrm>
          <a:prstGeom prst="roundRect">
            <a:avLst>
              <a:gd name="adj" fmla="val 85046"/>
            </a:avLst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</p:sp>
      <p:sp>
        <p:nvSpPr>
          <p:cNvPr id="26" name="Text 20"/>
          <p:cNvSpPr txBox="1"/>
          <p:nvPr/>
        </p:nvSpPr>
        <p:spPr>
          <a:xfrm>
            <a:off x="886054" y="3998671"/>
            <a:ext cx="331012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Shop B: "The Third Place"</a:t>
            </a:r>
            <a:endParaRPr lang="en-US" sz="1600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556" y="4032504"/>
            <a:ext cx="1742846" cy="24780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448556" y="4032504"/>
            <a:ext cx="1743761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spc="38" kern="0" dirty="0">
                <a:solidFill>
                  <a:srgbClr val="3730A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Experience &amp; Identity</a:t>
            </a:r>
            <a:endParaRPr lang="en-US" sz="900" dirty="0"/>
          </a:p>
        </p:txBody>
      </p:sp>
      <p:sp>
        <p:nvSpPr>
          <p:cNvPr id="29" name="Text 22"/>
          <p:cNvSpPr txBox="1"/>
          <p:nvPr/>
        </p:nvSpPr>
        <p:spPr>
          <a:xfrm>
            <a:off x="1076249" y="4408322"/>
            <a:ext cx="5229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Focus: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Atmosphere and craft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1076249" y="4684471"/>
            <a:ext cx="52358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Features: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Artisan roasts, cozy seating, community events</a:t>
            </a:r>
            <a:endParaRPr lang="en-US" sz="1200" dirty="0"/>
          </a:p>
        </p:txBody>
      </p:sp>
      <p:sp>
        <p:nvSpPr>
          <p:cNvPr id="31" name="Text 24"/>
          <p:cNvSpPr txBox="1"/>
          <p:nvPr/>
        </p:nvSpPr>
        <p:spPr>
          <a:xfrm>
            <a:off x="1076249" y="4960620"/>
            <a:ext cx="5229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Trade-off:</a:t>
            </a:r>
            <a:pPr algn="l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Slower service, higher prices, wait times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6818681" y="1884578"/>
            <a:ext cx="4800600" cy="4219956"/>
          </a:xfrm>
          <a:prstGeom prst="roundRect">
            <a:avLst>
              <a:gd name="adj" fmla="val 587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rcRect l="58" r="58" t="0" b="0"/>
          <a:stretch/>
        </p:blipFill>
        <p:spPr>
          <a:xfrm>
            <a:off x="7009790" y="2740457"/>
            <a:ext cx="4419295" cy="2514600"/>
          </a:xfrm>
          <a:prstGeom prst="rect">
            <a:avLst/>
          </a:prstGeom>
        </p:spPr>
      </p:pic>
      <p:sp>
        <p:nvSpPr>
          <p:cNvPr id="34" name="Shape 26"/>
          <p:cNvSpPr/>
          <p:nvPr/>
        </p:nvSpPr>
        <p:spPr>
          <a:xfrm>
            <a:off x="0" y="0"/>
            <a:ext cx="12191695" cy="1000354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35" name="Text 27"/>
          <p:cNvSpPr txBox="1"/>
          <p:nvPr/>
        </p:nvSpPr>
        <p:spPr>
          <a:xfrm>
            <a:off x="571500" y="184709"/>
            <a:ext cx="6007608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Coffee Shop Case Study</a:t>
            </a:r>
            <a:endParaRPr lang="en-US" sz="3300" dirty="0"/>
          </a:p>
        </p:txBody>
      </p:sp>
      <p:pic>
        <p:nvPicPr>
          <p:cNvPr id="36" name="Image 6" descr="preencoded.png">    </p:cNvPr>
          <p:cNvPicPr>
            <a:picLocks noChangeAspect="1"/>
          </p:cNvPicPr>
          <p:nvPr/>
        </p:nvPicPr>
        <p:blipFill>
          <a:blip r:embed="rId7"/>
          <a:srcRect l="-80" r="-80" t="0" b="0"/>
          <a:stretch/>
        </p:blipFill>
        <p:spPr>
          <a:xfrm>
            <a:off x="571500" y="950976"/>
            <a:ext cx="1143000" cy="47549"/>
          </a:xfrm>
          <a:prstGeom prst="rect">
            <a:avLst/>
          </a:prstGeom>
        </p:spPr>
      </p:pic>
      <p:pic>
        <p:nvPicPr>
          <p:cNvPr id="37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82" b="-82"/>
          <a:stretch/>
        </p:blipFill>
        <p:spPr>
          <a:xfrm>
            <a:off x="12049049" y="0"/>
            <a:ext cx="142646" cy="998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71500" y="1009498"/>
            <a:ext cx="5129784" cy="1047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 can't be everything to everyone. </a:t>
            </a:r>
            <a:pPr algn="l" indent="0" marL="0">
              <a:buNone/>
            </a:pPr>
            <a:endParaRPr lang="en-US" sz="2100" dirty="0"/>
          </a:p>
          <a:p>
            <a:pPr algn="l" indent="0" marL="0">
              <a:buNone/>
            </a:pPr>
            <a:r>
              <a:rPr lang="en-US" sz="21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choices require sacrifice:</a:t>
            </a:r>
            <a:endParaRPr lang="en-US" sz="2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-23" r="-23" t="0" b="0"/>
          <a:stretch/>
        </p:blipFill>
        <p:spPr>
          <a:xfrm>
            <a:off x="571500" y="2335378"/>
            <a:ext cx="5025542" cy="80924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866851" y="2526487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-1648" r="-1648" t="0" b="0"/>
          <a:stretch/>
        </p:blipFill>
        <p:spPr>
          <a:xfrm>
            <a:off x="995782" y="2645359"/>
            <a:ext cx="171907" cy="19019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1485900" y="2606954"/>
            <a:ext cx="436443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Faster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often means fewer customizations</a:t>
            </a:r>
            <a:endParaRPr lang="en-US" sz="15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23" r="-23" t="0" b="0"/>
          <a:stretch/>
        </p:blipFill>
        <p:spPr>
          <a:xfrm>
            <a:off x="571500" y="3335731"/>
            <a:ext cx="5025542" cy="809244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66851" y="3525926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985723" y="3645713"/>
            <a:ext cx="190195" cy="1901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485900" y="3607308"/>
            <a:ext cx="392643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Cheapest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usually means fewer extras</a:t>
            </a:r>
            <a:endParaRPr lang="en-US" sz="15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rcRect l="-23" r="-23" t="0" b="0"/>
          <a:stretch/>
        </p:blipFill>
        <p:spPr>
          <a:xfrm>
            <a:off x="571500" y="4336085"/>
            <a:ext cx="5025542" cy="809244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866851" y="4526280"/>
            <a:ext cx="428854" cy="428854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985723" y="4645152"/>
            <a:ext cx="190195" cy="190195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1485900" y="4607662"/>
            <a:ext cx="45537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Luxury</a:t>
            </a:r>
            <a:pPr algn="l" indent="0" marL="0">
              <a:buNone/>
            </a:pPr>
            <a:r>
              <a:rPr lang="en-US" sz="1500" dirty="0">
                <a:solidFill>
                  <a:srgbClr val="33415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means slower, detailed experiences</a:t>
            </a:r>
            <a:endParaRPr lang="en-US" sz="1500" dirty="0"/>
          </a:p>
        </p:txBody>
      </p:sp>
      <p:sp>
        <p:nvSpPr>
          <p:cNvPr id="16" name="Shape 8"/>
          <p:cNvSpPr/>
          <p:nvPr/>
        </p:nvSpPr>
        <p:spPr>
          <a:xfrm>
            <a:off x="571500" y="5526634"/>
            <a:ext cx="5029200" cy="1086307"/>
          </a:xfrm>
          <a:prstGeom prst="roundRect">
            <a:avLst>
              <a:gd name="adj" fmla="val 5907"/>
            </a:avLst>
          </a:prstGeom>
          <a:solidFill>
            <a:srgbClr val="1F4E79"/>
          </a:solidFill>
          <a:ln w="25400">
            <a:solidFill>
              <a:srgbClr val="2C8EB5"/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828446" y="5974690"/>
            <a:ext cx="190195" cy="19019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123798" y="5526634"/>
            <a:ext cx="4258361" cy="1086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believable strategy picks a lane—then proves it.</a:t>
            </a:r>
            <a:endParaRPr lang="en-US" sz="1500" dirty="0"/>
          </a:p>
        </p:txBody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1" b="-1"/>
          <a:stretch/>
        </p:blipFill>
        <p:spPr>
          <a:xfrm>
            <a:off x="6073445" y="1009498"/>
            <a:ext cx="5546750" cy="5602529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6082589" y="1019556"/>
            <a:ext cx="5533949" cy="694944"/>
          </a:xfrm>
          <a:prstGeom prst="roundRect">
            <a:avLst>
              <a:gd name="adj" fmla="val 21629"/>
            </a:avLst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1"/>
          <p:cNvSpPr txBox="1"/>
          <p:nvPr/>
        </p:nvSpPr>
        <p:spPr>
          <a:xfrm>
            <a:off x="6368796" y="1209751"/>
            <a:ext cx="262524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spc="75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Strategy in Action</a:t>
            </a:r>
            <a:endParaRPr lang="en-US" sz="1600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64" y="1233526"/>
            <a:ext cx="1447495" cy="267005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9884664" y="1233526"/>
            <a:ext cx="144841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Reality Check</a:t>
            </a:r>
            <a:endParaRPr lang="en-US" sz="900" dirty="0"/>
          </a:p>
        </p:txBody>
      </p:sp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rcRect l="-4" r="-4" t="0" b="0"/>
          <a:stretch/>
        </p:blipFill>
        <p:spPr>
          <a:xfrm>
            <a:off x="6082589" y="1714500"/>
            <a:ext cx="5528462" cy="4888382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0" y="6993331"/>
            <a:ext cx="12191695" cy="181051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26" name="Shape 14"/>
          <p:cNvSpPr/>
          <p:nvPr/>
        </p:nvSpPr>
        <p:spPr>
          <a:xfrm>
            <a:off x="0" y="6993331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27" name="Text 15"/>
          <p:cNvSpPr txBox="1"/>
          <p:nvPr/>
        </p:nvSpPr>
        <p:spPr>
          <a:xfrm>
            <a:off x="571500" y="7003390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28" name="Text 16"/>
          <p:cNvSpPr txBox="1"/>
          <p:nvPr/>
        </p:nvSpPr>
        <p:spPr>
          <a:xfrm>
            <a:off x="11547958" y="7003390"/>
            <a:ext cx="152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</a:t>
            </a:r>
            <a:endParaRPr lang="en-US" sz="900" dirty="0"/>
          </a:p>
        </p:txBody>
      </p:sp>
      <p:sp>
        <p:nvSpPr>
          <p:cNvPr id="29" name="Shape 17"/>
          <p:cNvSpPr/>
          <p:nvPr/>
        </p:nvSpPr>
        <p:spPr>
          <a:xfrm>
            <a:off x="6368796" y="2577694"/>
            <a:ext cx="4962449" cy="1295705"/>
          </a:xfrm>
          <a:prstGeom prst="roundRect">
            <a:avLst>
              <a:gd name="adj" fmla="val 5189"/>
            </a:avLst>
          </a:prstGeom>
          <a:solidFill>
            <a:srgbClr val="FEF2F2">
              <a:alpha val="90000"/>
            </a:srgbClr>
          </a:solidFill>
          <a:ln/>
        </p:spPr>
      </p:sp>
      <p:sp>
        <p:nvSpPr>
          <p:cNvPr id="30" name="Shape 18"/>
          <p:cNvSpPr/>
          <p:nvPr/>
        </p:nvSpPr>
        <p:spPr>
          <a:xfrm>
            <a:off x="6368796" y="2577694"/>
            <a:ext cx="38405" cy="1295705"/>
          </a:xfrm>
          <a:prstGeom prst="roundRect">
            <a:avLst>
              <a:gd name="adj" fmla="val 17506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31" name="Text 19"/>
          <p:cNvSpPr txBox="1"/>
          <p:nvPr/>
        </p:nvSpPr>
        <p:spPr>
          <a:xfrm>
            <a:off x="6644945" y="2815438"/>
            <a:ext cx="17337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38" kern="0" dirty="0">
                <a:solidFill>
                  <a:srgbClr val="991B1B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Impossible Claim</a:t>
            </a:r>
            <a:endParaRPr lang="en-US" sz="900" dirty="0"/>
          </a:p>
        </p:txBody>
      </p:sp>
      <p:pic>
        <p:nvPicPr>
          <p:cNvPr id="32" name="Image 10" descr="preencoded.png">    </p:cNvPr>
          <p:cNvPicPr>
            <a:picLocks noChangeAspect="1"/>
          </p:cNvPicPr>
          <p:nvPr/>
        </p:nvPicPr>
        <p:blipFill>
          <a:blip r:embed="rId11">
            <a:alphaModFix amt="90000"/>
          </a:blip>
          <a:srcRect l="0" r="0" t="0" b="0"/>
          <a:stretch/>
        </p:blipFill>
        <p:spPr>
          <a:xfrm>
            <a:off x="10896905" y="2815438"/>
            <a:ext cx="190195" cy="190195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6644945" y="3120847"/>
            <a:ext cx="452445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7F1D1D">
                    <a:alpha val="90000"/>
                  </a:srgb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"We offer the highest quality products at the lowest market price with instant delivery."</a:t>
            </a:r>
            <a:endParaRPr lang="en-US" sz="1300" dirty="0"/>
          </a:p>
        </p:txBody>
      </p:sp>
      <p:sp>
        <p:nvSpPr>
          <p:cNvPr id="34" name="Shape 21"/>
          <p:cNvSpPr/>
          <p:nvPr/>
        </p:nvSpPr>
        <p:spPr>
          <a:xfrm>
            <a:off x="6368796" y="4444898"/>
            <a:ext cx="4962449" cy="1295705"/>
          </a:xfrm>
          <a:prstGeom prst="roundRect">
            <a:avLst>
              <a:gd name="adj" fmla="val 5189"/>
            </a:avLst>
          </a:prstGeom>
          <a:solidFill>
            <a:srgbClr val="F0FDF4"/>
          </a:solidFill>
          <a:ln/>
          <a:effectLst>
            <a:outerShdw sx="100000" sy="100000" kx="0" ky="0" algn="bl" rotWithShape="0" blurRad="114300" dist="38100" dir="16200000">
              <a:srgbClr val="16a34a">
                <a:alpha val="10000"/>
              </a:srgbClr>
            </a:outerShdw>
          </a:effectLst>
        </p:spPr>
      </p:sp>
      <p:sp>
        <p:nvSpPr>
          <p:cNvPr id="35" name="Shape 22"/>
          <p:cNvSpPr/>
          <p:nvPr/>
        </p:nvSpPr>
        <p:spPr>
          <a:xfrm>
            <a:off x="6368796" y="4444898"/>
            <a:ext cx="38405" cy="1295705"/>
          </a:xfrm>
          <a:prstGeom prst="roundRect">
            <a:avLst>
              <a:gd name="adj" fmla="val 175069"/>
            </a:avLst>
          </a:prstGeom>
          <a:solidFill>
            <a:srgbClr val="16A34A"/>
          </a:solidFill>
          <a:ln w="12700">
            <a:solidFill>
              <a:srgbClr val="16A34A">
                <a:alpha val="0"/>
              </a:srgbClr>
            </a:solidFill>
            <a:prstDash val="solid"/>
          </a:ln>
        </p:spPr>
      </p:sp>
      <p:sp>
        <p:nvSpPr>
          <p:cNvPr id="36" name="Text 23"/>
          <p:cNvSpPr txBox="1"/>
          <p:nvPr/>
        </p:nvSpPr>
        <p:spPr>
          <a:xfrm>
            <a:off x="6644945" y="4682642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38" kern="0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Believable Positioning</a:t>
            </a:r>
            <a:endParaRPr lang="en-US" sz="900" dirty="0"/>
          </a:p>
        </p:txBody>
      </p:sp>
      <p:pic>
        <p:nvPicPr>
          <p:cNvPr id="37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10896905" y="4682642"/>
            <a:ext cx="190195" cy="190195"/>
          </a:xfrm>
          <a:prstGeom prst="rect">
            <a:avLst/>
          </a:prstGeom>
        </p:spPr>
      </p:pic>
      <p:sp>
        <p:nvSpPr>
          <p:cNvPr id="38" name="Text 24"/>
          <p:cNvSpPr txBox="1"/>
          <p:nvPr/>
        </p:nvSpPr>
        <p:spPr>
          <a:xfrm>
            <a:off x="6644945" y="4987138"/>
            <a:ext cx="452445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4532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"We aren't the cheapest option, but we guarantee 100% accuracy and white-glove service."</a:t>
            </a:r>
            <a:endParaRPr lang="en-US" sz="1300" dirty="0"/>
          </a:p>
        </p:txBody>
      </p:sp>
      <p:sp>
        <p:nvSpPr>
          <p:cNvPr id="39" name="Shape 25"/>
          <p:cNvSpPr/>
          <p:nvPr/>
        </p:nvSpPr>
        <p:spPr>
          <a:xfrm>
            <a:off x="0" y="0"/>
            <a:ext cx="12191695" cy="629107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40" name="Text 26"/>
          <p:cNvSpPr txBox="1"/>
          <p:nvPr/>
        </p:nvSpPr>
        <p:spPr>
          <a:xfrm>
            <a:off x="571500" y="0"/>
            <a:ext cx="653704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Trade-offs Are Necessary</a:t>
            </a:r>
            <a:endParaRPr lang="en-US" sz="3300" dirty="0"/>
          </a:p>
        </p:txBody>
      </p:sp>
      <p:pic>
        <p:nvPicPr>
          <p:cNvPr id="41" name="Image 12" descr="preencoded.png">    </p:cNvPr>
          <p:cNvPicPr>
            <a:picLocks noChangeAspect="1"/>
          </p:cNvPicPr>
          <p:nvPr/>
        </p:nvPicPr>
        <p:blipFill>
          <a:blip r:embed="rId13"/>
          <a:srcRect l="-80" r="-80" t="0" b="0"/>
          <a:stretch/>
        </p:blipFill>
        <p:spPr>
          <a:xfrm>
            <a:off x="571500" y="580644"/>
            <a:ext cx="1143000" cy="47549"/>
          </a:xfrm>
          <a:prstGeom prst="rect">
            <a:avLst/>
          </a:prstGeom>
        </p:spPr>
      </p:pic>
      <p:sp>
        <p:nvSpPr>
          <p:cNvPr id="42" name="Shape 27"/>
          <p:cNvSpPr/>
          <p:nvPr/>
        </p:nvSpPr>
        <p:spPr>
          <a:xfrm>
            <a:off x="12049049" y="0"/>
            <a:ext cx="142646" cy="629107"/>
          </a:xfrm>
          <a:prstGeom prst="rect">
            <a:avLst/>
          </a:prstGeom>
          <a:solidFill>
            <a:srgbClr val="2C8EB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6625" y="3968496"/>
            <a:ext cx="381305" cy="381305"/>
          </a:xfrm>
          <a:prstGeom prst="rect">
            <a:avLst/>
          </a:prstGeom>
        </p:spPr>
      </p:pic>
      <p:sp>
        <p:nvSpPr>
          <p:cNvPr id="44" name="Text 28"/>
          <p:cNvSpPr/>
          <p:nvPr/>
        </p:nvSpPr>
        <p:spPr>
          <a:xfrm>
            <a:off x="8656625" y="3968496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2E8F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5562295" y="1441094"/>
            <a:ext cx="6136538" cy="886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structured formula to articulate exactly how you want target customers to perceive your brand compared to competitors.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562295" y="2606954"/>
            <a:ext cx="6057900" cy="1410005"/>
          </a:xfrm>
          <a:prstGeom prst="roundRect">
            <a:avLst>
              <a:gd name="adj" fmla="val 350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562295" y="2606954"/>
            <a:ext cx="57607" cy="1410005"/>
          </a:xfrm>
          <a:prstGeom prst="roundRect">
            <a:avLst>
              <a:gd name="adj" fmla="val 85800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905195" y="2893162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048756" y="3035808"/>
            <a:ext cx="190195" cy="190195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6620256" y="2844698"/>
            <a:ext cx="4829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8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Standard Formula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6620256" y="3226003"/>
            <a:ext cx="4791456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For </a:t>
            </a:r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is the </a:t>
            </a:r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that </a:t>
            </a:r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because </a:t>
            </a:r>
            <a:pPr algn="l" indent="0" marL="0">
              <a:buNone/>
            </a:pPr>
            <a:r>
              <a:rPr lang="en-US" sz="130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562295" y="4251046"/>
            <a:ext cx="6057900" cy="1837944"/>
          </a:xfrm>
          <a:prstGeom prst="roundRect">
            <a:avLst>
              <a:gd name="adj" fmla="val 206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63500" dist="38100" dir="1620000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562295" y="4251046"/>
            <a:ext cx="57607" cy="1837944"/>
          </a:xfrm>
          <a:prstGeom prst="roundRect">
            <a:avLst>
              <a:gd name="adj" fmla="val 65795"/>
            </a:avLst>
          </a:prstGeom>
          <a:solidFill>
            <a:srgbClr val="2C8EB5"/>
          </a:solidFill>
          <a:ln w="12700">
            <a:solidFill>
              <a:srgbClr val="2C8EB5">
                <a:alpha val="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905195" y="4536338"/>
            <a:ext cx="476402" cy="476402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024982" y="4679899"/>
            <a:ext cx="237744" cy="19019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6620256" y="4488790"/>
            <a:ext cx="4829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8" kern="0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Campus Tutors</a:t>
            </a:r>
            <a:endParaRPr lang="en-US" sz="1500" dirty="0"/>
          </a:p>
        </p:txBody>
      </p:sp>
      <p:sp>
        <p:nvSpPr>
          <p:cNvPr id="15" name="Text 11"/>
          <p:cNvSpPr txBox="1"/>
          <p:nvPr/>
        </p:nvSpPr>
        <p:spPr>
          <a:xfrm>
            <a:off x="6620256" y="4870094"/>
            <a:ext cx="4791456" cy="9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"For </a:t>
            </a:r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first-year students in gateway courses</a:t>
            </a:r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Campus Tutors</a:t>
            </a:r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is the </a:t>
            </a:r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on-campus tutoring center</a:t>
            </a:r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that </a:t>
            </a:r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provides quick, judgment-free help</a:t>
            </a:r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because </a:t>
            </a:r>
            <a:pPr algn="l" indent="0" marL="0">
              <a:buNone/>
            </a:pPr>
            <a:r>
              <a:rPr lang="en-US" sz="1200" b="1" dirty="0">
                <a:solidFill>
                  <a:srgbClr val="1F4E7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sessions are led by trained peer tutors with proven results and easy online booking</a:t>
            </a:r>
            <a:pPr algn="l"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." 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5F9"/>
          </a:solidFill>
          <a:ln/>
        </p:spPr>
      </p:sp>
      <p:sp>
        <p:nvSpPr>
          <p:cNvPr id="17" name="Shape 13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</p:sp>
      <p:sp>
        <p:nvSpPr>
          <p:cNvPr id="18" name="Text 14"/>
          <p:cNvSpPr txBox="1"/>
          <p:nvPr/>
        </p:nvSpPr>
        <p:spPr>
          <a:xfrm>
            <a:off x="571500" y="6586423"/>
            <a:ext cx="233537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 Marketing • Module 4</a:t>
            </a:r>
            <a:endParaRPr lang="en-US" sz="900" dirty="0"/>
          </a:p>
        </p:txBody>
      </p:sp>
      <p:sp>
        <p:nvSpPr>
          <p:cNvPr id="19" name="Text 15"/>
          <p:cNvSpPr txBox="1"/>
          <p:nvPr/>
        </p:nvSpPr>
        <p:spPr>
          <a:xfrm>
            <a:off x="11550701" y="6586423"/>
            <a:ext cx="1527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</a:t>
            </a:r>
            <a:endParaRPr lang="en-US" sz="900" dirty="0"/>
          </a:p>
        </p:txBody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69" y="3236062"/>
            <a:ext cx="1695298" cy="26700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951269" y="3236062"/>
            <a:ext cx="1696212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(target customer)</a:t>
            </a:r>
            <a:endParaRPr lang="en-US" sz="1300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691" y="3236062"/>
            <a:ext cx="771754" cy="267005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730691" y="3236062"/>
            <a:ext cx="771754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(brand)</a:t>
            </a:r>
            <a:endParaRPr lang="en-US" sz="1300" dirty="0"/>
          </a:p>
        </p:txBody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143" y="3236062"/>
            <a:ext cx="1037844" cy="267005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0061143" y="3236062"/>
            <a:ext cx="1038758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(category)</a:t>
            </a:r>
            <a:endParaRPr lang="en-US" sz="1300" dirty="0"/>
          </a:p>
        </p:txBody>
      </p:sp>
      <p:pic>
        <p:nvPicPr>
          <p:cNvPr id="2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164" y="3510382"/>
            <a:ext cx="1257300" cy="267005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7027164" y="3510382"/>
            <a:ext cx="125730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(key benefit)</a:t>
            </a:r>
            <a:endParaRPr lang="en-US" sz="1300" dirty="0"/>
          </a:p>
        </p:txBody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109" y="3510382"/>
            <a:ext cx="1772107" cy="267005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9100109" y="3510382"/>
            <a:ext cx="1772107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2C8EB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4E7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(reason to believe)</a:t>
            </a:r>
            <a:endParaRPr lang="en-US" sz="1300" dirty="0"/>
          </a:p>
        </p:txBody>
      </p:sp>
      <p:pic>
        <p:nvPicPr>
          <p:cNvPr id="30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2" b="-2"/>
          <a:stretch/>
        </p:blipFill>
        <p:spPr>
          <a:xfrm>
            <a:off x="571500" y="1429207"/>
            <a:ext cx="4419295" cy="4667098"/>
          </a:xfrm>
          <a:prstGeom prst="rect">
            <a:avLst/>
          </a:prstGeom>
        </p:spPr>
      </p:pic>
      <p:pic>
        <p:nvPicPr>
          <p:cNvPr id="31" name="Image 8" descr="preencoded.png">    </p:cNvPr>
          <p:cNvPicPr>
            <a:picLocks noChangeAspect="1"/>
          </p:cNvPicPr>
          <p:nvPr/>
        </p:nvPicPr>
        <p:blipFill>
          <a:blip r:embed="rId9"/>
          <a:srcRect l="1" r="1" t="0" b="0"/>
          <a:stretch/>
        </p:blipFill>
        <p:spPr>
          <a:xfrm>
            <a:off x="761695" y="2324405"/>
            <a:ext cx="4038905" cy="2876702"/>
          </a:xfrm>
          <a:prstGeom prst="rect">
            <a:avLst/>
          </a:prstGeom>
        </p:spPr>
      </p:pic>
      <p:sp>
        <p:nvSpPr>
          <p:cNvPr id="32" name="Shape 21"/>
          <p:cNvSpPr/>
          <p:nvPr/>
        </p:nvSpPr>
        <p:spPr>
          <a:xfrm>
            <a:off x="0" y="0"/>
            <a:ext cx="12191695" cy="1047902"/>
          </a:xfrm>
          <a:prstGeom prst="rect">
            <a:avLst/>
          </a:prstGeom>
          <a:solidFill>
            <a:srgbClr val="1F4E79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sx="100000" sy="100000" kx="0" ky="0" algn="bl" rotWithShape="0" blurRad="63500" dist="38100" dir="16200000">
              <a:srgbClr val="000000">
                <a:alpha val="10000"/>
              </a:srgbClr>
            </a:outerShdw>
          </a:effectLst>
        </p:spPr>
      </p:sp>
      <p:sp>
        <p:nvSpPr>
          <p:cNvPr id="33" name="Text 22"/>
          <p:cNvSpPr txBox="1"/>
          <p:nvPr/>
        </p:nvSpPr>
        <p:spPr>
          <a:xfrm>
            <a:off x="571500" y="209398"/>
            <a:ext cx="838870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300" b="1" spc="38" kern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Positioning Statement Framework</a:t>
            </a:r>
            <a:endParaRPr lang="en-US" sz="3300" dirty="0"/>
          </a:p>
        </p:txBody>
      </p:sp>
      <p:pic>
        <p:nvPicPr>
          <p:cNvPr id="34" name="Image 9" descr="preencoded.png">    </p:cNvPr>
          <p:cNvPicPr>
            <a:picLocks noChangeAspect="1"/>
          </p:cNvPicPr>
          <p:nvPr/>
        </p:nvPicPr>
        <p:blipFill>
          <a:blip r:embed="rId10"/>
          <a:srcRect l="-80" r="-80" t="0" b="0"/>
          <a:stretch/>
        </p:blipFill>
        <p:spPr>
          <a:xfrm>
            <a:off x="571500" y="1000354"/>
            <a:ext cx="1143000" cy="47549"/>
          </a:xfrm>
          <a:prstGeom prst="rect">
            <a:avLst/>
          </a:prstGeom>
        </p:spPr>
      </p:pic>
      <p:pic>
        <p:nvPicPr>
          <p:cNvPr id="35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88" b="-88"/>
          <a:stretch/>
        </p:blipFill>
        <p:spPr>
          <a:xfrm>
            <a:off x="12049049" y="0"/>
            <a:ext cx="142646" cy="1047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Visual Extract to PPTX Converter</cp:lastModifiedBy>
  <cp:revision>1</cp:revision>
  <dcterms:created xsi:type="dcterms:W3CDTF">2026-02-15T20:02:09Z</dcterms:created>
  <dcterms:modified xsi:type="dcterms:W3CDTF">2026-02-15T20:02:09Z</dcterms:modified>
</cp:coreProperties>
</file>