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/>
    <p:restoredTop sz="94610"/>
  </p:normalViewPr>
  <p:slideViewPr>
    <p:cSldViewPr snapToGrid="0" snapToObjects="1">
      <p:cViewPr>
        <p:scale>
          <a:sx n="92" d="100"/>
          <a:sy n="92" d="100"/>
        </p:scale>
        <p:origin x="9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71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7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8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7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8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7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8.png"/><Relationship Id="rId9" Type="http://schemas.openxmlformats.org/officeDocument/2006/relationships/image" Target="../media/image1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8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7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8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8.png"/><Relationship Id="rId9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8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8.png"/><Relationship Id="rId9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6705295" y="0"/>
            <a:ext cx="5486400" cy="6858000"/>
          </a:xfrm>
          <a:custGeom>
            <a:avLst/>
            <a:gdLst/>
            <a:ahLst/>
            <a:cxnLst/>
            <a:rect l="l" t="t" r="r" b="b"/>
            <a:pathLst>
              <a:path w="5486400" h="6858000">
                <a:moveTo>
                  <a:pt x="1097280" y="0"/>
                </a:moveTo>
                <a:lnTo>
                  <a:pt x="5486400" y="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5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6705295" y="0"/>
            <a:ext cx="5486400" cy="6858000"/>
          </a:xfrm>
          <a:custGeom>
            <a:avLst/>
            <a:gdLst/>
            <a:ahLst/>
            <a:cxnLst/>
            <a:rect l="l" t="t" r="r" b="b"/>
            <a:pathLst>
              <a:path w="5486400" h="6858000">
                <a:moveTo>
                  <a:pt x="1097280" y="0"/>
                </a:moveTo>
                <a:lnTo>
                  <a:pt x="5486400" y="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F96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t="-20192" b="-20192"/>
          <a:stretch/>
        </p:blipFill>
        <p:spPr>
          <a:xfrm>
            <a:off x="914400" y="1781251"/>
            <a:ext cx="190195" cy="267005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1218895" y="1781251"/>
            <a:ext cx="218998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kern="0" spc="34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t="-420" b="-420"/>
          <a:stretch/>
        </p:blipFill>
        <p:spPr>
          <a:xfrm>
            <a:off x="914400" y="2200046"/>
            <a:ext cx="761695" cy="3840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914400" y="2695651"/>
            <a:ext cx="86493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800" dirty="0"/>
          </a:p>
        </p:txBody>
      </p:sp>
      <p:sp>
        <p:nvSpPr>
          <p:cNvPr id="12" name="Text 6"/>
          <p:cNvSpPr txBox="1"/>
          <p:nvPr/>
        </p:nvSpPr>
        <p:spPr>
          <a:xfrm>
            <a:off x="914400" y="3076956"/>
            <a:ext cx="8706002" cy="1429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Pricing Strategy + 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dirty="0">
                <a:solidFill>
                  <a:srgbClr val="1A5F96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Perceived Value</a:t>
            </a:r>
            <a:endParaRPr lang="en-US" sz="4500" dirty="0"/>
          </a:p>
        </p:txBody>
      </p:sp>
      <p:sp>
        <p:nvSpPr>
          <p:cNvPr id="13" name="Text 7"/>
          <p:cNvSpPr txBox="1"/>
          <p:nvPr/>
        </p:nvSpPr>
        <p:spPr>
          <a:xfrm>
            <a:off x="914400" y="4733849"/>
            <a:ext cx="86493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People Say "Worth It"</a:t>
            </a:r>
            <a:endParaRPr lang="en-US" sz="2200" dirty="0"/>
          </a:p>
        </p:txBody>
      </p:sp>
      <p:sp>
        <p:nvSpPr>
          <p:cNvPr id="14" name="Text 8"/>
          <p:cNvSpPr txBox="1"/>
          <p:nvPr/>
        </p:nvSpPr>
        <p:spPr>
          <a:xfrm>
            <a:off x="914400" y="5829300"/>
            <a:ext cx="281635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Marketing Strategy Course Material</a:t>
            </a:r>
            <a:endParaRPr lang="en-US" sz="1000" dirty="0"/>
          </a:p>
        </p:txBody>
      </p:sp>
      <p:sp>
        <p:nvSpPr>
          <p:cNvPr id="15" name="Text 9"/>
          <p:cNvSpPr txBox="1"/>
          <p:nvPr/>
        </p:nvSpPr>
        <p:spPr>
          <a:xfrm>
            <a:off x="914400" y="6057900"/>
            <a:ext cx="24963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Academic Year 2026</a:t>
            </a:r>
            <a:endParaRPr lang="en-US" sz="10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668305" y="5333695"/>
            <a:ext cx="914400" cy="914400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rcRect t="-4786" b="-4786"/>
          <a:stretch/>
        </p:blipFill>
        <p:spPr>
          <a:xfrm>
            <a:off x="10972800" y="5600700"/>
            <a:ext cx="304495" cy="3813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5667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72137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Case Study: The Wrap Shop Bundle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18" b="-18"/>
          <a:stretch/>
        </p:blipFill>
        <p:spPr>
          <a:xfrm>
            <a:off x="609905" y="5912420"/>
            <a:ext cx="10972800" cy="838505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838505" y="6141020"/>
            <a:ext cx="381305" cy="381305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 t="-100" b="-100"/>
          <a:stretch/>
        </p:blipFill>
        <p:spPr>
          <a:xfrm>
            <a:off x="972007" y="6255320"/>
            <a:ext cx="114300" cy="1527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371600" y="6198627"/>
            <a:ext cx="295899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Easier Decision = </a:t>
            </a: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More Sales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9549079" y="6236118"/>
            <a:ext cx="21543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FFFFFF">
                    <a:alpha val="80000"/>
                  </a:srgbClr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"Eliminate the friction of choice."</a:t>
            </a:r>
            <a:endParaRPr lang="en-US" sz="1000" dirty="0"/>
          </a:p>
        </p:txBody>
      </p:sp>
      <p:sp>
        <p:nvSpPr>
          <p:cNvPr id="15" name="Shape 9"/>
          <p:cNvSpPr/>
          <p:nvPr/>
        </p:nvSpPr>
        <p:spPr>
          <a:xfrm>
            <a:off x="609905" y="1856200"/>
            <a:ext cx="3353105" cy="3847795"/>
          </a:xfrm>
          <a:prstGeom prst="roundRect">
            <a:avLst>
              <a:gd name="adj" fmla="val 93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0"/>
          <p:cNvSpPr/>
          <p:nvPr/>
        </p:nvSpPr>
        <p:spPr>
          <a:xfrm>
            <a:off x="609905" y="1856200"/>
            <a:ext cx="3353105" cy="38405"/>
          </a:xfrm>
          <a:prstGeom prst="roundRect">
            <a:avLst>
              <a:gd name="adj" fmla="val 81168"/>
            </a:avLst>
          </a:prstGeom>
          <a:solidFill>
            <a:srgbClr val="94A3B8"/>
          </a:solidFill>
          <a:ln w="12700">
            <a:solidFill>
              <a:srgbClr val="94A3B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544" y="2199100"/>
            <a:ext cx="2723998" cy="24780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923544" y="2199100"/>
            <a:ext cx="272491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9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Problem</a:t>
            </a:r>
            <a:endParaRPr lang="en-US" sz="900" dirty="0"/>
          </a:p>
        </p:txBody>
      </p:sp>
      <p:sp>
        <p:nvSpPr>
          <p:cNvPr id="19" name="Shape 12"/>
          <p:cNvSpPr/>
          <p:nvPr/>
        </p:nvSpPr>
        <p:spPr>
          <a:xfrm>
            <a:off x="1952244" y="2523712"/>
            <a:ext cx="666598" cy="666598"/>
          </a:xfrm>
          <a:prstGeom prst="ellipse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86330" y="2723051"/>
            <a:ext cx="200254" cy="267005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869594" y="3342100"/>
            <a:ext cx="283372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Decision Fatigue</a:t>
            </a:r>
            <a:endParaRPr lang="en-US" sz="15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3544" y="3799300"/>
            <a:ext cx="66751" cy="133502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1067105" y="3761810"/>
            <a:ext cx="265816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Customers overwhelmed by too many ingredient choices.</a:t>
            </a:r>
            <a:endParaRPr lang="en-US" sz="10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3544" y="4294905"/>
            <a:ext cx="66751" cy="133502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1067105" y="4256500"/>
            <a:ext cx="253928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Long lines due to slow ordering.</a:t>
            </a:r>
            <a:endParaRPr lang="en-US" sz="100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3544" y="4599400"/>
            <a:ext cx="66751" cy="133502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1067105" y="4561910"/>
            <a:ext cx="265816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 average order value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(mostly single items).</a:t>
            </a:r>
            <a:endParaRPr lang="en-US" sz="10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0"/>
          <a:srcRect l="-107" r="-107"/>
          <a:stretch/>
        </p:blipFill>
        <p:spPr>
          <a:xfrm>
            <a:off x="3991356" y="3632879"/>
            <a:ext cx="267005" cy="304495"/>
          </a:xfrm>
          <a:prstGeom prst="rect">
            <a:avLst/>
          </a:prstGeom>
        </p:spPr>
      </p:pic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1"/>
          <a:srcRect t="-3" b="-3"/>
          <a:stretch/>
        </p:blipFill>
        <p:spPr>
          <a:xfrm>
            <a:off x="4336085" y="1760188"/>
            <a:ext cx="3520440" cy="4040734"/>
          </a:xfrm>
          <a:prstGeom prst="rect">
            <a:avLst/>
          </a:prstGeom>
        </p:spPr>
      </p:pic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6183" y="2120462"/>
            <a:ext cx="2866644" cy="267005"/>
          </a:xfrm>
          <a:prstGeom prst="rect">
            <a:avLst/>
          </a:prstGeom>
        </p:spPr>
      </p:pic>
      <p:sp>
        <p:nvSpPr>
          <p:cNvPr id="31" name="Text 17"/>
          <p:cNvSpPr/>
          <p:nvPr/>
        </p:nvSpPr>
        <p:spPr>
          <a:xfrm>
            <a:off x="4666183" y="2120462"/>
            <a:ext cx="2867558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90" dirty="0">
                <a:solidFill>
                  <a:srgbClr val="1D4ED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Solution</a:t>
            </a:r>
            <a:endParaRPr lang="en-US" sz="900" dirty="0"/>
          </a:p>
        </p:txBody>
      </p:sp>
      <p:sp>
        <p:nvSpPr>
          <p:cNvPr id="32" name="Shape 18"/>
          <p:cNvSpPr/>
          <p:nvPr/>
        </p:nvSpPr>
        <p:spPr>
          <a:xfrm>
            <a:off x="5746090" y="2460619"/>
            <a:ext cx="705002" cy="705002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12" descr="preencoded.png"/>
          <p:cNvPicPr>
            <a:picLocks noChangeAspect="1"/>
          </p:cNvPicPr>
          <p:nvPr/>
        </p:nvPicPr>
        <p:blipFill>
          <a:blip r:embed="rId13"/>
          <a:srcRect l="-279" r="-279"/>
          <a:stretch/>
        </p:blipFill>
        <p:spPr>
          <a:xfrm>
            <a:off x="5910682" y="2665444"/>
            <a:ext cx="371246" cy="295351"/>
          </a:xfrm>
          <a:prstGeom prst="rect">
            <a:avLst/>
          </a:prstGeom>
        </p:spPr>
      </p:pic>
      <p:sp>
        <p:nvSpPr>
          <p:cNvPr id="34" name="Text 19"/>
          <p:cNvSpPr txBox="1"/>
          <p:nvPr/>
        </p:nvSpPr>
        <p:spPr>
          <a:xfrm>
            <a:off x="4608576" y="3320155"/>
            <a:ext cx="298185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"Study Fuel Bundle"</a:t>
            </a:r>
            <a:endParaRPr lang="en-US" sz="1500" dirty="0"/>
          </a:p>
        </p:txBody>
      </p:sp>
      <p:sp>
        <p:nvSpPr>
          <p:cNvPr id="35" name="Text 20"/>
          <p:cNvSpPr txBox="1"/>
          <p:nvPr/>
        </p:nvSpPr>
        <p:spPr>
          <a:xfrm>
            <a:off x="4608576" y="3680428"/>
            <a:ext cx="29818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0A5F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One price, one click, complete meal.</a:t>
            </a:r>
            <a:endParaRPr lang="en-US" sz="900" dirty="0"/>
          </a:p>
        </p:txBody>
      </p:sp>
      <p:sp>
        <p:nvSpPr>
          <p:cNvPr id="36" name="Shape 21"/>
          <p:cNvSpPr/>
          <p:nvPr/>
        </p:nvSpPr>
        <p:spPr>
          <a:xfrm>
            <a:off x="4666183" y="4160488"/>
            <a:ext cx="2866644" cy="1314907"/>
          </a:xfrm>
          <a:prstGeom prst="roundRect">
            <a:avLst>
              <a:gd name="adj" fmla="val 4031"/>
            </a:avLst>
          </a:prstGeom>
          <a:solidFill>
            <a:srgbClr val="F0F9FF"/>
          </a:solidFill>
          <a:ln w="254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22"/>
          <p:cNvSpPr txBox="1"/>
          <p:nvPr/>
        </p:nvSpPr>
        <p:spPr>
          <a:xfrm>
            <a:off x="5017313" y="4760335"/>
            <a:ext cx="5056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Wraps</a:t>
            </a:r>
            <a:endParaRPr lang="en-US" sz="800" dirty="0"/>
          </a:p>
        </p:txBody>
      </p:sp>
      <p:sp>
        <p:nvSpPr>
          <p:cNvPr id="38" name="Text 23"/>
          <p:cNvSpPr txBox="1"/>
          <p:nvPr/>
        </p:nvSpPr>
        <p:spPr>
          <a:xfrm>
            <a:off x="5639105" y="4486015"/>
            <a:ext cx="1810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93C5F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</a:t>
            </a:r>
            <a:endParaRPr lang="en-US" sz="1300" dirty="0"/>
          </a:p>
        </p:txBody>
      </p:sp>
      <p:sp>
        <p:nvSpPr>
          <p:cNvPr id="39" name="Text 24"/>
          <p:cNvSpPr txBox="1"/>
          <p:nvPr/>
        </p:nvSpPr>
        <p:spPr>
          <a:xfrm>
            <a:off x="5864047" y="4760335"/>
            <a:ext cx="46725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Chips</a:t>
            </a:r>
            <a:endParaRPr lang="en-US" sz="800" dirty="0"/>
          </a:p>
        </p:txBody>
      </p:sp>
      <p:sp>
        <p:nvSpPr>
          <p:cNvPr id="40" name="Text 25"/>
          <p:cNvSpPr txBox="1"/>
          <p:nvPr/>
        </p:nvSpPr>
        <p:spPr>
          <a:xfrm>
            <a:off x="6443777" y="4486015"/>
            <a:ext cx="1810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93C5F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</a:t>
            </a:r>
            <a:endParaRPr lang="en-US" sz="1300" dirty="0"/>
          </a:p>
        </p:txBody>
      </p:sp>
      <p:sp>
        <p:nvSpPr>
          <p:cNvPr id="41" name="Text 26"/>
          <p:cNvSpPr txBox="1"/>
          <p:nvPr/>
        </p:nvSpPr>
        <p:spPr>
          <a:xfrm>
            <a:off x="6669634" y="4760335"/>
            <a:ext cx="5148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Drinks</a:t>
            </a:r>
            <a:endParaRPr lang="en-US" sz="800" dirty="0"/>
          </a:p>
        </p:txBody>
      </p:sp>
      <p:pic>
        <p:nvPicPr>
          <p:cNvPr id="42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5406" y="4990763"/>
            <a:ext cx="2505456" cy="304495"/>
          </a:xfrm>
          <a:prstGeom prst="rect">
            <a:avLst/>
          </a:prstGeom>
        </p:spPr>
      </p:pic>
      <p:sp>
        <p:nvSpPr>
          <p:cNvPr id="43" name="Text 27"/>
          <p:cNvSpPr/>
          <p:nvPr/>
        </p:nvSpPr>
        <p:spPr>
          <a:xfrm>
            <a:off x="4845406" y="4990763"/>
            <a:ext cx="2505456" cy="30541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DBEAFE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$20.00 Flat Rate</a:t>
            </a:r>
            <a:endParaRPr lang="en-US" sz="1000" dirty="0"/>
          </a:p>
        </p:txBody>
      </p:sp>
      <p:pic>
        <p:nvPicPr>
          <p:cNvPr id="44" name="Image 14" descr="preencoded.png"/>
          <p:cNvPicPr>
            <a:picLocks noChangeAspect="1"/>
          </p:cNvPicPr>
          <p:nvPr/>
        </p:nvPicPr>
        <p:blipFill>
          <a:blip r:embed="rId15"/>
          <a:srcRect t="-16726" b="-16726"/>
          <a:stretch/>
        </p:blipFill>
        <p:spPr>
          <a:xfrm>
            <a:off x="5142586" y="4340625"/>
            <a:ext cx="256946" cy="342900"/>
          </a:xfrm>
          <a:prstGeom prst="rect">
            <a:avLst/>
          </a:prstGeom>
        </p:spPr>
      </p:pic>
      <p:pic>
        <p:nvPicPr>
          <p:cNvPr id="45" name="Image 15" descr="preencoded.png"/>
          <p:cNvPicPr>
            <a:picLocks noChangeAspect="1"/>
          </p:cNvPicPr>
          <p:nvPr/>
        </p:nvPicPr>
        <p:blipFill>
          <a:blip r:embed="rId16"/>
          <a:srcRect t="-16726" b="-16726"/>
          <a:stretch/>
        </p:blipFill>
        <p:spPr>
          <a:xfrm>
            <a:off x="5968289" y="4340625"/>
            <a:ext cx="256946" cy="342900"/>
          </a:xfrm>
          <a:prstGeom prst="rect">
            <a:avLst/>
          </a:prstGeom>
        </p:spPr>
      </p:pic>
      <p:pic>
        <p:nvPicPr>
          <p:cNvPr id="46" name="Image 16" descr="preencoded.png"/>
          <p:cNvPicPr>
            <a:picLocks noChangeAspect="1"/>
          </p:cNvPicPr>
          <p:nvPr/>
        </p:nvPicPr>
        <p:blipFill>
          <a:blip r:embed="rId17"/>
          <a:srcRect t="-16208" b="-16208"/>
          <a:stretch/>
        </p:blipFill>
        <p:spPr>
          <a:xfrm>
            <a:off x="6841541" y="4340625"/>
            <a:ext cx="161849" cy="342900"/>
          </a:xfrm>
          <a:prstGeom prst="rect">
            <a:avLst/>
          </a:prstGeom>
        </p:spPr>
      </p:pic>
      <p:pic>
        <p:nvPicPr>
          <p:cNvPr id="47" name="Image 17" descr="preencoded.png"/>
          <p:cNvPicPr>
            <a:picLocks noChangeAspect="1"/>
          </p:cNvPicPr>
          <p:nvPr/>
        </p:nvPicPr>
        <p:blipFill>
          <a:blip r:embed="rId18"/>
          <a:srcRect t="-793" b="-793"/>
          <a:stretch/>
        </p:blipFill>
        <p:spPr>
          <a:xfrm>
            <a:off x="7876642" y="3605447"/>
            <a:ext cx="295351" cy="342900"/>
          </a:xfrm>
          <a:prstGeom prst="rect">
            <a:avLst/>
          </a:prstGeom>
        </p:spPr>
      </p:pic>
      <p:sp>
        <p:nvSpPr>
          <p:cNvPr id="48" name="Shape 28"/>
          <p:cNvSpPr/>
          <p:nvPr/>
        </p:nvSpPr>
        <p:spPr>
          <a:xfrm>
            <a:off x="8229600" y="1856200"/>
            <a:ext cx="3353105" cy="3847795"/>
          </a:xfrm>
          <a:prstGeom prst="roundRect">
            <a:avLst>
              <a:gd name="adj" fmla="val 930"/>
            </a:avLst>
          </a:prstGeom>
          <a:solidFill>
            <a:srgbClr val="ECFDF5">
              <a:alpha val="30000"/>
            </a:srgbClr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9" name="Shape 29"/>
          <p:cNvSpPr/>
          <p:nvPr/>
        </p:nvSpPr>
        <p:spPr>
          <a:xfrm>
            <a:off x="8229600" y="1856200"/>
            <a:ext cx="3353105" cy="38405"/>
          </a:xfrm>
          <a:prstGeom prst="roundRect">
            <a:avLst>
              <a:gd name="adj" fmla="val 81168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44154" y="2199100"/>
            <a:ext cx="2723998" cy="247802"/>
          </a:xfrm>
          <a:prstGeom prst="rect">
            <a:avLst/>
          </a:prstGeom>
        </p:spPr>
      </p:pic>
      <p:sp>
        <p:nvSpPr>
          <p:cNvPr id="51" name="Text 30"/>
          <p:cNvSpPr/>
          <p:nvPr/>
        </p:nvSpPr>
        <p:spPr>
          <a:xfrm>
            <a:off x="8544154" y="2199100"/>
            <a:ext cx="272491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90" dirty="0">
                <a:solidFill>
                  <a:srgbClr val="04785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Result</a:t>
            </a:r>
            <a:endParaRPr lang="en-US" sz="900" dirty="0"/>
          </a:p>
        </p:txBody>
      </p:sp>
      <p:sp>
        <p:nvSpPr>
          <p:cNvPr id="52" name="Shape 31"/>
          <p:cNvSpPr/>
          <p:nvPr/>
        </p:nvSpPr>
        <p:spPr>
          <a:xfrm>
            <a:off x="9572854" y="2523712"/>
            <a:ext cx="666598" cy="666598"/>
          </a:xfrm>
          <a:prstGeom prst="ellipse">
            <a:avLst/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3" name="Image 19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9773107" y="2723051"/>
            <a:ext cx="267005" cy="267005"/>
          </a:xfrm>
          <a:prstGeom prst="rect">
            <a:avLst/>
          </a:prstGeom>
        </p:spPr>
      </p:pic>
      <p:sp>
        <p:nvSpPr>
          <p:cNvPr id="54" name="Text 32"/>
          <p:cNvSpPr txBox="1"/>
          <p:nvPr/>
        </p:nvSpPr>
        <p:spPr>
          <a:xfrm>
            <a:off x="8489290" y="3342100"/>
            <a:ext cx="283372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Higher Sales</a:t>
            </a:r>
            <a:endParaRPr lang="en-US" sz="1500" dirty="0"/>
          </a:p>
        </p:txBody>
      </p:sp>
      <p:pic>
        <p:nvPicPr>
          <p:cNvPr id="55" name="Image 20" descr="preencoded.png"/>
          <p:cNvPicPr>
            <a:picLocks noChangeAspect="1"/>
          </p:cNvPicPr>
          <p:nvPr/>
        </p:nvPicPr>
        <p:blipFill>
          <a:blip r:embed="rId21"/>
          <a:srcRect t="-1100" b="-1100"/>
          <a:stretch/>
        </p:blipFill>
        <p:spPr>
          <a:xfrm>
            <a:off x="8544154" y="3799300"/>
            <a:ext cx="114300" cy="133502"/>
          </a:xfrm>
          <a:prstGeom prst="rect">
            <a:avLst/>
          </a:prstGeom>
        </p:spPr>
      </p:pic>
      <p:sp>
        <p:nvSpPr>
          <p:cNvPr id="56" name="Text 33"/>
          <p:cNvSpPr txBox="1"/>
          <p:nvPr/>
        </p:nvSpPr>
        <p:spPr>
          <a:xfrm>
            <a:off x="8734349" y="3761810"/>
            <a:ext cx="26106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Faster ordering process (less thinking).</a:t>
            </a:r>
            <a:endParaRPr lang="en-US" sz="1000" dirty="0"/>
          </a:p>
        </p:txBody>
      </p:sp>
      <p:pic>
        <p:nvPicPr>
          <p:cNvPr id="57" name="Image 21" descr="preencoded.png"/>
          <p:cNvPicPr>
            <a:picLocks noChangeAspect="1"/>
          </p:cNvPicPr>
          <p:nvPr/>
        </p:nvPicPr>
        <p:blipFill>
          <a:blip r:embed="rId21"/>
          <a:srcRect t="-1100" b="-1100"/>
          <a:stretch/>
        </p:blipFill>
        <p:spPr>
          <a:xfrm>
            <a:off x="8544154" y="4294905"/>
            <a:ext cx="114300" cy="133502"/>
          </a:xfrm>
          <a:prstGeom prst="rect">
            <a:avLst/>
          </a:prstGeom>
        </p:spPr>
      </p:pic>
      <p:sp>
        <p:nvSpPr>
          <p:cNvPr id="58" name="Text 34"/>
          <p:cNvSpPr txBox="1"/>
          <p:nvPr/>
        </p:nvSpPr>
        <p:spPr>
          <a:xfrm>
            <a:off x="8734349" y="4256500"/>
            <a:ext cx="287944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Increased average ticket size by </a:t>
            </a:r>
            <a:r>
              <a:rPr lang="en-US" sz="10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15%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00" dirty="0"/>
          </a:p>
        </p:txBody>
      </p:sp>
      <p:pic>
        <p:nvPicPr>
          <p:cNvPr id="59" name="Image 22" descr="preencoded.png"/>
          <p:cNvPicPr>
            <a:picLocks noChangeAspect="1"/>
          </p:cNvPicPr>
          <p:nvPr/>
        </p:nvPicPr>
        <p:blipFill>
          <a:blip r:embed="rId21"/>
          <a:srcRect t="-1100" b="-1100"/>
          <a:stretch/>
        </p:blipFill>
        <p:spPr>
          <a:xfrm>
            <a:off x="8544154" y="4599400"/>
            <a:ext cx="114300" cy="133502"/>
          </a:xfrm>
          <a:prstGeom prst="rect">
            <a:avLst/>
          </a:prstGeom>
        </p:spPr>
      </p:pic>
      <p:sp>
        <p:nvSpPr>
          <p:cNvPr id="60" name="Text 35"/>
          <p:cNvSpPr txBox="1"/>
          <p:nvPr/>
        </p:nvSpPr>
        <p:spPr>
          <a:xfrm>
            <a:off x="8734349" y="4561910"/>
            <a:ext cx="26106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Customers felt they got a "deal" (perceived value).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34390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414131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Why Bundling Works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sp>
        <p:nvSpPr>
          <p:cNvPr id="9" name="Shape 5"/>
          <p:cNvSpPr/>
          <p:nvPr/>
        </p:nvSpPr>
        <p:spPr>
          <a:xfrm>
            <a:off x="609905" y="2095805"/>
            <a:ext cx="6133795" cy="11430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809244" y="2426818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3602" y="2550262"/>
            <a:ext cx="228600" cy="2286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514246" y="2295144"/>
            <a:ext cx="51435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Reduces Decision Fatigue</a:t>
            </a:r>
            <a:endParaRPr lang="en-US" sz="1300" dirty="0"/>
          </a:p>
        </p:txBody>
      </p:sp>
      <p:sp>
        <p:nvSpPr>
          <p:cNvPr id="13" name="Text 8"/>
          <p:cNvSpPr txBox="1"/>
          <p:nvPr/>
        </p:nvSpPr>
        <p:spPr>
          <a:xfrm>
            <a:off x="1514246" y="2600554"/>
            <a:ext cx="51060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brain conserves energy. Choosing </a:t>
            </a:r>
            <a:r>
              <a:rPr lang="en-US" sz="10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 bundle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is cognitively easier than evaluating 3 separate items (wrap + chips + drink).</a:t>
            </a:r>
            <a:endParaRPr lang="en-US" sz="1000" dirty="0"/>
          </a:p>
        </p:txBody>
      </p:sp>
      <p:sp>
        <p:nvSpPr>
          <p:cNvPr id="14" name="Shape 9"/>
          <p:cNvSpPr/>
          <p:nvPr/>
        </p:nvSpPr>
        <p:spPr>
          <a:xfrm>
            <a:off x="609905" y="3386023"/>
            <a:ext cx="6133795" cy="11430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0"/>
          <p:cNvSpPr/>
          <p:nvPr/>
        </p:nvSpPr>
        <p:spPr>
          <a:xfrm>
            <a:off x="809244" y="3717036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3602" y="3841394"/>
            <a:ext cx="228600" cy="2286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514246" y="3586277"/>
            <a:ext cx="51435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Removes "Pain of Paying"</a:t>
            </a:r>
            <a:endParaRPr lang="en-US" sz="1300" dirty="0"/>
          </a:p>
        </p:txBody>
      </p:sp>
      <p:sp>
        <p:nvSpPr>
          <p:cNvPr id="18" name="Text 12"/>
          <p:cNvSpPr txBox="1"/>
          <p:nvPr/>
        </p:nvSpPr>
        <p:spPr>
          <a:xfrm>
            <a:off x="1514246" y="3890772"/>
            <a:ext cx="51060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Psychologically, making one payment of $20 feels better than multiple smaller payments. It reduces the "transactional friction."</a:t>
            </a:r>
            <a:endParaRPr lang="en-US" sz="1000" dirty="0"/>
          </a:p>
        </p:txBody>
      </p:sp>
      <p:sp>
        <p:nvSpPr>
          <p:cNvPr id="19" name="Shape 13"/>
          <p:cNvSpPr/>
          <p:nvPr/>
        </p:nvSpPr>
        <p:spPr>
          <a:xfrm>
            <a:off x="609905" y="4677156"/>
            <a:ext cx="6133795" cy="11430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809244" y="5008169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 l="-80" r="-80"/>
          <a:stretch/>
        </p:blipFill>
        <p:spPr>
          <a:xfrm>
            <a:off x="905256" y="5131613"/>
            <a:ext cx="286207" cy="228600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1514246" y="4876495"/>
            <a:ext cx="51435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Provides Social Proof</a:t>
            </a:r>
            <a:endParaRPr lang="en-US" sz="1300" dirty="0"/>
          </a:p>
        </p:txBody>
      </p:sp>
      <p:sp>
        <p:nvSpPr>
          <p:cNvPr id="23" name="Text 16"/>
          <p:cNvSpPr txBox="1"/>
          <p:nvPr/>
        </p:nvSpPr>
        <p:spPr>
          <a:xfrm>
            <a:off x="1514246" y="5181905"/>
            <a:ext cx="51060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pre-set bundle signals "this is what people normally eat" or "this is the chef's choice," guiding uncertain customers.</a:t>
            </a:r>
            <a:endParaRPr lang="en-US" sz="1000" dirty="0"/>
          </a:p>
        </p:txBody>
      </p:sp>
      <p:sp>
        <p:nvSpPr>
          <p:cNvPr id="24" name="Shape 17"/>
          <p:cNvSpPr/>
          <p:nvPr/>
        </p:nvSpPr>
        <p:spPr>
          <a:xfrm>
            <a:off x="609905" y="5967374"/>
            <a:ext cx="6133795" cy="11430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8"/>
          <p:cNvSpPr/>
          <p:nvPr/>
        </p:nvSpPr>
        <p:spPr>
          <a:xfrm>
            <a:off x="809244" y="6298387"/>
            <a:ext cx="476402" cy="476402"/>
          </a:xfrm>
          <a:prstGeom prst="roundRect">
            <a:avLst>
              <a:gd name="adj" fmla="val 4606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33602" y="6421831"/>
            <a:ext cx="228600" cy="228600"/>
          </a:xfrm>
          <a:prstGeom prst="rect">
            <a:avLst/>
          </a:prstGeom>
        </p:spPr>
      </p:pic>
      <p:sp>
        <p:nvSpPr>
          <p:cNvPr id="27" name="Text 19"/>
          <p:cNvSpPr txBox="1"/>
          <p:nvPr/>
        </p:nvSpPr>
        <p:spPr>
          <a:xfrm>
            <a:off x="1514246" y="6167628"/>
            <a:ext cx="51435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Increases Confidence</a:t>
            </a:r>
            <a:endParaRPr lang="en-US" sz="1300" dirty="0"/>
          </a:p>
        </p:txBody>
      </p:sp>
      <p:sp>
        <p:nvSpPr>
          <p:cNvPr id="28" name="Text 20"/>
          <p:cNvSpPr txBox="1"/>
          <p:nvPr/>
        </p:nvSpPr>
        <p:spPr>
          <a:xfrm>
            <a:off x="1514246" y="6472123"/>
            <a:ext cx="51060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Eliminates the fear of making the wrong combination. The bundle assures the customer that these items go well together.</a:t>
            </a:r>
            <a:endParaRPr lang="en-US" sz="1000" dirty="0"/>
          </a:p>
        </p:txBody>
      </p:sp>
      <p:sp>
        <p:nvSpPr>
          <p:cNvPr id="29" name="Shape 21"/>
          <p:cNvSpPr/>
          <p:nvPr/>
        </p:nvSpPr>
        <p:spPr>
          <a:xfrm>
            <a:off x="7200900" y="2057400"/>
            <a:ext cx="4381805" cy="5238598"/>
          </a:xfrm>
          <a:prstGeom prst="roundRect">
            <a:avLst>
              <a:gd name="adj" fmla="val 726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9">
            <a:alphaModFix amt="5000"/>
          </a:blip>
          <a:srcRect l="-23" r="-23"/>
          <a:stretch/>
        </p:blipFill>
        <p:spPr>
          <a:xfrm>
            <a:off x="8630107" y="2838298"/>
            <a:ext cx="1524305" cy="1218895"/>
          </a:xfrm>
          <a:prstGeom prst="rect">
            <a:avLst/>
          </a:prstGeom>
        </p:spPr>
      </p:pic>
      <p:sp>
        <p:nvSpPr>
          <p:cNvPr id="31" name="Text 22"/>
          <p:cNvSpPr txBox="1"/>
          <p:nvPr/>
        </p:nvSpPr>
        <p:spPr>
          <a:xfrm>
            <a:off x="11423599" y="6400800"/>
            <a:ext cx="1627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</a:t>
            </a:r>
            <a:endParaRPr lang="en-US" sz="900" dirty="0"/>
          </a:p>
        </p:txBody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0">
            <a:alphaModFix amt="60000"/>
          </a:blip>
          <a:srcRect t="-15" b="-15"/>
          <a:stretch/>
        </p:blipFill>
        <p:spPr>
          <a:xfrm>
            <a:off x="7515454" y="2371954"/>
            <a:ext cx="3377794" cy="634594"/>
          </a:xfrm>
          <a:prstGeom prst="rect">
            <a:avLst/>
          </a:prstGeom>
        </p:spPr>
      </p:pic>
      <p:sp>
        <p:nvSpPr>
          <p:cNvPr id="33" name="Text 23"/>
          <p:cNvSpPr txBox="1"/>
          <p:nvPr/>
        </p:nvSpPr>
        <p:spPr>
          <a:xfrm>
            <a:off x="7791602" y="2553005"/>
            <a:ext cx="32004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Scenario A: Friction</a:t>
            </a:r>
            <a:endParaRPr lang="en-US" sz="900" dirty="0"/>
          </a:p>
        </p:txBody>
      </p:sp>
      <p:sp>
        <p:nvSpPr>
          <p:cNvPr id="34" name="Text 24"/>
          <p:cNvSpPr txBox="1"/>
          <p:nvPr/>
        </p:nvSpPr>
        <p:spPr>
          <a:xfrm>
            <a:off x="7560259" y="2723998"/>
            <a:ext cx="366400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6B7280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Choice 1 + Choice 2 + Choice 3 = </a:t>
            </a:r>
            <a:r>
              <a:rPr lang="en-US" sz="1000" b="1" dirty="0">
                <a:solidFill>
                  <a:srgbClr val="F87171">
                    <a:alpha val="6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Hesitation</a:t>
            </a:r>
            <a:endParaRPr lang="en-US" sz="1000" dirty="0"/>
          </a:p>
        </p:txBody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11"/>
          <a:srcRect t="-16423" b="-16423"/>
          <a:stretch/>
        </p:blipFill>
        <p:spPr>
          <a:xfrm>
            <a:off x="9305849" y="3235147"/>
            <a:ext cx="171907" cy="304495"/>
          </a:xfrm>
          <a:prstGeom prst="rect">
            <a:avLst/>
          </a:prstGeom>
        </p:spPr>
      </p:pic>
      <p:pic>
        <p:nvPicPr>
          <p:cNvPr id="36" name="Image 9" descr="preencoded.png"/>
          <p:cNvPicPr>
            <a:picLocks noChangeAspect="1"/>
          </p:cNvPicPr>
          <p:nvPr/>
        </p:nvPicPr>
        <p:blipFill>
          <a:blip r:embed="rId12"/>
          <a:srcRect l="-27" r="-27"/>
          <a:stretch/>
        </p:blipFill>
        <p:spPr>
          <a:xfrm>
            <a:off x="7515454" y="3838651"/>
            <a:ext cx="3940150" cy="719633"/>
          </a:xfrm>
          <a:prstGeom prst="rect">
            <a:avLst/>
          </a:prstGeom>
        </p:spPr>
      </p:pic>
      <p:sp>
        <p:nvSpPr>
          <p:cNvPr id="37" name="Text 25"/>
          <p:cNvSpPr txBox="1"/>
          <p:nvPr/>
        </p:nvSpPr>
        <p:spPr>
          <a:xfrm>
            <a:off x="7563917" y="3981298"/>
            <a:ext cx="369600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Scenario B: Flow</a:t>
            </a:r>
            <a:endParaRPr lang="en-US" sz="900" dirty="0"/>
          </a:p>
        </p:txBody>
      </p:sp>
      <p:sp>
        <p:nvSpPr>
          <p:cNvPr id="38" name="Text 26"/>
          <p:cNvSpPr txBox="1"/>
          <p:nvPr/>
        </p:nvSpPr>
        <p:spPr>
          <a:xfrm>
            <a:off x="7563917" y="4181551"/>
            <a:ext cx="36960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 Bundle Choice = </a:t>
            </a:r>
            <a:r>
              <a:rPr lang="en-US" sz="1000" b="1" dirty="0">
                <a:solidFill>
                  <a:srgbClr val="16A3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</a:t>
            </a:r>
            <a:endParaRPr lang="en-US" sz="1000" dirty="0"/>
          </a:p>
        </p:txBody>
      </p:sp>
      <p:sp>
        <p:nvSpPr>
          <p:cNvPr id="39" name="Shape 27"/>
          <p:cNvSpPr/>
          <p:nvPr/>
        </p:nvSpPr>
        <p:spPr>
          <a:xfrm>
            <a:off x="11162081" y="3721608"/>
            <a:ext cx="304495" cy="304495"/>
          </a:xfrm>
          <a:prstGeom prst="ellipse">
            <a:avLst/>
          </a:prstGeom>
          <a:solidFill>
            <a:srgbClr val="22C55E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10" descr="preencoded.png"/>
          <p:cNvPicPr>
            <a:picLocks noChangeAspect="1"/>
          </p:cNvPicPr>
          <p:nvPr/>
        </p:nvPicPr>
        <p:blipFill>
          <a:blip r:embed="rId13"/>
          <a:srcRect l="-2838" r="-2838"/>
          <a:stretch/>
        </p:blipFill>
        <p:spPr>
          <a:xfrm>
            <a:off x="11251692" y="3806647"/>
            <a:ext cx="123444" cy="133502"/>
          </a:xfrm>
          <a:prstGeom prst="rect">
            <a:avLst/>
          </a:prstGeom>
        </p:spPr>
      </p:pic>
      <p:pic>
        <p:nvPicPr>
          <p:cNvPr id="41" name="Image 11" descr="preencoded.png"/>
          <p:cNvPicPr>
            <a:picLocks noChangeAspect="1"/>
          </p:cNvPicPr>
          <p:nvPr/>
        </p:nvPicPr>
        <p:blipFill>
          <a:blip r:embed="rId14"/>
          <a:srcRect l="-2" r="-2"/>
          <a:stretch/>
        </p:blipFill>
        <p:spPr>
          <a:xfrm>
            <a:off x="7515454" y="4828946"/>
            <a:ext cx="3752698" cy="2152498"/>
          </a:xfrm>
          <a:prstGeom prst="rect">
            <a:avLst/>
          </a:prstGeom>
        </p:spPr>
      </p:pic>
      <p:sp>
        <p:nvSpPr>
          <p:cNvPr id="42" name="Text 28"/>
          <p:cNvSpPr txBox="1"/>
          <p:nvPr/>
        </p:nvSpPr>
        <p:spPr>
          <a:xfrm>
            <a:off x="7763256" y="5134356"/>
            <a:ext cx="3258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5" dirty="0">
                <a:solidFill>
                  <a:srgbClr val="DBEAF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Golden Rule</a:t>
            </a:r>
            <a:endParaRPr lang="en-US" sz="1000" dirty="0"/>
          </a:p>
        </p:txBody>
      </p:sp>
      <p:sp>
        <p:nvSpPr>
          <p:cNvPr id="43" name="Text 29"/>
          <p:cNvSpPr txBox="1"/>
          <p:nvPr/>
        </p:nvSpPr>
        <p:spPr>
          <a:xfrm>
            <a:off x="7763256" y="5562295"/>
            <a:ext cx="32580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Easier Decision</a:t>
            </a:r>
            <a:endParaRPr lang="en-US" sz="2200" dirty="0"/>
          </a:p>
        </p:txBody>
      </p:sp>
      <p:sp>
        <p:nvSpPr>
          <p:cNvPr id="44" name="Text 30"/>
          <p:cNvSpPr txBox="1"/>
          <p:nvPr/>
        </p:nvSpPr>
        <p:spPr>
          <a:xfrm>
            <a:off x="7763256" y="6334049"/>
            <a:ext cx="32580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More Sales</a:t>
            </a:r>
            <a:endParaRPr lang="en-US" sz="2200" dirty="0"/>
          </a:p>
        </p:txBody>
      </p:sp>
      <p:pic>
        <p:nvPicPr>
          <p:cNvPr id="45" name="Image 12" descr="preencoded.png"/>
          <p:cNvPicPr>
            <a:picLocks noChangeAspect="1"/>
          </p:cNvPicPr>
          <p:nvPr/>
        </p:nvPicPr>
        <p:blipFill>
          <a:blip r:embed="rId15"/>
          <a:srcRect t="-100" b="-100"/>
          <a:stretch/>
        </p:blipFill>
        <p:spPr>
          <a:xfrm>
            <a:off x="9334195" y="6057900"/>
            <a:ext cx="114300" cy="152705"/>
          </a:xfrm>
          <a:prstGeom prst="rect">
            <a:avLst/>
          </a:prstGeom>
        </p:spPr>
      </p:pic>
      <p:sp>
        <p:nvSpPr>
          <p:cNvPr id="46" name="Shape 31"/>
          <p:cNvSpPr/>
          <p:nvPr/>
        </p:nvSpPr>
        <p:spPr>
          <a:xfrm>
            <a:off x="8605418" y="5400446"/>
            <a:ext cx="1571854" cy="9144"/>
          </a:xfrm>
          <a:prstGeom prst="rect">
            <a:avLst/>
          </a:prstGeom>
          <a:solidFill>
            <a:srgbClr val="60A5FA"/>
          </a:solidFill>
          <a:ln w="12700">
            <a:solidFill>
              <a:srgbClr val="60A5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245699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304220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Key Takeaways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11" b="-11"/>
          <a:stretch/>
        </p:blipFill>
        <p:spPr>
          <a:xfrm>
            <a:off x="609905" y="1891144"/>
            <a:ext cx="5333695" cy="2240365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609905" y="1891144"/>
            <a:ext cx="57607" cy="22250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6"/>
          <p:cNvSpPr txBox="1"/>
          <p:nvPr/>
        </p:nvSpPr>
        <p:spPr>
          <a:xfrm>
            <a:off x="5234940" y="1845174"/>
            <a:ext cx="62362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1F5F9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01</a:t>
            </a:r>
            <a:endParaRPr lang="en-US" sz="3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rcRect t="-11" b="-11"/>
          <a:stretch/>
        </p:blipFill>
        <p:spPr>
          <a:xfrm>
            <a:off x="6248095" y="1891144"/>
            <a:ext cx="5333695" cy="2240365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6248095" y="1891144"/>
            <a:ext cx="57607" cy="2225005"/>
          </a:xfrm>
          <a:prstGeom prst="rect">
            <a:avLst/>
          </a:prstGeom>
          <a:solidFill>
            <a:srgbClr val="0EA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8"/>
          <p:cNvSpPr txBox="1"/>
          <p:nvPr/>
        </p:nvSpPr>
        <p:spPr>
          <a:xfrm>
            <a:off x="10810037" y="1845174"/>
            <a:ext cx="6291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1F5F9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02</a:t>
            </a:r>
            <a:endParaRPr lang="en-US" sz="36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 t="-11" b="-11"/>
          <a:stretch/>
        </p:blipFill>
        <p:spPr>
          <a:xfrm>
            <a:off x="609905" y="4345277"/>
            <a:ext cx="5333695" cy="224036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609905" y="4345277"/>
            <a:ext cx="57607" cy="2225005"/>
          </a:xfrm>
          <a:prstGeom prst="rect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0"/>
          <p:cNvSpPr txBox="1"/>
          <p:nvPr/>
        </p:nvSpPr>
        <p:spPr>
          <a:xfrm>
            <a:off x="5187391" y="4299307"/>
            <a:ext cx="6272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1F5F9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03</a:t>
            </a:r>
            <a:endParaRPr lang="en-US" sz="36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5"/>
          <a:srcRect t="-11" b="-11"/>
          <a:stretch/>
        </p:blipFill>
        <p:spPr>
          <a:xfrm>
            <a:off x="6248095" y="4345277"/>
            <a:ext cx="5333695" cy="2240365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6248095" y="4345277"/>
            <a:ext cx="57607" cy="2225005"/>
          </a:xfrm>
          <a:prstGeom prst="rect">
            <a:avLst/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2"/>
          <p:cNvSpPr txBox="1"/>
          <p:nvPr/>
        </p:nvSpPr>
        <p:spPr>
          <a:xfrm>
            <a:off x="10811866" y="4299307"/>
            <a:ext cx="62819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1F5F9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04</a:t>
            </a:r>
            <a:endParaRPr lang="en-US" sz="3600" dirty="0"/>
          </a:p>
        </p:txBody>
      </p:sp>
      <p:sp>
        <p:nvSpPr>
          <p:cNvPr id="21" name="Text 13"/>
          <p:cNvSpPr txBox="1"/>
          <p:nvPr/>
        </p:nvSpPr>
        <p:spPr>
          <a:xfrm>
            <a:off x="11399825" y="5375556"/>
            <a:ext cx="1911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</a:t>
            </a:r>
            <a:endParaRPr lang="en-US" sz="900" dirty="0"/>
          </a:p>
        </p:txBody>
      </p:sp>
      <p:sp>
        <p:nvSpPr>
          <p:cNvPr id="22" name="Shape 14"/>
          <p:cNvSpPr/>
          <p:nvPr/>
        </p:nvSpPr>
        <p:spPr>
          <a:xfrm>
            <a:off x="923544" y="1997879"/>
            <a:ext cx="609905" cy="6099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6"/>
          <a:srcRect l="-881" r="-881"/>
          <a:stretch/>
        </p:blipFill>
        <p:spPr>
          <a:xfrm>
            <a:off x="1110082" y="2168871"/>
            <a:ext cx="237744" cy="267005"/>
          </a:xfrm>
          <a:prstGeom prst="rect">
            <a:avLst/>
          </a:prstGeom>
        </p:spPr>
      </p:pic>
      <p:sp>
        <p:nvSpPr>
          <p:cNvPr id="24" name="Text 15"/>
          <p:cNvSpPr txBox="1"/>
          <p:nvPr/>
        </p:nvSpPr>
        <p:spPr>
          <a:xfrm>
            <a:off x="923544" y="2759574"/>
            <a:ext cx="48198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Price is a Signal</a:t>
            </a:r>
            <a:endParaRPr lang="en-US" sz="1800" dirty="0"/>
          </a:p>
        </p:txBody>
      </p:sp>
      <p:sp>
        <p:nvSpPr>
          <p:cNvPr id="25" name="Text 16"/>
          <p:cNvSpPr txBox="1"/>
          <p:nvPr/>
        </p:nvSpPr>
        <p:spPr>
          <a:xfrm>
            <a:off x="923544" y="3178369"/>
            <a:ext cx="4782312" cy="991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Price is never just a number; it is a communication tool. It signals </a:t>
            </a:r>
            <a:r>
              <a:rPr lang="en-US" sz="12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quality, status, and identity</a:t>
            </a: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to the customer. A higher price can reduce uncertainty, while a lower price might raise questions about reliability. </a:t>
            </a:r>
            <a:endParaRPr lang="en-US" sz="1200" dirty="0"/>
          </a:p>
        </p:txBody>
      </p:sp>
      <p:sp>
        <p:nvSpPr>
          <p:cNvPr id="26" name="Shape 17"/>
          <p:cNvSpPr/>
          <p:nvPr/>
        </p:nvSpPr>
        <p:spPr>
          <a:xfrm>
            <a:off x="6562649" y="1997879"/>
            <a:ext cx="609905" cy="609905"/>
          </a:xfrm>
          <a:prstGeom prst="ellipse">
            <a:avLst/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00723" y="2168871"/>
            <a:ext cx="333756" cy="267005"/>
          </a:xfrm>
          <a:prstGeom prst="rect">
            <a:avLst/>
          </a:prstGeom>
        </p:spPr>
      </p:pic>
      <p:sp>
        <p:nvSpPr>
          <p:cNvPr id="28" name="Text 18"/>
          <p:cNvSpPr txBox="1"/>
          <p:nvPr/>
        </p:nvSpPr>
        <p:spPr>
          <a:xfrm>
            <a:off x="6562649" y="2759574"/>
            <a:ext cx="48198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Value is Subjective</a:t>
            </a:r>
            <a:endParaRPr lang="en-US" sz="1800" dirty="0"/>
          </a:p>
        </p:txBody>
      </p:sp>
      <p:sp>
        <p:nvSpPr>
          <p:cNvPr id="29" name="Text 19"/>
          <p:cNvSpPr txBox="1"/>
          <p:nvPr/>
        </p:nvSpPr>
        <p:spPr>
          <a:xfrm>
            <a:off x="6562649" y="3178369"/>
            <a:ext cx="4782312" cy="991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Customers constantly weigh the </a:t>
            </a:r>
            <a:r>
              <a:rPr lang="en-US" sz="12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Benefits Received</a:t>
            </a: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against the </a:t>
            </a:r>
            <a:r>
              <a:rPr lang="en-US" sz="12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Costs Given Up</a:t>
            </a: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Value isn't universal; it's perceived differently by different segments based on their needs, urgency, and emotions. </a:t>
            </a:r>
            <a:endParaRPr lang="en-US" sz="1200" dirty="0"/>
          </a:p>
        </p:txBody>
      </p:sp>
      <p:sp>
        <p:nvSpPr>
          <p:cNvPr id="30" name="Shape 20"/>
          <p:cNvSpPr/>
          <p:nvPr/>
        </p:nvSpPr>
        <p:spPr>
          <a:xfrm>
            <a:off x="923544" y="4452012"/>
            <a:ext cx="609905" cy="609905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5451" y="4623005"/>
            <a:ext cx="267005" cy="267005"/>
          </a:xfrm>
          <a:prstGeom prst="rect">
            <a:avLst/>
          </a:prstGeom>
        </p:spPr>
      </p:pic>
      <p:sp>
        <p:nvSpPr>
          <p:cNvPr id="32" name="Text 21"/>
          <p:cNvSpPr txBox="1"/>
          <p:nvPr/>
        </p:nvSpPr>
        <p:spPr>
          <a:xfrm>
            <a:off x="923544" y="5213707"/>
            <a:ext cx="48198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Pricing Reflects Strategy</a:t>
            </a:r>
            <a:endParaRPr lang="en-US" sz="1800" dirty="0"/>
          </a:p>
        </p:txBody>
      </p:sp>
      <p:sp>
        <p:nvSpPr>
          <p:cNvPr id="33" name="Text 22"/>
          <p:cNvSpPr txBox="1"/>
          <p:nvPr/>
        </p:nvSpPr>
        <p:spPr>
          <a:xfrm>
            <a:off x="923544" y="5632502"/>
            <a:ext cx="4782312" cy="991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Avoid simple cost-plus models. </a:t>
            </a:r>
            <a:r>
              <a:rPr lang="en-US" sz="12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Value-based pricing</a:t>
            </a: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is the strongest approach because it captures what the customer is actually willing to pay, aligning your revenue model with your brand positioning. </a:t>
            </a:r>
            <a:endParaRPr lang="en-US" sz="1200" dirty="0"/>
          </a:p>
        </p:txBody>
      </p:sp>
      <p:sp>
        <p:nvSpPr>
          <p:cNvPr id="34" name="Shape 23"/>
          <p:cNvSpPr/>
          <p:nvPr/>
        </p:nvSpPr>
        <p:spPr>
          <a:xfrm>
            <a:off x="6562649" y="4452012"/>
            <a:ext cx="609905" cy="609905"/>
          </a:xfrm>
          <a:prstGeom prst="ellipse">
            <a:avLst/>
          </a:prstGeom>
          <a:solidFill>
            <a:srgbClr val="FEF3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734556" y="4623005"/>
            <a:ext cx="267005" cy="267005"/>
          </a:xfrm>
          <a:prstGeom prst="rect">
            <a:avLst/>
          </a:prstGeom>
        </p:spPr>
      </p:pic>
      <p:sp>
        <p:nvSpPr>
          <p:cNvPr id="36" name="Text 24"/>
          <p:cNvSpPr txBox="1"/>
          <p:nvPr/>
        </p:nvSpPr>
        <p:spPr>
          <a:xfrm>
            <a:off x="6562649" y="5213707"/>
            <a:ext cx="48198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Psychology Matters</a:t>
            </a:r>
            <a:endParaRPr lang="en-US" sz="1800" dirty="0"/>
          </a:p>
        </p:txBody>
      </p:sp>
      <p:sp>
        <p:nvSpPr>
          <p:cNvPr id="37" name="Text 25"/>
          <p:cNvSpPr txBox="1"/>
          <p:nvPr/>
        </p:nvSpPr>
        <p:spPr>
          <a:xfrm>
            <a:off x="6562649" y="5632502"/>
            <a:ext cx="4782312" cy="991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Logical pricing often fails because humans are emotional decision-makers. Use levers like </a:t>
            </a:r>
            <a:r>
              <a:rPr lang="en-US" sz="12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anchoring</a:t>
            </a: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(to set reference points) and </a:t>
            </a:r>
            <a:r>
              <a:rPr lang="en-US" sz="12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bundling</a:t>
            </a: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(to reduce the pain of paying) to lower purchase hesitation. 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16294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16770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Summary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11" b="-11"/>
          <a:stretch/>
        </p:blipFill>
        <p:spPr>
          <a:xfrm>
            <a:off x="609905" y="2057400"/>
            <a:ext cx="10972800" cy="2115007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10424860" y="1134769"/>
            <a:ext cx="3007199" cy="3227834"/>
          </a:xfrm>
          <a:prstGeom prst="ellipse">
            <a:avLst/>
          </a:prstGeom>
          <a:noFill/>
          <a:ln w="5080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>
            <a:alphaModFix amt="20000"/>
          </a:blip>
          <a:srcRect t="-54" b="-54"/>
          <a:stretch/>
        </p:blipFill>
        <p:spPr>
          <a:xfrm>
            <a:off x="914400" y="2361895"/>
            <a:ext cx="533095" cy="6099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609905" y="4552798"/>
            <a:ext cx="110871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kern="0" spc="52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Strategic Formula</a:t>
            </a:r>
            <a:endParaRPr lang="en-US" sz="1400" dirty="0"/>
          </a:p>
        </p:txBody>
      </p:sp>
      <p:sp>
        <p:nvSpPr>
          <p:cNvPr id="13" name="Shape 7"/>
          <p:cNvSpPr/>
          <p:nvPr/>
        </p:nvSpPr>
        <p:spPr>
          <a:xfrm>
            <a:off x="609905" y="4895698"/>
            <a:ext cx="3504895" cy="1352398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8"/>
          <p:cNvSpPr/>
          <p:nvPr/>
        </p:nvSpPr>
        <p:spPr>
          <a:xfrm>
            <a:off x="847649" y="5286146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1047902" y="5458054"/>
            <a:ext cx="171907" cy="2286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1647749" y="5134356"/>
            <a:ext cx="231800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 Awareness</a:t>
            </a:r>
            <a:endParaRPr lang="en-US" sz="1300" dirty="0"/>
          </a:p>
        </p:txBody>
      </p:sp>
      <p:sp>
        <p:nvSpPr>
          <p:cNvPr id="17" name="Text 10"/>
          <p:cNvSpPr txBox="1"/>
          <p:nvPr/>
        </p:nvSpPr>
        <p:spPr>
          <a:xfrm>
            <a:off x="1647749" y="5438851"/>
            <a:ext cx="230520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Knowing your floor. Understanding expenses to ensure sustainability.</a:t>
            </a:r>
            <a:endParaRPr lang="en-US" sz="1000" dirty="0"/>
          </a:p>
        </p:txBody>
      </p:sp>
      <p:sp>
        <p:nvSpPr>
          <p:cNvPr id="18" name="Shape 11"/>
          <p:cNvSpPr/>
          <p:nvPr/>
        </p:nvSpPr>
        <p:spPr>
          <a:xfrm>
            <a:off x="4343400" y="4895698"/>
            <a:ext cx="3504895" cy="1352398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2"/>
          <p:cNvSpPr/>
          <p:nvPr/>
        </p:nvSpPr>
        <p:spPr>
          <a:xfrm>
            <a:off x="4581144" y="5286146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53051" y="5458054"/>
            <a:ext cx="228600" cy="228600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5381244" y="5229454"/>
            <a:ext cx="231800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Competitive Intel</a:t>
            </a:r>
            <a:endParaRPr lang="en-US" sz="1300" dirty="0"/>
          </a:p>
        </p:txBody>
      </p:sp>
      <p:sp>
        <p:nvSpPr>
          <p:cNvPr id="22" name="Text 14"/>
          <p:cNvSpPr txBox="1"/>
          <p:nvPr/>
        </p:nvSpPr>
        <p:spPr>
          <a:xfrm>
            <a:off x="5381244" y="5533949"/>
            <a:ext cx="23052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Knowing the landscape. Where do you fit vs. alternatives?</a:t>
            </a:r>
            <a:endParaRPr lang="en-US" sz="1000" dirty="0"/>
          </a:p>
        </p:txBody>
      </p:sp>
      <p:sp>
        <p:nvSpPr>
          <p:cNvPr id="23" name="Shape 15"/>
          <p:cNvSpPr/>
          <p:nvPr/>
        </p:nvSpPr>
        <p:spPr>
          <a:xfrm>
            <a:off x="8076895" y="4895698"/>
            <a:ext cx="3504895" cy="1352398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16"/>
          <p:cNvSpPr/>
          <p:nvPr/>
        </p:nvSpPr>
        <p:spPr>
          <a:xfrm>
            <a:off x="8315554" y="5286146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86546" y="5458054"/>
            <a:ext cx="228600" cy="228600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9115654" y="5134356"/>
            <a:ext cx="231800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Customer Psychology</a:t>
            </a:r>
            <a:endParaRPr lang="en-US" sz="1300" dirty="0"/>
          </a:p>
        </p:txBody>
      </p:sp>
      <p:sp>
        <p:nvSpPr>
          <p:cNvPr id="27" name="Text 18"/>
          <p:cNvSpPr txBox="1"/>
          <p:nvPr/>
        </p:nvSpPr>
        <p:spPr>
          <a:xfrm>
            <a:off x="9115654" y="5438851"/>
            <a:ext cx="230520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Knowing the perception. Utilizing anchoring, fairness, and value signals.</a:t>
            </a:r>
            <a:endParaRPr lang="en-US" sz="1000" dirty="0"/>
          </a:p>
        </p:txBody>
      </p:sp>
      <p:sp>
        <p:nvSpPr>
          <p:cNvPr id="28" name="Shape 19"/>
          <p:cNvSpPr/>
          <p:nvPr/>
        </p:nvSpPr>
        <p:spPr>
          <a:xfrm>
            <a:off x="609905" y="6476695"/>
            <a:ext cx="109728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1"/>
          <p:cNvSpPr txBox="1"/>
          <p:nvPr/>
        </p:nvSpPr>
        <p:spPr>
          <a:xfrm>
            <a:off x="11400739" y="6400800"/>
            <a:ext cx="1911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13</a:t>
            </a:r>
            <a:endParaRPr lang="en-US" sz="900" dirty="0"/>
          </a:p>
        </p:txBody>
      </p:sp>
      <p:sp>
        <p:nvSpPr>
          <p:cNvPr id="31" name="Text 22"/>
          <p:cNvSpPr txBox="1"/>
          <p:nvPr/>
        </p:nvSpPr>
        <p:spPr>
          <a:xfrm>
            <a:off x="1524305" y="2514600"/>
            <a:ext cx="97923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 Pricing is a </a:t>
            </a:r>
            <a:r>
              <a:rPr lang="en-US" sz="2700" b="1" dirty="0">
                <a:solidFill>
                  <a:srgbClr val="FBBF24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Positioning Decision</a:t>
            </a:r>
            <a:r>
              <a:rPr lang="en-US" sz="2700" b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. </a:t>
            </a:r>
            <a:endParaRPr lang="en-US" sz="2700" dirty="0"/>
          </a:p>
        </p:txBody>
      </p:sp>
      <p:sp>
        <p:nvSpPr>
          <p:cNvPr id="32" name="Text 23"/>
          <p:cNvSpPr txBox="1"/>
          <p:nvPr/>
        </p:nvSpPr>
        <p:spPr>
          <a:xfrm>
            <a:off x="1524305" y="3095244"/>
            <a:ext cx="8610905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DBEAF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It’s the most direct signal you send to the market. It tells customers exactly who you are, who you're for, and what value you promise to deliver.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288310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348295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Module Overview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609905" y="2057400"/>
            <a:ext cx="6813194" cy="790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Price is never just a number—</a:t>
            </a:r>
            <a:endParaRPr lang="en-US" sz="2200" dirty="0"/>
          </a:p>
          <a:p>
            <a:pPr marL="0" indent="0" algn="l">
              <a:buNone/>
            </a:pPr>
            <a:r>
              <a:rPr lang="en-US" sz="22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it's a powerful signal.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09905" y="3148279"/>
            <a:ext cx="38405" cy="857707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800100" y="3338474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t="-18437" b="-18437"/>
          <a:stretch/>
        </p:blipFill>
        <p:spPr>
          <a:xfrm>
            <a:off x="918972" y="3433572"/>
            <a:ext cx="219456" cy="267005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410005" y="3300070"/>
            <a:ext cx="56967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Higher Price</a:t>
            </a:r>
            <a:endParaRPr lang="en-US" sz="1300" dirty="0"/>
          </a:p>
        </p:txBody>
      </p:sp>
      <p:sp>
        <p:nvSpPr>
          <p:cNvPr id="14" name="Text 9"/>
          <p:cNvSpPr txBox="1"/>
          <p:nvPr/>
        </p:nvSpPr>
        <p:spPr>
          <a:xfrm>
            <a:off x="1410005" y="3605479"/>
            <a:ext cx="626821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Signals superior quality, exclusivity, status, and reliability to the consumer.</a:t>
            </a:r>
            <a:endParaRPr lang="en-US" sz="1200" dirty="0"/>
          </a:p>
        </p:txBody>
      </p:sp>
      <p:sp>
        <p:nvSpPr>
          <p:cNvPr id="15" name="Shape 10"/>
          <p:cNvSpPr/>
          <p:nvPr/>
        </p:nvSpPr>
        <p:spPr>
          <a:xfrm>
            <a:off x="609905" y="4233672"/>
            <a:ext cx="38405" cy="1104595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00100" y="4424782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 t="-20192" b="-20192"/>
          <a:stretch/>
        </p:blipFill>
        <p:spPr>
          <a:xfrm>
            <a:off x="933602" y="4519879"/>
            <a:ext cx="190195" cy="26700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410005" y="4386377"/>
            <a:ext cx="58677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Lower Price</a:t>
            </a:r>
            <a:endParaRPr lang="en-US" sz="1300" dirty="0"/>
          </a:p>
        </p:txBody>
      </p:sp>
      <p:sp>
        <p:nvSpPr>
          <p:cNvPr id="19" name="Text 13"/>
          <p:cNvSpPr txBox="1"/>
          <p:nvPr/>
        </p:nvSpPr>
        <p:spPr>
          <a:xfrm>
            <a:off x="1410005" y="4690872"/>
            <a:ext cx="582930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Communicates affordability but may inadvertently raise questions about product quality.</a:t>
            </a:r>
            <a:endParaRPr lang="en-US" sz="1200" dirty="0"/>
          </a:p>
        </p:txBody>
      </p:sp>
      <p:sp>
        <p:nvSpPr>
          <p:cNvPr id="20" name="Shape 14"/>
          <p:cNvSpPr/>
          <p:nvPr/>
        </p:nvSpPr>
        <p:spPr>
          <a:xfrm>
            <a:off x="609905" y="5567782"/>
            <a:ext cx="38405" cy="1104595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800100" y="5757977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rcRect t="-20192" b="-20192"/>
          <a:stretch/>
        </p:blipFill>
        <p:spPr>
          <a:xfrm>
            <a:off x="909828" y="5853074"/>
            <a:ext cx="237744" cy="267005"/>
          </a:xfrm>
          <a:prstGeom prst="rect">
            <a:avLst/>
          </a:prstGeom>
        </p:spPr>
      </p:pic>
      <p:sp>
        <p:nvSpPr>
          <p:cNvPr id="23" name="Text 16"/>
          <p:cNvSpPr txBox="1"/>
          <p:nvPr/>
        </p:nvSpPr>
        <p:spPr>
          <a:xfrm>
            <a:off x="1410005" y="5719572"/>
            <a:ext cx="58677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Expectations &amp; Satisfaction</a:t>
            </a:r>
            <a:endParaRPr lang="en-US" sz="1300" dirty="0"/>
          </a:p>
        </p:txBody>
      </p:sp>
      <p:sp>
        <p:nvSpPr>
          <p:cNvPr id="24" name="Text 17"/>
          <p:cNvSpPr txBox="1"/>
          <p:nvPr/>
        </p:nvSpPr>
        <p:spPr>
          <a:xfrm>
            <a:off x="1410005" y="6024982"/>
            <a:ext cx="582930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price set shapes the entire customer experience before purchase even happens.</a:t>
            </a:r>
            <a:endParaRPr lang="en-US" sz="1200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 t="-1" b="-1"/>
          <a:stretch/>
        </p:blipFill>
        <p:spPr>
          <a:xfrm>
            <a:off x="7925105" y="2057400"/>
            <a:ext cx="3657600" cy="4614977"/>
          </a:xfrm>
          <a:prstGeom prst="rect">
            <a:avLst/>
          </a:prstGeom>
        </p:spPr>
      </p:pic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>
            <a:alphaModFix amt="70000"/>
          </a:blip>
          <a:srcRect/>
          <a:stretch/>
        </p:blipFill>
        <p:spPr>
          <a:xfrm>
            <a:off x="10362895" y="2057400"/>
            <a:ext cx="1218895" cy="1218895"/>
          </a:xfrm>
          <a:prstGeom prst="rect">
            <a:avLst/>
          </a:prstGeom>
        </p:spPr>
      </p:pic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>
            <a:alphaModFix amt="70000"/>
          </a:blip>
          <a:srcRect/>
          <a:stretch/>
        </p:blipFill>
        <p:spPr>
          <a:xfrm>
            <a:off x="7925105" y="5453482"/>
            <a:ext cx="1218895" cy="1218895"/>
          </a:xfrm>
          <a:prstGeom prst="rect">
            <a:avLst/>
          </a:prstGeom>
        </p:spPr>
      </p:pic>
      <p:sp>
        <p:nvSpPr>
          <p:cNvPr id="28" name="Text 18"/>
          <p:cNvSpPr txBox="1"/>
          <p:nvPr/>
        </p:nvSpPr>
        <p:spPr>
          <a:xfrm>
            <a:off x="11365992" y="6400800"/>
            <a:ext cx="2194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900" dirty="0"/>
          </a:p>
        </p:txBody>
      </p:sp>
      <p:sp>
        <p:nvSpPr>
          <p:cNvPr id="29" name="Shape 19"/>
          <p:cNvSpPr/>
          <p:nvPr/>
        </p:nvSpPr>
        <p:spPr>
          <a:xfrm>
            <a:off x="8916314" y="2003450"/>
            <a:ext cx="1676095" cy="1676095"/>
          </a:xfrm>
          <a:prstGeom prst="ellipse">
            <a:avLst/>
          </a:prstGeom>
          <a:noFill/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0"/>
          <p:cNvSpPr/>
          <p:nvPr/>
        </p:nvSpPr>
        <p:spPr>
          <a:xfrm>
            <a:off x="8817559" y="1904695"/>
            <a:ext cx="1876349" cy="1876349"/>
          </a:xfrm>
          <a:prstGeom prst="ellipse">
            <a:avLst/>
          </a:prstGeom>
          <a:noFill/>
          <a:ln w="12700">
            <a:solidFill>
              <a:srgbClr val="93C5F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11"/>
          <a:srcRect t="-30" b="-30"/>
          <a:stretch/>
        </p:blipFill>
        <p:spPr>
          <a:xfrm>
            <a:off x="8382305" y="3755441"/>
            <a:ext cx="3047695" cy="609905"/>
          </a:xfrm>
          <a:prstGeom prst="rect">
            <a:avLst/>
          </a:prstGeom>
        </p:spPr>
      </p:pic>
      <p:sp>
        <p:nvSpPr>
          <p:cNvPr id="32" name="Shape 21"/>
          <p:cNvSpPr/>
          <p:nvPr/>
        </p:nvSpPr>
        <p:spPr>
          <a:xfrm>
            <a:off x="8534095" y="3907231"/>
            <a:ext cx="304495" cy="304495"/>
          </a:xfrm>
          <a:prstGeom prst="ellipse">
            <a:avLst/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9" descr="preencoded.png"/>
          <p:cNvPicPr>
            <a:picLocks noChangeAspect="1"/>
          </p:cNvPicPr>
          <p:nvPr/>
        </p:nvPicPr>
        <p:blipFill>
          <a:blip r:embed="rId12"/>
          <a:srcRect t="-22800" b="-22800"/>
          <a:stretch/>
        </p:blipFill>
        <p:spPr>
          <a:xfrm>
            <a:off x="8630107" y="3964838"/>
            <a:ext cx="114300" cy="190195"/>
          </a:xfrm>
          <a:prstGeom prst="rect">
            <a:avLst/>
          </a:prstGeom>
        </p:spPr>
      </p:pic>
      <p:sp>
        <p:nvSpPr>
          <p:cNvPr id="34" name="Text 22"/>
          <p:cNvSpPr txBox="1"/>
          <p:nvPr/>
        </p:nvSpPr>
        <p:spPr>
          <a:xfrm>
            <a:off x="8953805" y="3964838"/>
            <a:ext cx="181417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"Must be high quality"</a:t>
            </a:r>
            <a:endParaRPr lang="en-US" sz="1000" dirty="0"/>
          </a:p>
        </p:txBody>
      </p:sp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11"/>
          <a:srcRect t="-30" b="-30"/>
          <a:stretch/>
        </p:blipFill>
        <p:spPr>
          <a:xfrm>
            <a:off x="8153705" y="4517136"/>
            <a:ext cx="3047695" cy="609905"/>
          </a:xfrm>
          <a:prstGeom prst="rect">
            <a:avLst/>
          </a:prstGeom>
        </p:spPr>
      </p:pic>
      <p:sp>
        <p:nvSpPr>
          <p:cNvPr id="36" name="Shape 23"/>
          <p:cNvSpPr/>
          <p:nvPr/>
        </p:nvSpPr>
        <p:spPr>
          <a:xfrm>
            <a:off x="8305495" y="4669841"/>
            <a:ext cx="304495" cy="304495"/>
          </a:xfrm>
          <a:prstGeom prst="ellipse">
            <a:avLst/>
          </a:prstGeom>
          <a:solidFill>
            <a:srgbClr val="F3E8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7" name="Image 11" descr="preencoded.png"/>
          <p:cNvPicPr>
            <a:picLocks noChangeAspect="1"/>
          </p:cNvPicPr>
          <p:nvPr/>
        </p:nvPicPr>
        <p:blipFill>
          <a:blip r:embed="rId13"/>
          <a:srcRect t="-21233" b="-21233"/>
          <a:stretch/>
        </p:blipFill>
        <p:spPr>
          <a:xfrm>
            <a:off x="8391449" y="4726534"/>
            <a:ext cx="133502" cy="190195"/>
          </a:xfrm>
          <a:prstGeom prst="rect">
            <a:avLst/>
          </a:prstGeom>
        </p:spPr>
      </p:pic>
      <p:sp>
        <p:nvSpPr>
          <p:cNvPr id="38" name="Text 24"/>
          <p:cNvSpPr txBox="1"/>
          <p:nvPr/>
        </p:nvSpPr>
        <p:spPr>
          <a:xfrm>
            <a:off x="8725205" y="4726534"/>
            <a:ext cx="128930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"Premium Brand"</a:t>
            </a:r>
            <a:endParaRPr lang="en-US" sz="1000" dirty="0"/>
          </a:p>
        </p:txBody>
      </p:sp>
      <p:pic>
        <p:nvPicPr>
          <p:cNvPr id="39" name="Image 12" descr="preencoded.png"/>
          <p:cNvPicPr>
            <a:picLocks noChangeAspect="1"/>
          </p:cNvPicPr>
          <p:nvPr/>
        </p:nvPicPr>
        <p:blipFill>
          <a:blip r:embed="rId11"/>
          <a:srcRect t="-30" b="-30"/>
          <a:stretch/>
        </p:blipFill>
        <p:spPr>
          <a:xfrm>
            <a:off x="8305495" y="5278831"/>
            <a:ext cx="3047695" cy="609905"/>
          </a:xfrm>
          <a:prstGeom prst="rect">
            <a:avLst/>
          </a:prstGeom>
        </p:spPr>
      </p:pic>
      <p:sp>
        <p:nvSpPr>
          <p:cNvPr id="40" name="Shape 25"/>
          <p:cNvSpPr/>
          <p:nvPr/>
        </p:nvSpPr>
        <p:spPr>
          <a:xfrm>
            <a:off x="8458200" y="5431536"/>
            <a:ext cx="304495" cy="304495"/>
          </a:xfrm>
          <a:prstGeom prst="ellipse">
            <a:avLst/>
          </a:prstGeom>
          <a:solidFill>
            <a:srgbClr val="FFEDD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13" descr="preencoded.png"/>
          <p:cNvPicPr>
            <a:picLocks noChangeAspect="1"/>
          </p:cNvPicPr>
          <p:nvPr/>
        </p:nvPicPr>
        <p:blipFill>
          <a:blip r:embed="rId14"/>
          <a:srcRect t="-21233" b="-21233"/>
          <a:stretch/>
        </p:blipFill>
        <p:spPr>
          <a:xfrm>
            <a:off x="8544154" y="5489143"/>
            <a:ext cx="133502" cy="190195"/>
          </a:xfrm>
          <a:prstGeom prst="rect">
            <a:avLst/>
          </a:prstGeom>
        </p:spPr>
      </p:pic>
      <p:sp>
        <p:nvSpPr>
          <p:cNvPr id="42" name="Text 26"/>
          <p:cNvSpPr txBox="1"/>
          <p:nvPr/>
        </p:nvSpPr>
        <p:spPr>
          <a:xfrm>
            <a:off x="8876995" y="5489143"/>
            <a:ext cx="108813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"Safe Choice"</a:t>
            </a:r>
            <a:endParaRPr lang="en-US" sz="1000" dirty="0"/>
          </a:p>
        </p:txBody>
      </p:sp>
      <p:pic>
        <p:nvPicPr>
          <p:cNvPr id="43" name="Image 14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96705" y="2383841"/>
            <a:ext cx="914400" cy="914400"/>
          </a:xfrm>
          <a:prstGeom prst="rect">
            <a:avLst/>
          </a:prstGeom>
        </p:spPr>
      </p:pic>
      <p:pic>
        <p:nvPicPr>
          <p:cNvPr id="44" name="Image 15" descr="preencoded.png"/>
          <p:cNvPicPr>
            <a:picLocks noChangeAspect="1"/>
          </p:cNvPicPr>
          <p:nvPr/>
        </p:nvPicPr>
        <p:blipFill>
          <a:blip r:embed="rId16"/>
          <a:srcRect t="-4786" b="-4786"/>
          <a:stretch/>
        </p:blipFill>
        <p:spPr>
          <a:xfrm>
            <a:off x="9601200" y="2649931"/>
            <a:ext cx="304495" cy="381305"/>
          </a:xfrm>
          <a:prstGeom prst="rect">
            <a:avLst/>
          </a:prstGeom>
        </p:spPr>
      </p:pic>
      <p:sp>
        <p:nvSpPr>
          <p:cNvPr id="45" name="Text 27"/>
          <p:cNvSpPr txBox="1"/>
          <p:nvPr/>
        </p:nvSpPr>
        <p:spPr>
          <a:xfrm>
            <a:off x="8861450" y="6193231"/>
            <a:ext cx="17913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Customer Perception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-5454370" y="0"/>
            <a:ext cx="18354687" cy="1199122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31821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414131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 Value Equation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10" b="-10"/>
          <a:stretch/>
        </p:blipFill>
        <p:spPr>
          <a:xfrm>
            <a:off x="1218895" y="1981505"/>
            <a:ext cx="9753905" cy="1705356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9810598" y="1619402"/>
            <a:ext cx="1524305" cy="1524305"/>
          </a:xfrm>
          <a:prstGeom prst="ellipse">
            <a:avLst/>
          </a:prstGeom>
          <a:solidFill>
            <a:srgbClr val="EFF6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6"/>
          <p:cNvSpPr/>
          <p:nvPr/>
        </p:nvSpPr>
        <p:spPr>
          <a:xfrm>
            <a:off x="857707" y="2523744"/>
            <a:ext cx="1524305" cy="1524305"/>
          </a:xfrm>
          <a:prstGeom prst="ellipse">
            <a:avLst/>
          </a:prstGeom>
          <a:solidFill>
            <a:srgbClr val="EFF6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l="-9" r="-9"/>
          <a:stretch/>
        </p:blipFill>
        <p:spPr>
          <a:xfrm>
            <a:off x="530271" y="4043410"/>
            <a:ext cx="5257800" cy="2066544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649" y="3991356"/>
            <a:ext cx="2486254" cy="22860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47649" y="3991356"/>
            <a:ext cx="2486254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04785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Numerator (Maximize This)</a:t>
            </a:r>
            <a:endParaRPr lang="en-US" sz="900" dirty="0"/>
          </a:p>
        </p:txBody>
      </p:sp>
      <p:sp>
        <p:nvSpPr>
          <p:cNvPr id="15" name="Text 8"/>
          <p:cNvSpPr txBox="1"/>
          <p:nvPr/>
        </p:nvSpPr>
        <p:spPr>
          <a:xfrm>
            <a:off x="1152144" y="4334256"/>
            <a:ext cx="459211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What they get </a:t>
            </a:r>
            <a:endParaRPr lang="en-US" sz="15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7649" y="4371746"/>
            <a:ext cx="190195" cy="190195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rcRect l="-24850" r="-24850"/>
          <a:stretch/>
        </p:blipFill>
        <p:spPr>
          <a:xfrm>
            <a:off x="846550" y="4681942"/>
            <a:ext cx="444190" cy="296719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290740" y="4753051"/>
            <a:ext cx="872647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Results</a:t>
            </a:r>
            <a:endParaRPr lang="en-US" sz="1200" dirty="0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rcRect l="-9880" r="-9880"/>
          <a:stretch/>
        </p:blipFill>
        <p:spPr>
          <a:xfrm>
            <a:off x="3044046" y="4715490"/>
            <a:ext cx="399708" cy="267005"/>
          </a:xfrm>
          <a:prstGeom prst="rect">
            <a:avLst/>
          </a:prstGeom>
        </p:spPr>
      </p:pic>
      <p:sp>
        <p:nvSpPr>
          <p:cNvPr id="20" name="Text 10"/>
          <p:cNvSpPr txBox="1"/>
          <p:nvPr/>
        </p:nvSpPr>
        <p:spPr>
          <a:xfrm>
            <a:off x="3543300" y="4753051"/>
            <a:ext cx="1422706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Convenience</a:t>
            </a:r>
            <a:endParaRPr lang="en-US" sz="120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rcRect l="-24850" r="-24850"/>
          <a:stretch/>
        </p:blipFill>
        <p:spPr>
          <a:xfrm>
            <a:off x="846550" y="5100737"/>
            <a:ext cx="444190" cy="296719"/>
          </a:xfrm>
          <a:prstGeom prst="rect">
            <a:avLst/>
          </a:prstGeom>
        </p:spPr>
      </p:pic>
      <p:sp>
        <p:nvSpPr>
          <p:cNvPr id="22" name="Text 11"/>
          <p:cNvSpPr txBox="1"/>
          <p:nvPr/>
        </p:nvSpPr>
        <p:spPr>
          <a:xfrm>
            <a:off x="1290740" y="5171846"/>
            <a:ext cx="1235216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Enjoyment</a:t>
            </a:r>
            <a:endParaRPr lang="en-US" sz="1200" dirty="0"/>
          </a:p>
        </p:txBody>
      </p: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2"/>
          <a:srcRect l="-24850" r="-24850"/>
          <a:stretch/>
        </p:blipFill>
        <p:spPr>
          <a:xfrm>
            <a:off x="2979317" y="5145768"/>
            <a:ext cx="529166" cy="353483"/>
          </a:xfrm>
          <a:prstGeom prst="rect">
            <a:avLst/>
          </a:prstGeom>
        </p:spPr>
      </p:pic>
      <p:sp>
        <p:nvSpPr>
          <p:cNvPr id="24" name="Text 12"/>
          <p:cNvSpPr txBox="1"/>
          <p:nvPr/>
        </p:nvSpPr>
        <p:spPr>
          <a:xfrm>
            <a:off x="3543300" y="5171846"/>
            <a:ext cx="1279332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Confidence</a:t>
            </a:r>
            <a:endParaRPr lang="en-US" sz="1200" dirty="0"/>
          </a:p>
        </p:txBody>
      </p:sp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13"/>
          <a:srcRect l="-16534" r="-16534"/>
          <a:stretch/>
        </p:blipFill>
        <p:spPr>
          <a:xfrm>
            <a:off x="846550" y="5519532"/>
            <a:ext cx="444190" cy="296719"/>
          </a:xfrm>
          <a:prstGeom prst="rect">
            <a:avLst/>
          </a:prstGeom>
        </p:spPr>
      </p:pic>
      <p:sp>
        <p:nvSpPr>
          <p:cNvPr id="26" name="Text 13"/>
          <p:cNvSpPr txBox="1"/>
          <p:nvPr/>
        </p:nvSpPr>
        <p:spPr>
          <a:xfrm>
            <a:off x="1290740" y="5591556"/>
            <a:ext cx="762360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Status</a:t>
            </a:r>
            <a:endParaRPr lang="en-US" sz="1200" dirty="0"/>
          </a:p>
        </p:txBody>
      </p:sp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14"/>
          <a:srcRect l="-24850" r="-24850"/>
          <a:stretch/>
        </p:blipFill>
        <p:spPr>
          <a:xfrm>
            <a:off x="2979317" y="5553080"/>
            <a:ext cx="529166" cy="353483"/>
          </a:xfrm>
          <a:prstGeom prst="rect">
            <a:avLst/>
          </a:prstGeom>
        </p:spPr>
      </p:pic>
      <p:sp>
        <p:nvSpPr>
          <p:cNvPr id="28" name="Text 14"/>
          <p:cNvSpPr txBox="1"/>
          <p:nvPr/>
        </p:nvSpPr>
        <p:spPr>
          <a:xfrm>
            <a:off x="3543299" y="5591556"/>
            <a:ext cx="1626737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Peace of Mind</a:t>
            </a:r>
            <a:endParaRPr lang="en-US" sz="1200" dirty="0"/>
          </a:p>
        </p:txBody>
      </p:sp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5"/>
          <a:srcRect l="-9" r="-9"/>
          <a:stretch/>
        </p:blipFill>
        <p:spPr>
          <a:xfrm>
            <a:off x="6324905" y="4067251"/>
            <a:ext cx="5257800" cy="2066544"/>
          </a:xfrm>
          <a:prstGeom prst="rect">
            <a:avLst/>
          </a:prstGeom>
        </p:spPr>
      </p:pic>
      <p:pic>
        <p:nvPicPr>
          <p:cNvPr id="30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2649" y="3991356"/>
            <a:ext cx="2609698" cy="228600"/>
          </a:xfrm>
          <a:prstGeom prst="rect">
            <a:avLst/>
          </a:prstGeom>
        </p:spPr>
      </p:pic>
      <p:sp>
        <p:nvSpPr>
          <p:cNvPr id="31" name="Text 15"/>
          <p:cNvSpPr/>
          <p:nvPr/>
        </p:nvSpPr>
        <p:spPr>
          <a:xfrm>
            <a:off x="6562649" y="3991356"/>
            <a:ext cx="2610612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BE123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Denominator (Minimize This)</a:t>
            </a:r>
            <a:endParaRPr lang="en-US" sz="900" dirty="0"/>
          </a:p>
        </p:txBody>
      </p:sp>
      <p:sp>
        <p:nvSpPr>
          <p:cNvPr id="32" name="Text 16"/>
          <p:cNvSpPr txBox="1"/>
          <p:nvPr/>
        </p:nvSpPr>
        <p:spPr>
          <a:xfrm>
            <a:off x="6867144" y="4334256"/>
            <a:ext cx="459211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What they give up </a:t>
            </a:r>
            <a:endParaRPr lang="en-US" sz="1500" dirty="0"/>
          </a:p>
        </p:txBody>
      </p:sp>
      <p:pic>
        <p:nvPicPr>
          <p:cNvPr id="33" name="Image 14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562649" y="4371746"/>
            <a:ext cx="190195" cy="190195"/>
          </a:xfrm>
          <a:prstGeom prst="rect">
            <a:avLst/>
          </a:prstGeom>
        </p:spPr>
      </p:pic>
      <p:pic>
        <p:nvPicPr>
          <p:cNvPr id="34" name="Image 15" descr="preencoded.png"/>
          <p:cNvPicPr>
            <a:picLocks noChangeAspect="1"/>
          </p:cNvPicPr>
          <p:nvPr/>
        </p:nvPicPr>
        <p:blipFill>
          <a:blip r:embed="rId18"/>
          <a:srcRect l="-16534" r="-16534"/>
          <a:stretch/>
        </p:blipFill>
        <p:spPr>
          <a:xfrm>
            <a:off x="6584128" y="4715809"/>
            <a:ext cx="444190" cy="296719"/>
          </a:xfrm>
          <a:prstGeom prst="rect">
            <a:avLst/>
          </a:prstGeom>
        </p:spPr>
      </p:pic>
      <p:sp>
        <p:nvSpPr>
          <p:cNvPr id="35" name="Text 17"/>
          <p:cNvSpPr txBox="1"/>
          <p:nvPr/>
        </p:nvSpPr>
        <p:spPr>
          <a:xfrm>
            <a:off x="7005739" y="4753051"/>
            <a:ext cx="805097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Money</a:t>
            </a:r>
            <a:endParaRPr lang="en-US" sz="1200" dirty="0"/>
          </a:p>
        </p:txBody>
      </p:sp>
      <p:pic>
        <p:nvPicPr>
          <p:cNvPr id="36" name="Image 16" descr="preencoded.png"/>
          <p:cNvPicPr>
            <a:picLocks noChangeAspect="1"/>
          </p:cNvPicPr>
          <p:nvPr/>
        </p:nvPicPr>
        <p:blipFill>
          <a:blip r:embed="rId19"/>
          <a:srcRect l="-24850" r="-24850"/>
          <a:stretch/>
        </p:blipFill>
        <p:spPr>
          <a:xfrm>
            <a:off x="8789074" y="4750988"/>
            <a:ext cx="442353" cy="295492"/>
          </a:xfrm>
          <a:prstGeom prst="rect">
            <a:avLst/>
          </a:prstGeom>
        </p:spPr>
      </p:pic>
      <p:sp>
        <p:nvSpPr>
          <p:cNvPr id="37" name="Text 18"/>
          <p:cNvSpPr txBox="1"/>
          <p:nvPr/>
        </p:nvSpPr>
        <p:spPr>
          <a:xfrm>
            <a:off x="9258300" y="4753051"/>
            <a:ext cx="632774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Time</a:t>
            </a:r>
            <a:endParaRPr lang="en-US" sz="1200" dirty="0"/>
          </a:p>
        </p:txBody>
      </p:sp>
      <p:pic>
        <p:nvPicPr>
          <p:cNvPr id="38" name="Image 17" descr="preencoded.png"/>
          <p:cNvPicPr>
            <a:picLocks noChangeAspect="1"/>
          </p:cNvPicPr>
          <p:nvPr/>
        </p:nvPicPr>
        <p:blipFill>
          <a:blip r:embed="rId20"/>
          <a:srcRect l="-35543" r="-35543"/>
          <a:stretch/>
        </p:blipFill>
        <p:spPr>
          <a:xfrm>
            <a:off x="6441922" y="5043616"/>
            <a:ext cx="662292" cy="442412"/>
          </a:xfrm>
          <a:prstGeom prst="rect">
            <a:avLst/>
          </a:prstGeom>
        </p:spPr>
      </p:pic>
      <p:sp>
        <p:nvSpPr>
          <p:cNvPr id="39" name="Text 19"/>
          <p:cNvSpPr txBox="1"/>
          <p:nvPr/>
        </p:nvSpPr>
        <p:spPr>
          <a:xfrm>
            <a:off x="7005739" y="5171846"/>
            <a:ext cx="689295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Effort</a:t>
            </a:r>
            <a:endParaRPr lang="en-US" sz="1200" dirty="0"/>
          </a:p>
        </p:txBody>
      </p:sp>
      <p:pic>
        <p:nvPicPr>
          <p:cNvPr id="40" name="Image 18" descr="preencoded.png"/>
          <p:cNvPicPr>
            <a:picLocks noChangeAspect="1"/>
          </p:cNvPicPr>
          <p:nvPr/>
        </p:nvPicPr>
        <p:blipFill>
          <a:blip r:embed="rId21"/>
          <a:srcRect l="-24850" r="-24850"/>
          <a:stretch/>
        </p:blipFill>
        <p:spPr>
          <a:xfrm>
            <a:off x="8789074" y="5169783"/>
            <a:ext cx="442353" cy="295492"/>
          </a:xfrm>
          <a:prstGeom prst="rect">
            <a:avLst/>
          </a:prstGeom>
        </p:spPr>
      </p:pic>
      <p:sp>
        <p:nvSpPr>
          <p:cNvPr id="41" name="Text 20"/>
          <p:cNvSpPr txBox="1"/>
          <p:nvPr/>
        </p:nvSpPr>
        <p:spPr>
          <a:xfrm>
            <a:off x="9258299" y="5171846"/>
            <a:ext cx="545921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</a:t>
            </a:r>
            <a:endParaRPr lang="en-US" sz="1200" dirty="0"/>
          </a:p>
        </p:txBody>
      </p:sp>
      <p:pic>
        <p:nvPicPr>
          <p:cNvPr id="42" name="Image 19" descr="preencoded.png"/>
          <p:cNvPicPr>
            <a:picLocks noChangeAspect="1"/>
          </p:cNvPicPr>
          <p:nvPr/>
        </p:nvPicPr>
        <p:blipFill>
          <a:blip r:embed="rId22"/>
          <a:srcRect l="-24850" r="-24850"/>
          <a:stretch/>
        </p:blipFill>
        <p:spPr>
          <a:xfrm>
            <a:off x="6584128" y="5553399"/>
            <a:ext cx="444190" cy="296719"/>
          </a:xfrm>
          <a:prstGeom prst="rect">
            <a:avLst/>
          </a:prstGeom>
        </p:spPr>
      </p:pic>
      <p:sp>
        <p:nvSpPr>
          <p:cNvPr id="43" name="Text 21"/>
          <p:cNvSpPr txBox="1"/>
          <p:nvPr/>
        </p:nvSpPr>
        <p:spPr>
          <a:xfrm>
            <a:off x="7005740" y="5591556"/>
            <a:ext cx="1126309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Switching</a:t>
            </a:r>
            <a:endParaRPr lang="en-US" sz="1200" dirty="0"/>
          </a:p>
        </p:txBody>
      </p:sp>
      <p:pic>
        <p:nvPicPr>
          <p:cNvPr id="44" name="Image 20" descr="preencoded.png"/>
          <p:cNvPicPr>
            <a:picLocks noChangeAspect="1"/>
          </p:cNvPicPr>
          <p:nvPr/>
        </p:nvPicPr>
        <p:blipFill>
          <a:blip r:embed="rId23"/>
          <a:srcRect l="-69760" r="-69760"/>
          <a:stretch/>
        </p:blipFill>
        <p:spPr>
          <a:xfrm>
            <a:off x="8528304" y="5445171"/>
            <a:ext cx="963892" cy="643881"/>
          </a:xfrm>
          <a:prstGeom prst="rect">
            <a:avLst/>
          </a:prstGeom>
        </p:spPr>
      </p:pic>
      <p:sp>
        <p:nvSpPr>
          <p:cNvPr id="45" name="Text 22"/>
          <p:cNvSpPr txBox="1"/>
          <p:nvPr/>
        </p:nvSpPr>
        <p:spPr>
          <a:xfrm>
            <a:off x="9258300" y="5591556"/>
            <a:ext cx="1375833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Uncertainty</a:t>
            </a:r>
            <a:endParaRPr lang="en-US" sz="1200" dirty="0"/>
          </a:p>
        </p:txBody>
      </p:sp>
      <p:sp>
        <p:nvSpPr>
          <p:cNvPr id="46" name="Text 23"/>
          <p:cNvSpPr txBox="1"/>
          <p:nvPr/>
        </p:nvSpPr>
        <p:spPr>
          <a:xfrm>
            <a:off x="11366906" y="6400800"/>
            <a:ext cx="2194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100" dirty="0"/>
          </a:p>
        </p:txBody>
      </p:sp>
      <p:sp>
        <p:nvSpPr>
          <p:cNvPr id="47" name="Text 24"/>
          <p:cNvSpPr txBox="1"/>
          <p:nvPr/>
        </p:nvSpPr>
        <p:spPr>
          <a:xfrm>
            <a:off x="1761134" y="2471623"/>
            <a:ext cx="458023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1A5F96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Perceived Value</a:t>
            </a:r>
            <a:endParaRPr lang="en-US" sz="3600" dirty="0"/>
          </a:p>
        </p:txBody>
      </p:sp>
      <p:sp>
        <p:nvSpPr>
          <p:cNvPr id="48" name="Text 25"/>
          <p:cNvSpPr txBox="1"/>
          <p:nvPr/>
        </p:nvSpPr>
        <p:spPr>
          <a:xfrm>
            <a:off x="2341778" y="3004718"/>
            <a:ext cx="34198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kern="0" spc="26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the customer feels</a:t>
            </a:r>
            <a:endParaRPr lang="en-US" sz="1000" dirty="0"/>
          </a:p>
        </p:txBody>
      </p:sp>
      <p:sp>
        <p:nvSpPr>
          <p:cNvPr id="49" name="Text 26"/>
          <p:cNvSpPr txBox="1"/>
          <p:nvPr/>
        </p:nvSpPr>
        <p:spPr>
          <a:xfrm>
            <a:off x="6152998" y="2547518"/>
            <a:ext cx="40965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</a:t>
            </a:r>
            <a:endParaRPr lang="en-US" sz="4500" dirty="0"/>
          </a:p>
        </p:txBody>
      </p:sp>
      <p:sp>
        <p:nvSpPr>
          <p:cNvPr id="50" name="Text 27"/>
          <p:cNvSpPr txBox="1"/>
          <p:nvPr/>
        </p:nvSpPr>
        <p:spPr>
          <a:xfrm>
            <a:off x="6752844" y="2381098"/>
            <a:ext cx="32232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i="1" dirty="0">
                <a:solidFill>
                  <a:srgbClr val="059669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Benefits Received</a:t>
            </a:r>
            <a:endParaRPr lang="en-US" sz="2200" dirty="0"/>
          </a:p>
        </p:txBody>
      </p:sp>
      <p:pic>
        <p:nvPicPr>
          <p:cNvPr id="51" name="Image 21" descr="preencoded.png"/>
          <p:cNvPicPr>
            <a:picLocks noChangeAspect="1"/>
          </p:cNvPicPr>
          <p:nvPr/>
        </p:nvPicPr>
        <p:blipFill>
          <a:blip r:embed="rId24"/>
          <a:srcRect l="-404" r="-404"/>
          <a:stretch/>
        </p:blipFill>
        <p:spPr>
          <a:xfrm>
            <a:off x="6935724" y="2819095"/>
            <a:ext cx="2857500" cy="28346"/>
          </a:xfrm>
          <a:prstGeom prst="rect">
            <a:avLst/>
          </a:prstGeom>
        </p:spPr>
      </p:pic>
      <p:sp>
        <p:nvSpPr>
          <p:cNvPr id="52" name="Text 28"/>
          <p:cNvSpPr txBox="1"/>
          <p:nvPr/>
        </p:nvSpPr>
        <p:spPr>
          <a:xfrm>
            <a:off x="6878117" y="2943454"/>
            <a:ext cx="2971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i="1" dirty="0">
                <a:solidFill>
                  <a:srgbClr val="E11D4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Costs Given Up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8858707" y="2505456"/>
            <a:ext cx="3810305" cy="3810305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609905" y="609905"/>
            <a:ext cx="32772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09905" y="875995"/>
            <a:ext cx="436077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Learning Objectives</a:t>
            </a:r>
            <a:endParaRPr lang="en-US" sz="2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11" r="-11"/>
          <a:stretch/>
        </p:blipFill>
        <p:spPr>
          <a:xfrm>
            <a:off x="609905" y="2133295"/>
            <a:ext cx="5257800" cy="1195121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875995" y="2361895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 l="-1648" r="-1648"/>
          <a:stretch/>
        </p:blipFill>
        <p:spPr>
          <a:xfrm>
            <a:off x="1019556" y="2495398"/>
            <a:ext cx="171907" cy="190195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1485900" y="2361895"/>
            <a:ext cx="4267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Pricing as Strategy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1485900" y="2667305"/>
            <a:ext cx="42291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Explain pricing as a strategic tool rather than just a method for covering costs.</a:t>
            </a:r>
            <a:endParaRPr lang="en-US" sz="1100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rcRect l="-11" r="-11"/>
          <a:stretch/>
        </p:blipFill>
        <p:spPr>
          <a:xfrm>
            <a:off x="609905" y="3557930"/>
            <a:ext cx="5257800" cy="1195121"/>
          </a:xfrm>
          <a:prstGeom prst="rect">
            <a:avLst/>
          </a:prstGeom>
        </p:spPr>
      </p:pic>
      <p:sp>
        <p:nvSpPr>
          <p:cNvPr id="16" name="Shape 8"/>
          <p:cNvSpPr/>
          <p:nvPr/>
        </p:nvSpPr>
        <p:spPr>
          <a:xfrm>
            <a:off x="875995" y="3786530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5723" y="3919118"/>
            <a:ext cx="237744" cy="190195"/>
          </a:xfrm>
          <a:prstGeom prst="rect">
            <a:avLst/>
          </a:prstGeom>
        </p:spPr>
      </p:pic>
      <p:sp>
        <p:nvSpPr>
          <p:cNvPr id="18" name="Text 9"/>
          <p:cNvSpPr txBox="1"/>
          <p:nvPr/>
        </p:nvSpPr>
        <p:spPr>
          <a:xfrm>
            <a:off x="1485900" y="3786530"/>
            <a:ext cx="4267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Compare Approaches</a:t>
            </a:r>
            <a:endParaRPr lang="en-US" sz="1300" dirty="0"/>
          </a:p>
        </p:txBody>
      </p:sp>
      <p:sp>
        <p:nvSpPr>
          <p:cNvPr id="19" name="Text 10"/>
          <p:cNvSpPr txBox="1"/>
          <p:nvPr/>
        </p:nvSpPr>
        <p:spPr>
          <a:xfrm>
            <a:off x="1485900" y="4091026"/>
            <a:ext cx="42291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Compare common pricing approaches: cost-based, value-based, and competition-based.</a:t>
            </a:r>
            <a:endParaRPr lang="en-US" sz="1100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6"/>
          <a:srcRect l="-11" r="-11"/>
          <a:stretch/>
        </p:blipFill>
        <p:spPr>
          <a:xfrm>
            <a:off x="609905" y="4981651"/>
            <a:ext cx="5257800" cy="1195121"/>
          </a:xfrm>
          <a:prstGeom prst="rect">
            <a:avLst/>
          </a:prstGeom>
        </p:spPr>
      </p:pic>
      <p:sp>
        <p:nvSpPr>
          <p:cNvPr id="21" name="Shape 11"/>
          <p:cNvSpPr/>
          <p:nvPr/>
        </p:nvSpPr>
        <p:spPr>
          <a:xfrm>
            <a:off x="875995" y="5210251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09498" y="5343754"/>
            <a:ext cx="190195" cy="190195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1485900" y="5210251"/>
            <a:ext cx="4267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Psychological Factors</a:t>
            </a:r>
            <a:endParaRPr lang="en-US" sz="1300" dirty="0"/>
          </a:p>
        </p:txBody>
      </p:sp>
      <p:sp>
        <p:nvSpPr>
          <p:cNvPr id="24" name="Text 13"/>
          <p:cNvSpPr txBox="1"/>
          <p:nvPr/>
        </p:nvSpPr>
        <p:spPr>
          <a:xfrm>
            <a:off x="1485900" y="5514746"/>
            <a:ext cx="42291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Describe psychological pricing factors such as anchoring, bundling, and fairness perceptions.</a:t>
            </a:r>
            <a:endParaRPr lang="en-US" sz="1100" dirty="0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6"/>
          <a:srcRect l="-11" r="-11"/>
          <a:stretch/>
        </p:blipFill>
        <p:spPr>
          <a:xfrm>
            <a:off x="6324905" y="2133295"/>
            <a:ext cx="5257800" cy="1195121"/>
          </a:xfrm>
          <a:prstGeom prst="rect">
            <a:avLst/>
          </a:prstGeom>
        </p:spPr>
      </p:pic>
      <p:sp>
        <p:nvSpPr>
          <p:cNvPr id="26" name="Shape 14"/>
          <p:cNvSpPr/>
          <p:nvPr/>
        </p:nvSpPr>
        <p:spPr>
          <a:xfrm>
            <a:off x="6590995" y="2361895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0"/>
          <a:srcRect l="-1282" r="-1282"/>
          <a:stretch/>
        </p:blipFill>
        <p:spPr>
          <a:xfrm>
            <a:off x="6710782" y="2495398"/>
            <a:ext cx="219456" cy="190195"/>
          </a:xfrm>
          <a:prstGeom prst="rect">
            <a:avLst/>
          </a:prstGeom>
        </p:spPr>
      </p:pic>
      <p:sp>
        <p:nvSpPr>
          <p:cNvPr id="28" name="Text 15"/>
          <p:cNvSpPr txBox="1"/>
          <p:nvPr/>
        </p:nvSpPr>
        <p:spPr>
          <a:xfrm>
            <a:off x="7200900" y="2361895"/>
            <a:ext cx="4267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Brand Perception</a:t>
            </a:r>
            <a:endParaRPr lang="en-US" sz="1300" dirty="0"/>
          </a:p>
        </p:txBody>
      </p:sp>
      <p:sp>
        <p:nvSpPr>
          <p:cNvPr id="29" name="Text 16"/>
          <p:cNvSpPr txBox="1"/>
          <p:nvPr/>
        </p:nvSpPr>
        <p:spPr>
          <a:xfrm>
            <a:off x="7200900" y="2667305"/>
            <a:ext cx="42291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Explain how pricing decisions directly affect brand perception and consumer behavior.</a:t>
            </a:r>
            <a:endParaRPr lang="en-US" sz="1100" dirty="0"/>
          </a:p>
        </p:txBody>
      </p:sp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6"/>
          <a:srcRect l="-11" r="-11"/>
          <a:stretch/>
        </p:blipFill>
        <p:spPr>
          <a:xfrm>
            <a:off x="6324905" y="3557930"/>
            <a:ext cx="5257800" cy="1195121"/>
          </a:xfrm>
          <a:prstGeom prst="rect">
            <a:avLst/>
          </a:prstGeom>
        </p:spPr>
      </p:pic>
      <p:sp>
        <p:nvSpPr>
          <p:cNvPr id="31" name="Shape 17"/>
          <p:cNvSpPr/>
          <p:nvPr/>
        </p:nvSpPr>
        <p:spPr>
          <a:xfrm>
            <a:off x="6590995" y="3786530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12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724498" y="3919118"/>
            <a:ext cx="190195" cy="190195"/>
          </a:xfrm>
          <a:prstGeom prst="rect">
            <a:avLst/>
          </a:prstGeom>
        </p:spPr>
      </p:pic>
      <p:sp>
        <p:nvSpPr>
          <p:cNvPr id="33" name="Text 18"/>
          <p:cNvSpPr txBox="1"/>
          <p:nvPr/>
        </p:nvSpPr>
        <p:spPr>
          <a:xfrm>
            <a:off x="7200900" y="3786530"/>
            <a:ext cx="4267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Fit</a:t>
            </a:r>
            <a:endParaRPr lang="en-US" sz="1300" dirty="0"/>
          </a:p>
        </p:txBody>
      </p:sp>
      <p:sp>
        <p:nvSpPr>
          <p:cNvPr id="34" name="Text 19"/>
          <p:cNvSpPr txBox="1"/>
          <p:nvPr/>
        </p:nvSpPr>
        <p:spPr>
          <a:xfrm>
            <a:off x="7200900" y="4091026"/>
            <a:ext cx="42291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Recommend pricing strategies that align with the target market and overall positioning.</a:t>
            </a:r>
            <a:endParaRPr lang="en-US" sz="1100" dirty="0"/>
          </a:p>
        </p:txBody>
      </p:sp>
      <p:sp>
        <p:nvSpPr>
          <p:cNvPr id="35" name="Shape 20"/>
          <p:cNvSpPr/>
          <p:nvPr/>
        </p:nvSpPr>
        <p:spPr>
          <a:xfrm>
            <a:off x="6324905" y="5057546"/>
            <a:ext cx="5257800" cy="1429207"/>
          </a:xfrm>
          <a:prstGeom prst="roundRect">
            <a:avLst>
              <a:gd name="adj" fmla="val 3412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1"/>
          <p:cNvSpPr txBox="1"/>
          <p:nvPr/>
        </p:nvSpPr>
        <p:spPr>
          <a:xfrm>
            <a:off x="6448349" y="5219395"/>
            <a:ext cx="2194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dirty="0">
                <a:solidFill>
                  <a:srgbClr val="BFDBFE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</a:t>
            </a:r>
            <a:endParaRPr lang="en-US" sz="2700" dirty="0"/>
          </a:p>
        </p:txBody>
      </p:sp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12"/>
          <a:srcRect t="-375" b="-375"/>
          <a:stretch/>
        </p:blipFill>
        <p:spPr>
          <a:xfrm>
            <a:off x="8648395" y="6057900"/>
            <a:ext cx="609905" cy="38405"/>
          </a:xfrm>
          <a:prstGeom prst="rect">
            <a:avLst/>
          </a:prstGeom>
        </p:spPr>
      </p:pic>
      <p:sp>
        <p:nvSpPr>
          <p:cNvPr id="38" name="Text 22"/>
          <p:cNvSpPr txBox="1"/>
          <p:nvPr/>
        </p:nvSpPr>
        <p:spPr>
          <a:xfrm>
            <a:off x="6601054" y="5372100"/>
            <a:ext cx="4705502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1A5F96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By the end of this module, you will understand why price is the most flexible P of the marketing mix.</a:t>
            </a:r>
            <a:endParaRPr lang="en-US" sz="1300" dirty="0"/>
          </a:p>
        </p:txBody>
      </p:sp>
      <p:sp>
        <p:nvSpPr>
          <p:cNvPr id="39" name="Text 23"/>
          <p:cNvSpPr txBox="1"/>
          <p:nvPr/>
        </p:nvSpPr>
        <p:spPr>
          <a:xfrm>
            <a:off x="11355019" y="6400800"/>
            <a:ext cx="2286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58677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74331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Case Study: The Cookie Comparison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3" b="-3"/>
          <a:stretch/>
        </p:blipFill>
        <p:spPr>
          <a:xfrm>
            <a:off x="609905" y="2057400"/>
            <a:ext cx="5486400" cy="5477256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200" r="-200"/>
          <a:stretch/>
        </p:blipFill>
        <p:spPr>
          <a:xfrm>
            <a:off x="619049" y="2066544"/>
            <a:ext cx="5467198" cy="7589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923544" y="2371954"/>
            <a:ext cx="19531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Café A</a:t>
            </a:r>
            <a:endParaRPr lang="en-US" sz="1800" dirty="0"/>
          </a:p>
        </p:txBody>
      </p:sp>
      <p:sp>
        <p:nvSpPr>
          <p:cNvPr id="12" name="Text 6"/>
          <p:cNvSpPr txBox="1"/>
          <p:nvPr/>
        </p:nvSpPr>
        <p:spPr>
          <a:xfrm>
            <a:off x="923543" y="2676449"/>
            <a:ext cx="2459737" cy="209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kern="0" spc="26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Convenient Choice</a:t>
            </a:r>
            <a:endParaRPr lang="en-US" sz="1400" dirty="0"/>
          </a:p>
        </p:txBody>
      </p:sp>
      <p:sp>
        <p:nvSpPr>
          <p:cNvPr id="13" name="Shape 7"/>
          <p:cNvSpPr/>
          <p:nvPr/>
        </p:nvSpPr>
        <p:spPr>
          <a:xfrm>
            <a:off x="5171846" y="2371954"/>
            <a:ext cx="609905" cy="609905"/>
          </a:xfrm>
          <a:prstGeom prst="ellipse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t="-16659" b="-16659"/>
          <a:stretch/>
        </p:blipFill>
        <p:spPr>
          <a:xfrm>
            <a:off x="5348326" y="2523744"/>
            <a:ext cx="256946" cy="30449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743200" y="3209544"/>
            <a:ext cx="1218895" cy="1218895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>
            <a:alphaModFix amt="80000"/>
          </a:blip>
          <a:srcRect/>
          <a:stretch/>
        </p:blipFill>
        <p:spPr>
          <a:xfrm>
            <a:off x="3066898" y="3534156"/>
            <a:ext cx="571500" cy="571500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2575865" y="4657954"/>
            <a:ext cx="155539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F293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$1.00</a:t>
            </a:r>
            <a:endParaRPr lang="en-US" sz="3600" dirty="0"/>
          </a:p>
        </p:txBody>
      </p:sp>
      <p:sp>
        <p:nvSpPr>
          <p:cNvPr id="18" name="Text 9"/>
          <p:cNvSpPr txBox="1"/>
          <p:nvPr/>
        </p:nvSpPr>
        <p:spPr>
          <a:xfrm>
            <a:off x="2739542" y="5152644"/>
            <a:ext cx="12289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 cookie</a:t>
            </a:r>
            <a:endParaRPr lang="en-US" sz="1000" dirty="0"/>
          </a:p>
        </p:txBody>
      </p:sp>
      <p:sp>
        <p:nvSpPr>
          <p:cNvPr id="19" name="Shape 10"/>
          <p:cNvSpPr/>
          <p:nvPr/>
        </p:nvSpPr>
        <p:spPr>
          <a:xfrm>
            <a:off x="923544" y="5495544"/>
            <a:ext cx="4858207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0"/>
          <a:srcRect l="-35543" r="-35543"/>
          <a:stretch/>
        </p:blipFill>
        <p:spPr>
          <a:xfrm>
            <a:off x="1228954" y="5695798"/>
            <a:ext cx="228600" cy="152705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1457554" y="5658307"/>
            <a:ext cx="18004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Price + Convenience</a:t>
            </a:r>
            <a:endParaRPr lang="en-US" sz="12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0"/>
          <a:srcRect l="-35543" r="-35543"/>
          <a:stretch/>
        </p:blipFill>
        <p:spPr>
          <a:xfrm>
            <a:off x="1228954" y="6038698"/>
            <a:ext cx="228600" cy="152705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1457554" y="6001207"/>
            <a:ext cx="125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"Good enough"</a:t>
            </a:r>
            <a:endParaRPr lang="en-US" sz="1200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0"/>
          <a:srcRect l="-35543" r="-35543"/>
          <a:stretch/>
        </p:blipFill>
        <p:spPr>
          <a:xfrm>
            <a:off x="1228954" y="6381598"/>
            <a:ext cx="228600" cy="152705"/>
          </a:xfrm>
          <a:prstGeom prst="rect">
            <a:avLst/>
          </a:prstGeom>
        </p:spPr>
      </p:pic>
      <p:sp>
        <p:nvSpPr>
          <p:cNvPr id="25" name="Text 13"/>
          <p:cNvSpPr txBox="1"/>
          <p:nvPr/>
        </p:nvSpPr>
        <p:spPr>
          <a:xfrm>
            <a:off x="1457554" y="6344107"/>
            <a:ext cx="16093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Quick transaction</a:t>
            </a:r>
            <a:endParaRPr lang="en-US" sz="1200" dirty="0"/>
          </a:p>
        </p:txBody>
      </p:sp>
      <p:sp>
        <p:nvSpPr>
          <p:cNvPr id="26" name="Text 14"/>
          <p:cNvSpPr txBox="1"/>
          <p:nvPr/>
        </p:nvSpPr>
        <p:spPr>
          <a:xfrm>
            <a:off x="2481681" y="6953098"/>
            <a:ext cx="2198333" cy="2925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B7280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"Cheap, easy, basic."</a:t>
            </a:r>
            <a:endParaRPr lang="en-US" sz="14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1"/>
          <a:srcRect t="-3" b="-3"/>
          <a:stretch/>
        </p:blipFill>
        <p:spPr>
          <a:xfrm>
            <a:off x="6096305" y="2057400"/>
            <a:ext cx="5486400" cy="5477256"/>
          </a:xfrm>
          <a:prstGeom prst="rect">
            <a:avLst/>
          </a:prstGeom>
        </p:spPr>
      </p:pic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2"/>
          <a:srcRect l="-200" r="-200"/>
          <a:stretch/>
        </p:blipFill>
        <p:spPr>
          <a:xfrm>
            <a:off x="6105449" y="2066544"/>
            <a:ext cx="5467198" cy="75895"/>
          </a:xfrm>
          <a:prstGeom prst="rect">
            <a:avLst/>
          </a:prstGeom>
        </p:spPr>
      </p:pic>
      <p:sp>
        <p:nvSpPr>
          <p:cNvPr id="29" name="Shape 15"/>
          <p:cNvSpPr/>
          <p:nvPr/>
        </p:nvSpPr>
        <p:spPr>
          <a:xfrm>
            <a:off x="9515246" y="5467198"/>
            <a:ext cx="2438705" cy="2438705"/>
          </a:xfrm>
          <a:prstGeom prst="ellipse">
            <a:avLst/>
          </a:prstGeom>
          <a:solidFill>
            <a:srgbClr val="EFF6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12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09905" y="7915046"/>
            <a:ext cx="10972800" cy="914400"/>
          </a:xfrm>
          <a:prstGeom prst="rect">
            <a:avLst/>
          </a:prstGeom>
        </p:spPr>
      </p:pic>
      <p:sp>
        <p:nvSpPr>
          <p:cNvPr id="31" name="Shape 16"/>
          <p:cNvSpPr/>
          <p:nvPr/>
        </p:nvSpPr>
        <p:spPr>
          <a:xfrm>
            <a:off x="838505" y="8143646"/>
            <a:ext cx="457200" cy="45720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13" descr="preencoded.png"/>
          <p:cNvPicPr>
            <a:picLocks noChangeAspect="1"/>
          </p:cNvPicPr>
          <p:nvPr/>
        </p:nvPicPr>
        <p:blipFill>
          <a:blip r:embed="rId14"/>
          <a:srcRect t="-20193" b="-20193"/>
          <a:stretch/>
        </p:blipFill>
        <p:spPr>
          <a:xfrm>
            <a:off x="995782" y="8238744"/>
            <a:ext cx="142646" cy="267005"/>
          </a:xfrm>
          <a:prstGeom prst="rect">
            <a:avLst/>
          </a:prstGeom>
        </p:spPr>
      </p:pic>
      <p:sp>
        <p:nvSpPr>
          <p:cNvPr id="33" name="Text 17"/>
          <p:cNvSpPr txBox="1"/>
          <p:nvPr/>
        </p:nvSpPr>
        <p:spPr>
          <a:xfrm>
            <a:off x="1524305" y="8143646"/>
            <a:ext cx="63825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BFDBF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Insight</a:t>
            </a:r>
            <a:endParaRPr lang="en-US" sz="900" dirty="0"/>
          </a:p>
        </p:txBody>
      </p:sp>
      <p:sp>
        <p:nvSpPr>
          <p:cNvPr id="34" name="Text 18"/>
          <p:cNvSpPr txBox="1"/>
          <p:nvPr/>
        </p:nvSpPr>
        <p:spPr>
          <a:xfrm>
            <a:off x="1524305" y="8334756"/>
            <a:ext cx="6954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Same product category, completely different </a:t>
            </a:r>
            <a:r>
              <a:rPr lang="en-US" sz="1500" b="1" u="sng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value propositions</a:t>
            </a: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500" dirty="0"/>
          </a:p>
        </p:txBody>
      </p:sp>
      <p:pic>
        <p:nvPicPr>
          <p:cNvPr id="35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0895" y="4490618"/>
            <a:ext cx="609905" cy="609905"/>
          </a:xfrm>
          <a:prstGeom prst="rect">
            <a:avLst/>
          </a:prstGeom>
        </p:spPr>
      </p:pic>
      <p:sp>
        <p:nvSpPr>
          <p:cNvPr id="36" name="Text 19"/>
          <p:cNvSpPr/>
          <p:nvPr/>
        </p:nvSpPr>
        <p:spPr>
          <a:xfrm>
            <a:off x="5790895" y="4490618"/>
            <a:ext cx="609905" cy="6099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VS</a:t>
            </a:r>
            <a:endParaRPr lang="en-US" sz="1500" dirty="0"/>
          </a:p>
        </p:txBody>
      </p:sp>
      <p:sp>
        <p:nvSpPr>
          <p:cNvPr id="37" name="Text 20"/>
          <p:cNvSpPr txBox="1"/>
          <p:nvPr/>
        </p:nvSpPr>
        <p:spPr>
          <a:xfrm>
            <a:off x="6409944" y="2371954"/>
            <a:ext cx="207111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Café B</a:t>
            </a:r>
            <a:endParaRPr lang="en-US" sz="1800" dirty="0"/>
          </a:p>
        </p:txBody>
      </p:sp>
      <p:sp>
        <p:nvSpPr>
          <p:cNvPr id="38" name="Text 21"/>
          <p:cNvSpPr txBox="1"/>
          <p:nvPr/>
        </p:nvSpPr>
        <p:spPr>
          <a:xfrm>
            <a:off x="6409943" y="2676449"/>
            <a:ext cx="2608289" cy="209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kern="0" spc="26" dirty="0">
                <a:solidFill>
                  <a:srgbClr val="60A5F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Premium Experience</a:t>
            </a:r>
            <a:endParaRPr lang="en-US" sz="1400" dirty="0"/>
          </a:p>
        </p:txBody>
      </p:sp>
      <p:sp>
        <p:nvSpPr>
          <p:cNvPr id="39" name="Shape 22"/>
          <p:cNvSpPr/>
          <p:nvPr/>
        </p:nvSpPr>
        <p:spPr>
          <a:xfrm>
            <a:off x="10658246" y="2371954"/>
            <a:ext cx="609905" cy="609905"/>
          </a:xfrm>
          <a:prstGeom prst="ellipse">
            <a:avLst/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15" descr="preencoded.png"/>
          <p:cNvPicPr>
            <a:picLocks noChangeAspect="1"/>
          </p:cNvPicPr>
          <p:nvPr/>
        </p:nvPicPr>
        <p:blipFill>
          <a:blip r:embed="rId16"/>
          <a:srcRect t="-16600" b="-16600"/>
          <a:stretch/>
        </p:blipFill>
        <p:spPr>
          <a:xfrm>
            <a:off x="10849356" y="2523744"/>
            <a:ext cx="228600" cy="304495"/>
          </a:xfrm>
          <a:prstGeom prst="rect">
            <a:avLst/>
          </a:prstGeom>
        </p:spPr>
      </p:pic>
      <p:sp>
        <p:nvSpPr>
          <p:cNvPr id="41" name="Text 23"/>
          <p:cNvSpPr txBox="1"/>
          <p:nvPr/>
        </p:nvSpPr>
        <p:spPr>
          <a:xfrm>
            <a:off x="8061350" y="4657954"/>
            <a:ext cx="15590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A5F96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$3.00</a:t>
            </a:r>
            <a:endParaRPr lang="en-US" sz="3600" dirty="0"/>
          </a:p>
        </p:txBody>
      </p:sp>
      <p:sp>
        <p:nvSpPr>
          <p:cNvPr id="42" name="Text 24"/>
          <p:cNvSpPr txBox="1"/>
          <p:nvPr/>
        </p:nvSpPr>
        <p:spPr>
          <a:xfrm>
            <a:off x="8202168" y="5152644"/>
            <a:ext cx="12765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0A5F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 cookie</a:t>
            </a:r>
            <a:endParaRPr lang="en-US" sz="1000" dirty="0"/>
          </a:p>
        </p:txBody>
      </p:sp>
      <p:sp>
        <p:nvSpPr>
          <p:cNvPr id="43" name="Shape 25"/>
          <p:cNvSpPr/>
          <p:nvPr/>
        </p:nvSpPr>
        <p:spPr>
          <a:xfrm>
            <a:off x="6409944" y="5495544"/>
            <a:ext cx="4858207" cy="9144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4" name="Image 16" descr="preencoded.png"/>
          <p:cNvPicPr>
            <a:picLocks noChangeAspect="1"/>
          </p:cNvPicPr>
          <p:nvPr/>
        </p:nvPicPr>
        <p:blipFill>
          <a:blip r:embed="rId17"/>
          <a:srcRect l="-35543" r="-35543"/>
          <a:stretch/>
        </p:blipFill>
        <p:spPr>
          <a:xfrm>
            <a:off x="6715354" y="5695798"/>
            <a:ext cx="228600" cy="152705"/>
          </a:xfrm>
          <a:prstGeom prst="rect">
            <a:avLst/>
          </a:prstGeom>
        </p:spPr>
      </p:pic>
      <p:sp>
        <p:nvSpPr>
          <p:cNvPr id="45" name="Text 26"/>
          <p:cNvSpPr txBox="1"/>
          <p:nvPr/>
        </p:nvSpPr>
        <p:spPr>
          <a:xfrm>
            <a:off x="6943954" y="5658307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Premium Experience</a:t>
            </a:r>
            <a:endParaRPr lang="en-US" sz="1200" dirty="0"/>
          </a:p>
        </p:txBody>
      </p:sp>
      <p:pic>
        <p:nvPicPr>
          <p:cNvPr id="46" name="Image 17" descr="preencoded.png"/>
          <p:cNvPicPr>
            <a:picLocks noChangeAspect="1"/>
          </p:cNvPicPr>
          <p:nvPr/>
        </p:nvPicPr>
        <p:blipFill>
          <a:blip r:embed="rId17"/>
          <a:srcRect l="-35543" r="-35543"/>
          <a:stretch/>
        </p:blipFill>
        <p:spPr>
          <a:xfrm>
            <a:off x="6715354" y="6038698"/>
            <a:ext cx="228600" cy="152705"/>
          </a:xfrm>
          <a:prstGeom prst="rect">
            <a:avLst/>
          </a:prstGeom>
        </p:spPr>
      </p:pic>
      <p:sp>
        <p:nvSpPr>
          <p:cNvPr id="47" name="Text 27"/>
          <p:cNvSpPr txBox="1"/>
          <p:nvPr/>
        </p:nvSpPr>
        <p:spPr>
          <a:xfrm>
            <a:off x="6943954" y="6001207"/>
            <a:ext cx="17007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"Crafted &amp; Special"</a:t>
            </a:r>
            <a:endParaRPr lang="en-US" sz="1200" dirty="0"/>
          </a:p>
        </p:txBody>
      </p:sp>
      <p:pic>
        <p:nvPicPr>
          <p:cNvPr id="48" name="Image 18" descr="preencoded.png"/>
          <p:cNvPicPr>
            <a:picLocks noChangeAspect="1"/>
          </p:cNvPicPr>
          <p:nvPr/>
        </p:nvPicPr>
        <p:blipFill>
          <a:blip r:embed="rId17"/>
          <a:srcRect l="-35543" r="-35543"/>
          <a:stretch/>
        </p:blipFill>
        <p:spPr>
          <a:xfrm>
            <a:off x="6715354" y="6381598"/>
            <a:ext cx="228600" cy="152705"/>
          </a:xfrm>
          <a:prstGeom prst="rect">
            <a:avLst/>
          </a:prstGeom>
        </p:spPr>
      </p:pic>
      <p:sp>
        <p:nvSpPr>
          <p:cNvPr id="49" name="Text 28"/>
          <p:cNvSpPr txBox="1"/>
          <p:nvPr/>
        </p:nvSpPr>
        <p:spPr>
          <a:xfrm>
            <a:off x="6943954" y="6344107"/>
            <a:ext cx="140634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Indulgent treat</a:t>
            </a:r>
            <a:endParaRPr lang="en-US" sz="1200" dirty="0"/>
          </a:p>
        </p:txBody>
      </p:sp>
      <p:sp>
        <p:nvSpPr>
          <p:cNvPr id="50" name="Text 29"/>
          <p:cNvSpPr txBox="1"/>
          <p:nvPr/>
        </p:nvSpPr>
        <p:spPr>
          <a:xfrm>
            <a:off x="7906817" y="6953098"/>
            <a:ext cx="2356096" cy="2925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A5F96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"Worth the extra cost."</a:t>
            </a:r>
            <a:endParaRPr lang="en-US" sz="1400" dirty="0"/>
          </a:p>
        </p:txBody>
      </p:sp>
      <p:pic>
        <p:nvPicPr>
          <p:cNvPr id="51" name="Image 19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229600" y="3209544"/>
            <a:ext cx="1218895" cy="1218895"/>
          </a:xfrm>
          <a:prstGeom prst="rect">
            <a:avLst/>
          </a:prstGeom>
        </p:spPr>
      </p:pic>
      <p:pic>
        <p:nvPicPr>
          <p:cNvPr id="52" name="Image 20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553298" y="3534156"/>
            <a:ext cx="571500" cy="571500"/>
          </a:xfrm>
          <a:prstGeom prst="rect">
            <a:avLst/>
          </a:prstGeom>
        </p:spPr>
      </p:pic>
      <p:sp>
        <p:nvSpPr>
          <p:cNvPr id="53" name="Shape 30"/>
          <p:cNvSpPr/>
          <p:nvPr/>
        </p:nvSpPr>
        <p:spPr>
          <a:xfrm>
            <a:off x="9219895" y="3133649"/>
            <a:ext cx="304495" cy="304495"/>
          </a:xfrm>
          <a:prstGeom prst="ellipse">
            <a:avLst/>
          </a:prstGeom>
          <a:solidFill>
            <a:srgbClr val="1A5F96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4" name="Image 21" descr="preencoded.png"/>
          <p:cNvPicPr>
            <a:picLocks noChangeAspect="1"/>
          </p:cNvPicPr>
          <p:nvPr/>
        </p:nvPicPr>
        <p:blipFill>
          <a:blip r:embed="rId20"/>
          <a:srcRect t="-14341" b="-14341"/>
          <a:stretch/>
        </p:blipFill>
        <p:spPr>
          <a:xfrm>
            <a:off x="9305849" y="3209544"/>
            <a:ext cx="133502" cy="152705"/>
          </a:xfrm>
          <a:prstGeom prst="rect">
            <a:avLst/>
          </a:prstGeom>
        </p:spPr>
      </p:pic>
      <p:sp>
        <p:nvSpPr>
          <p:cNvPr id="55" name="Text 31"/>
          <p:cNvSpPr txBox="1"/>
          <p:nvPr/>
        </p:nvSpPr>
        <p:spPr>
          <a:xfrm>
            <a:off x="11365992" y="6400800"/>
            <a:ext cx="2194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57442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74331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Why Students Choose the $3 Cookie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sp>
        <p:nvSpPr>
          <p:cNvPr id="9" name="Shape 5"/>
          <p:cNvSpPr/>
          <p:nvPr/>
        </p:nvSpPr>
        <p:spPr>
          <a:xfrm>
            <a:off x="609905" y="2057400"/>
            <a:ext cx="5372100" cy="1561795"/>
          </a:xfrm>
          <a:prstGeom prst="roundRect">
            <a:avLst>
              <a:gd name="adj" fmla="val 428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09905" y="2057400"/>
            <a:ext cx="57607" cy="1535278"/>
          </a:xfrm>
          <a:prstGeom prst="rect">
            <a:avLst/>
          </a:prstGeom>
          <a:solidFill>
            <a:srgbClr val="1A5F96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923544" y="2295144"/>
            <a:ext cx="571500" cy="571500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5451" y="2467051"/>
            <a:ext cx="228600" cy="228600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723644" y="2295144"/>
            <a:ext cx="4134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Emotional Value</a:t>
            </a:r>
            <a:endParaRPr lang="en-US" sz="1500" dirty="0"/>
          </a:p>
        </p:txBody>
      </p:sp>
      <p:sp>
        <p:nvSpPr>
          <p:cNvPr id="14" name="Text 9"/>
          <p:cNvSpPr txBox="1"/>
          <p:nvPr/>
        </p:nvSpPr>
        <p:spPr>
          <a:xfrm>
            <a:off x="1723644" y="2638044"/>
            <a:ext cx="40965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It feels like a treat or a reward. The purchase isn't just calories; it's a moment of joy and self-care in a busy day.</a:t>
            </a:r>
            <a:endParaRPr lang="en-US" sz="1200" dirty="0"/>
          </a:p>
        </p:txBody>
      </p:sp>
      <p:sp>
        <p:nvSpPr>
          <p:cNvPr id="15" name="Shape 10"/>
          <p:cNvSpPr/>
          <p:nvPr/>
        </p:nvSpPr>
        <p:spPr>
          <a:xfrm>
            <a:off x="6210605" y="2057400"/>
            <a:ext cx="5372100" cy="1561795"/>
          </a:xfrm>
          <a:prstGeom prst="roundRect">
            <a:avLst>
              <a:gd name="adj" fmla="val 428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10605" y="2057400"/>
            <a:ext cx="57607" cy="1535278"/>
          </a:xfrm>
          <a:prstGeom prst="rect">
            <a:avLst/>
          </a:prstGeom>
          <a:solidFill>
            <a:srgbClr val="1A5F96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6524244" y="2295144"/>
            <a:ext cx="571500" cy="571500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96151" y="2467051"/>
            <a:ext cx="228600" cy="228600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7324344" y="2295144"/>
            <a:ext cx="4134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Quality Signals</a:t>
            </a:r>
            <a:endParaRPr lang="en-US" sz="1500" dirty="0"/>
          </a:p>
        </p:txBody>
      </p:sp>
      <p:sp>
        <p:nvSpPr>
          <p:cNvPr id="20" name="Text 14"/>
          <p:cNvSpPr txBox="1"/>
          <p:nvPr/>
        </p:nvSpPr>
        <p:spPr>
          <a:xfrm>
            <a:off x="7324344" y="2638044"/>
            <a:ext cx="4096512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Higher price reduces uncertainty. It signals superior ingredients (real butter, chocolate chunks) vs. processed alternatives.</a:t>
            </a:r>
            <a:endParaRPr lang="en-US" sz="1200" dirty="0"/>
          </a:p>
        </p:txBody>
      </p:sp>
      <p:sp>
        <p:nvSpPr>
          <p:cNvPr id="21" name="Shape 15"/>
          <p:cNvSpPr/>
          <p:nvPr/>
        </p:nvSpPr>
        <p:spPr>
          <a:xfrm>
            <a:off x="609905" y="3839566"/>
            <a:ext cx="5372100" cy="1343254"/>
          </a:xfrm>
          <a:prstGeom prst="roundRect">
            <a:avLst>
              <a:gd name="adj" fmla="val 57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6"/>
          <p:cNvSpPr/>
          <p:nvPr/>
        </p:nvSpPr>
        <p:spPr>
          <a:xfrm>
            <a:off x="609905" y="3839566"/>
            <a:ext cx="57607" cy="1318565"/>
          </a:xfrm>
          <a:prstGeom prst="rect">
            <a:avLst/>
          </a:prstGeom>
          <a:solidFill>
            <a:srgbClr val="1A5F96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923544" y="4078224"/>
            <a:ext cx="571500" cy="571500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1080821" y="4249217"/>
            <a:ext cx="256946" cy="228600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1723644" y="4078224"/>
            <a:ext cx="4134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Total Experience</a:t>
            </a:r>
            <a:endParaRPr lang="en-US" sz="1500" dirty="0"/>
          </a:p>
        </p:txBody>
      </p:sp>
      <p:sp>
        <p:nvSpPr>
          <p:cNvPr id="26" name="Text 19"/>
          <p:cNvSpPr txBox="1"/>
          <p:nvPr/>
        </p:nvSpPr>
        <p:spPr>
          <a:xfrm>
            <a:off x="1723644" y="4421124"/>
            <a:ext cx="40965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value extends beyond the cookie to the warmth, smell, atmosphere, and service of the premium café.</a:t>
            </a:r>
            <a:endParaRPr lang="en-US" sz="1200" dirty="0"/>
          </a:p>
        </p:txBody>
      </p:sp>
      <p:sp>
        <p:nvSpPr>
          <p:cNvPr id="27" name="Shape 20"/>
          <p:cNvSpPr/>
          <p:nvPr/>
        </p:nvSpPr>
        <p:spPr>
          <a:xfrm>
            <a:off x="6210605" y="3839566"/>
            <a:ext cx="5372100" cy="1343254"/>
          </a:xfrm>
          <a:prstGeom prst="roundRect">
            <a:avLst>
              <a:gd name="adj" fmla="val 579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1"/>
          <p:cNvSpPr/>
          <p:nvPr/>
        </p:nvSpPr>
        <p:spPr>
          <a:xfrm>
            <a:off x="6210605" y="3839566"/>
            <a:ext cx="57607" cy="1318565"/>
          </a:xfrm>
          <a:prstGeom prst="rect">
            <a:avLst/>
          </a:prstGeom>
          <a:solidFill>
            <a:srgbClr val="1A5F96">
              <a:alpha val="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2"/>
          <p:cNvSpPr/>
          <p:nvPr/>
        </p:nvSpPr>
        <p:spPr>
          <a:xfrm>
            <a:off x="6524244" y="4078224"/>
            <a:ext cx="571500" cy="571500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6667805" y="4249217"/>
            <a:ext cx="286207" cy="228600"/>
          </a:xfrm>
          <a:prstGeom prst="rect">
            <a:avLst/>
          </a:prstGeom>
        </p:spPr>
      </p:pic>
      <p:sp>
        <p:nvSpPr>
          <p:cNvPr id="31" name="Text 23"/>
          <p:cNvSpPr txBox="1"/>
          <p:nvPr/>
        </p:nvSpPr>
        <p:spPr>
          <a:xfrm>
            <a:off x="7324344" y="4078224"/>
            <a:ext cx="4134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Identity &amp; Lifestyle</a:t>
            </a:r>
            <a:endParaRPr lang="en-US" sz="1500" dirty="0"/>
          </a:p>
        </p:txBody>
      </p:sp>
      <p:sp>
        <p:nvSpPr>
          <p:cNvPr id="32" name="Text 24"/>
          <p:cNvSpPr txBox="1"/>
          <p:nvPr/>
        </p:nvSpPr>
        <p:spPr>
          <a:xfrm>
            <a:off x="7324344" y="4421124"/>
            <a:ext cx="40965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Fits the student's self-image. "I am someone who appreciates craft quality over mass production."</a:t>
            </a:r>
            <a:endParaRPr lang="en-US" sz="1200" dirty="0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 l="-13" r="-13"/>
          <a:stretch/>
        </p:blipFill>
        <p:spPr>
          <a:xfrm>
            <a:off x="609905" y="5481828"/>
            <a:ext cx="10972800" cy="1011326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11028578" y="4760366"/>
            <a:ext cx="587045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dirty="0">
                <a:solidFill>
                  <a:srgbClr val="FFFFFF">
                    <a:alpha val="1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"</a:t>
            </a:r>
            <a:endParaRPr lang="en-US" sz="9600" dirty="0"/>
          </a:p>
        </p:txBody>
      </p:sp>
      <p:sp>
        <p:nvSpPr>
          <p:cNvPr id="35" name="Shape 26"/>
          <p:cNvSpPr/>
          <p:nvPr/>
        </p:nvSpPr>
        <p:spPr>
          <a:xfrm>
            <a:off x="2846271" y="5911596"/>
            <a:ext cx="9144" cy="152705"/>
          </a:xfrm>
          <a:prstGeom prst="rect">
            <a:avLst/>
          </a:prstGeom>
          <a:solidFill>
            <a:srgbClr val="60A5FA"/>
          </a:solidFill>
          <a:ln w="12700">
            <a:solidFill>
              <a:srgbClr val="60A5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7"/>
          <p:cNvSpPr txBox="1"/>
          <p:nvPr/>
        </p:nvSpPr>
        <p:spPr>
          <a:xfrm>
            <a:off x="914400" y="5911596"/>
            <a:ext cx="16546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90" dirty="0">
                <a:solidFill>
                  <a:srgbClr val="BFDBF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Bottom Line</a:t>
            </a:r>
            <a:endParaRPr lang="en-US" sz="1200" dirty="0"/>
          </a:p>
        </p:txBody>
      </p:sp>
      <p:sp>
        <p:nvSpPr>
          <p:cNvPr id="37" name="Text 28"/>
          <p:cNvSpPr txBox="1"/>
          <p:nvPr/>
        </p:nvSpPr>
        <p:spPr>
          <a:xfrm>
            <a:off x="3527869" y="5702198"/>
            <a:ext cx="57918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 "Price shapes what customers </a:t>
            </a:r>
            <a:r>
              <a:rPr lang="en-US" sz="1800" b="1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believe</a:t>
            </a:r>
            <a:r>
              <a:rPr lang="en-US" sz="1800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 they are getting." </a:t>
            </a:r>
            <a:endParaRPr lang="en-US" sz="1800" dirty="0"/>
          </a:p>
        </p:txBody>
      </p:sp>
      <p:sp>
        <p:nvSpPr>
          <p:cNvPr id="38" name="Text 29"/>
          <p:cNvSpPr txBox="1"/>
          <p:nvPr/>
        </p:nvSpPr>
        <p:spPr>
          <a:xfrm>
            <a:off x="3527869" y="6083503"/>
            <a:ext cx="52358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BEAF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pricing strategy itself creates part of the perceived value.</a:t>
            </a:r>
            <a:endParaRPr lang="en-US" sz="1200" dirty="0"/>
          </a:p>
        </p:txBody>
      </p:sp>
      <p:sp>
        <p:nvSpPr>
          <p:cNvPr id="39" name="Text 30"/>
          <p:cNvSpPr txBox="1"/>
          <p:nvPr/>
        </p:nvSpPr>
        <p:spPr>
          <a:xfrm>
            <a:off x="11360506" y="6400800"/>
            <a:ext cx="2286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609905" y="609905"/>
            <a:ext cx="42391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09905" y="875995"/>
            <a:ext cx="54580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Three Pricing Approaches</a:t>
            </a:r>
            <a:endParaRPr lang="en-US" sz="2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sp>
        <p:nvSpPr>
          <p:cNvPr id="9" name="Shape 5"/>
          <p:cNvSpPr/>
          <p:nvPr/>
        </p:nvSpPr>
        <p:spPr>
          <a:xfrm>
            <a:off x="609905" y="2133295"/>
            <a:ext cx="3457346" cy="4524451"/>
          </a:xfrm>
          <a:prstGeom prst="roundRect">
            <a:avLst>
              <a:gd name="adj" fmla="val 58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609905" y="2133295"/>
            <a:ext cx="3457346" cy="57607"/>
          </a:xfrm>
          <a:prstGeom prst="roundRect">
            <a:avLst>
              <a:gd name="adj" fmla="val 34982"/>
            </a:avLst>
          </a:prstGeom>
          <a:solidFill>
            <a:srgbClr val="94A3B8"/>
          </a:solidFill>
          <a:ln w="12700">
            <a:solidFill>
              <a:srgbClr val="94A3B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55902" y="2495398"/>
            <a:ext cx="761695" cy="761695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l="-50" r="-50"/>
          <a:stretch/>
        </p:blipFill>
        <p:spPr>
          <a:xfrm>
            <a:off x="2222906" y="2723998"/>
            <a:ext cx="228600" cy="304495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857707" y="3486607"/>
            <a:ext cx="29626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Cost-Based</a:t>
            </a:r>
            <a:endParaRPr lang="en-US" sz="15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2108606" y="3829507"/>
            <a:ext cx="457200" cy="38405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857707" y="4095598"/>
            <a:ext cx="29626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Formula</a:t>
            </a:r>
            <a:endParaRPr lang="en-US" sz="14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4324198"/>
            <a:ext cx="2848356" cy="418795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914400" y="4324198"/>
            <a:ext cx="2848356" cy="4197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334155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Cost + Markup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1104595" y="4972507"/>
            <a:ext cx="27724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Pros</a:t>
            </a:r>
            <a:endParaRPr lang="en-US" sz="1400" b="1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rcRect t="-1100" b="-1100"/>
          <a:stretch/>
        </p:blipFill>
        <p:spPr>
          <a:xfrm>
            <a:off x="914400" y="4998110"/>
            <a:ext cx="114300" cy="133502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914400" y="5201107"/>
            <a:ext cx="29242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Simple to calculate. Ensures costs are covered.</a:t>
            </a:r>
            <a:endParaRPr lang="en-US" sz="1200" dirty="0"/>
          </a:p>
        </p:txBody>
      </p:sp>
      <p:sp>
        <p:nvSpPr>
          <p:cNvPr id="21" name="Text 12"/>
          <p:cNvSpPr txBox="1"/>
          <p:nvPr/>
        </p:nvSpPr>
        <p:spPr>
          <a:xfrm>
            <a:off x="1095451" y="5734202"/>
            <a:ext cx="2781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</a:t>
            </a:r>
            <a:endParaRPr lang="en-US" sz="1400" b="1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rcRect l="-2512" r="-2512"/>
          <a:stretch/>
        </p:blipFill>
        <p:spPr>
          <a:xfrm>
            <a:off x="914400" y="5759806"/>
            <a:ext cx="105156" cy="133502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914400" y="5962802"/>
            <a:ext cx="29242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Ignores customer willingness to pay. Leaves money on the table.</a:t>
            </a:r>
            <a:endParaRPr lang="en-US" sz="1200" dirty="0"/>
          </a:p>
        </p:txBody>
      </p:sp>
      <p:sp>
        <p:nvSpPr>
          <p:cNvPr id="24" name="Shape 14"/>
          <p:cNvSpPr/>
          <p:nvPr/>
        </p:nvSpPr>
        <p:spPr>
          <a:xfrm>
            <a:off x="4369003" y="2133295"/>
            <a:ext cx="3457346" cy="4524451"/>
          </a:xfrm>
          <a:prstGeom prst="roundRect">
            <a:avLst>
              <a:gd name="adj" fmla="val 583"/>
            </a:avLst>
          </a:prstGeom>
          <a:solidFill>
            <a:srgbClr val="F0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5"/>
          <p:cNvSpPr/>
          <p:nvPr/>
        </p:nvSpPr>
        <p:spPr>
          <a:xfrm>
            <a:off x="4369003" y="2133295"/>
            <a:ext cx="3457346" cy="57607"/>
          </a:xfrm>
          <a:prstGeom prst="roundRect">
            <a:avLst>
              <a:gd name="adj" fmla="val 34982"/>
            </a:avLst>
          </a:prstGeom>
          <a:solidFill>
            <a:srgbClr val="60A5FA"/>
          </a:solidFill>
          <a:ln w="12700">
            <a:solidFill>
              <a:srgbClr val="60A5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15000" y="2495398"/>
            <a:ext cx="761695" cy="761695"/>
          </a:xfrm>
          <a:prstGeom prst="rect">
            <a:avLst/>
          </a:prstGeom>
        </p:spPr>
      </p:pic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1"/>
          <a:srcRect l="-90" r="-90"/>
          <a:stretch/>
        </p:blipFill>
        <p:spPr>
          <a:xfrm>
            <a:off x="5905195" y="2723998"/>
            <a:ext cx="381305" cy="304495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4616806" y="3486607"/>
            <a:ext cx="29626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Competition-Based</a:t>
            </a:r>
            <a:endParaRPr lang="en-US" sz="1500" dirty="0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2"/>
          <a:srcRect t="-400" b="-400"/>
          <a:stretch/>
        </p:blipFill>
        <p:spPr>
          <a:xfrm>
            <a:off x="5867705" y="3829507"/>
            <a:ext cx="457200" cy="38405"/>
          </a:xfrm>
          <a:prstGeom prst="rect">
            <a:avLst/>
          </a:prstGeom>
        </p:spPr>
      </p:pic>
      <p:sp>
        <p:nvSpPr>
          <p:cNvPr id="30" name="Text 17"/>
          <p:cNvSpPr txBox="1"/>
          <p:nvPr/>
        </p:nvSpPr>
        <p:spPr>
          <a:xfrm>
            <a:off x="4616806" y="4095598"/>
            <a:ext cx="29626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4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Formula</a:t>
            </a:r>
            <a:endParaRPr lang="en-US" sz="1400" dirty="0"/>
          </a:p>
        </p:txBody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3498" y="4324198"/>
            <a:ext cx="2848356" cy="418795"/>
          </a:xfrm>
          <a:prstGeom prst="rect">
            <a:avLst/>
          </a:prstGeom>
        </p:spPr>
      </p:pic>
      <p:sp>
        <p:nvSpPr>
          <p:cNvPr id="32" name="Text 18"/>
          <p:cNvSpPr/>
          <p:nvPr/>
        </p:nvSpPr>
        <p:spPr>
          <a:xfrm>
            <a:off x="4673498" y="4324198"/>
            <a:ext cx="2848356" cy="4197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D4ED8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Match Competitors</a:t>
            </a:r>
            <a:endParaRPr lang="en-US" sz="1400" dirty="0"/>
          </a:p>
        </p:txBody>
      </p:sp>
      <p:sp>
        <p:nvSpPr>
          <p:cNvPr id="33" name="Text 19"/>
          <p:cNvSpPr txBox="1"/>
          <p:nvPr/>
        </p:nvSpPr>
        <p:spPr>
          <a:xfrm>
            <a:off x="4863694" y="4972507"/>
            <a:ext cx="27724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Pros</a:t>
            </a:r>
            <a:endParaRPr lang="en-US" sz="1400" b="1" dirty="0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9"/>
          <a:srcRect t="-1100" b="-1100"/>
          <a:stretch/>
        </p:blipFill>
        <p:spPr>
          <a:xfrm>
            <a:off x="4673498" y="4998110"/>
            <a:ext cx="114300" cy="133502"/>
          </a:xfrm>
          <a:prstGeom prst="rect">
            <a:avLst/>
          </a:prstGeom>
        </p:spPr>
      </p:pic>
      <p:sp>
        <p:nvSpPr>
          <p:cNvPr id="35" name="Text 20"/>
          <p:cNvSpPr txBox="1"/>
          <p:nvPr/>
        </p:nvSpPr>
        <p:spPr>
          <a:xfrm>
            <a:off x="4673498" y="5201107"/>
            <a:ext cx="29242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 risk. Maintains market share. Good for commodities.</a:t>
            </a:r>
            <a:endParaRPr lang="en-US" sz="1200" dirty="0"/>
          </a:p>
        </p:txBody>
      </p:sp>
      <p:sp>
        <p:nvSpPr>
          <p:cNvPr id="36" name="Text 21"/>
          <p:cNvSpPr txBox="1"/>
          <p:nvPr/>
        </p:nvSpPr>
        <p:spPr>
          <a:xfrm>
            <a:off x="4854550" y="5734202"/>
            <a:ext cx="2781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</a:t>
            </a:r>
            <a:endParaRPr lang="en-US" sz="1400" b="1" dirty="0"/>
          </a:p>
        </p:txBody>
      </p:sp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10"/>
          <a:srcRect l="-2512" r="-2512"/>
          <a:stretch/>
        </p:blipFill>
        <p:spPr>
          <a:xfrm>
            <a:off x="4673498" y="5759806"/>
            <a:ext cx="105156" cy="133502"/>
          </a:xfrm>
          <a:prstGeom prst="rect">
            <a:avLst/>
          </a:prstGeom>
        </p:spPr>
      </p:pic>
      <p:sp>
        <p:nvSpPr>
          <p:cNvPr id="38" name="Text 22"/>
          <p:cNvSpPr txBox="1"/>
          <p:nvPr/>
        </p:nvSpPr>
        <p:spPr>
          <a:xfrm>
            <a:off x="4673498" y="5962802"/>
            <a:ext cx="29242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Risks "race to the bottom" price wars. Ignores unique value.</a:t>
            </a:r>
            <a:endParaRPr lang="en-US" sz="1200" dirty="0"/>
          </a:p>
        </p:txBody>
      </p:sp>
      <p:sp>
        <p:nvSpPr>
          <p:cNvPr id="39" name="Text 23"/>
          <p:cNvSpPr txBox="1"/>
          <p:nvPr/>
        </p:nvSpPr>
        <p:spPr>
          <a:xfrm>
            <a:off x="11364163" y="6400800"/>
            <a:ext cx="2194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</a:t>
            </a:r>
            <a:endParaRPr lang="en-US" sz="900" dirty="0"/>
          </a:p>
        </p:txBody>
      </p:sp>
      <p:sp>
        <p:nvSpPr>
          <p:cNvPr id="40" name="Shape 24"/>
          <p:cNvSpPr/>
          <p:nvPr/>
        </p:nvSpPr>
        <p:spPr>
          <a:xfrm>
            <a:off x="8041234" y="2020824"/>
            <a:ext cx="3629254" cy="4753051"/>
          </a:xfrm>
          <a:prstGeom prst="roundRect">
            <a:avLst>
              <a:gd name="adj" fmla="val 52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" name="Shape 25"/>
          <p:cNvSpPr/>
          <p:nvPr/>
        </p:nvSpPr>
        <p:spPr>
          <a:xfrm>
            <a:off x="8041234" y="2020824"/>
            <a:ext cx="3629254" cy="57607"/>
          </a:xfrm>
          <a:prstGeom prst="roundRect">
            <a:avLst>
              <a:gd name="adj" fmla="val 33329"/>
            </a:avLst>
          </a:prstGeom>
          <a:solidFill>
            <a:srgbClr val="1A5F96"/>
          </a:solidFill>
          <a:ln w="12700">
            <a:solidFill>
              <a:srgbClr val="1A5F9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14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454896" y="2400300"/>
            <a:ext cx="800100" cy="800100"/>
          </a:xfrm>
          <a:prstGeom prst="rect">
            <a:avLst/>
          </a:prstGeom>
        </p:spPr>
      </p:pic>
      <p:pic>
        <p:nvPicPr>
          <p:cNvPr id="43" name="Image 15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685325" y="2630729"/>
            <a:ext cx="342900" cy="342900"/>
          </a:xfrm>
          <a:prstGeom prst="rect">
            <a:avLst/>
          </a:prstGeom>
        </p:spPr>
      </p:pic>
      <p:sp>
        <p:nvSpPr>
          <p:cNvPr id="44" name="Text 26"/>
          <p:cNvSpPr txBox="1"/>
          <p:nvPr/>
        </p:nvSpPr>
        <p:spPr>
          <a:xfrm>
            <a:off x="8314639" y="3440887"/>
            <a:ext cx="30861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Value-Based</a:t>
            </a:r>
            <a:endParaRPr lang="en-US" sz="1500" dirty="0"/>
          </a:p>
        </p:txBody>
      </p:sp>
      <p:pic>
        <p:nvPicPr>
          <p:cNvPr id="45" name="Image 16" descr="preencoded.png"/>
          <p:cNvPicPr>
            <a:picLocks noChangeAspect="1"/>
          </p:cNvPicPr>
          <p:nvPr/>
        </p:nvPicPr>
        <p:blipFill>
          <a:blip r:embed="rId16"/>
          <a:srcRect t="-286" b="-286"/>
          <a:stretch/>
        </p:blipFill>
        <p:spPr>
          <a:xfrm>
            <a:off x="9614916" y="3801161"/>
            <a:ext cx="480060" cy="40234"/>
          </a:xfrm>
          <a:prstGeom prst="rect">
            <a:avLst/>
          </a:prstGeom>
        </p:spPr>
      </p:pic>
      <p:sp>
        <p:nvSpPr>
          <p:cNvPr id="46" name="Text 27"/>
          <p:cNvSpPr txBox="1"/>
          <p:nvPr/>
        </p:nvSpPr>
        <p:spPr>
          <a:xfrm>
            <a:off x="8314639" y="4080967"/>
            <a:ext cx="30861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45" dirty="0">
                <a:solidFill>
                  <a:srgbClr val="93C5F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Formula</a:t>
            </a:r>
            <a:endParaRPr lang="en-US" sz="1400" dirty="0"/>
          </a:p>
        </p:txBody>
      </p:sp>
      <p:pic>
        <p:nvPicPr>
          <p:cNvPr id="47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71332" y="4320540"/>
            <a:ext cx="2971800" cy="448056"/>
          </a:xfrm>
          <a:prstGeom prst="rect">
            <a:avLst/>
          </a:prstGeom>
        </p:spPr>
      </p:pic>
      <p:sp>
        <p:nvSpPr>
          <p:cNvPr id="48" name="Text 28"/>
          <p:cNvSpPr/>
          <p:nvPr/>
        </p:nvSpPr>
        <p:spPr>
          <a:xfrm>
            <a:off x="8371332" y="4320540"/>
            <a:ext cx="2971800" cy="4480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Perceived Value</a:t>
            </a:r>
            <a:endParaRPr lang="en-US" sz="1400" dirty="0"/>
          </a:p>
        </p:txBody>
      </p:sp>
      <p:sp>
        <p:nvSpPr>
          <p:cNvPr id="49" name="Text 29"/>
          <p:cNvSpPr txBox="1"/>
          <p:nvPr/>
        </p:nvSpPr>
        <p:spPr>
          <a:xfrm>
            <a:off x="8581644" y="5000854"/>
            <a:ext cx="287578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Pros</a:t>
            </a:r>
            <a:endParaRPr lang="en-US" sz="1400" b="1" dirty="0"/>
          </a:p>
        </p:txBody>
      </p:sp>
      <p:sp>
        <p:nvSpPr>
          <p:cNvPr id="50" name="Text 30"/>
          <p:cNvSpPr txBox="1"/>
          <p:nvPr/>
        </p:nvSpPr>
        <p:spPr>
          <a:xfrm>
            <a:off x="8371332" y="5241341"/>
            <a:ext cx="30486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Maximizes profit. Aligns with brand positioning. Captures true worth.</a:t>
            </a:r>
            <a:endParaRPr lang="en-US" sz="1200" dirty="0"/>
          </a:p>
        </p:txBody>
      </p:sp>
      <p:sp>
        <p:nvSpPr>
          <p:cNvPr id="51" name="Text 31"/>
          <p:cNvSpPr txBox="1"/>
          <p:nvPr/>
        </p:nvSpPr>
        <p:spPr>
          <a:xfrm>
            <a:off x="8601761" y="5800954"/>
            <a:ext cx="285567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Requirement</a:t>
            </a:r>
            <a:endParaRPr lang="en-US" sz="1400" b="1" dirty="0"/>
          </a:p>
        </p:txBody>
      </p:sp>
      <p:sp>
        <p:nvSpPr>
          <p:cNvPr id="52" name="Text 32"/>
          <p:cNvSpPr txBox="1"/>
          <p:nvPr/>
        </p:nvSpPr>
        <p:spPr>
          <a:xfrm>
            <a:off x="8371332" y="6041441"/>
            <a:ext cx="30486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Requires deep understanding of customer psychology.</a:t>
            </a:r>
            <a:endParaRPr lang="en-US" sz="1200" dirty="0"/>
          </a:p>
        </p:txBody>
      </p:sp>
      <p:pic>
        <p:nvPicPr>
          <p:cNvPr id="53" name="Image 18" descr="preencoded.png"/>
          <p:cNvPicPr>
            <a:picLocks noChangeAspect="1"/>
          </p:cNvPicPr>
          <p:nvPr/>
        </p:nvPicPr>
        <p:blipFill>
          <a:blip r:embed="rId18"/>
          <a:srcRect t="-43" b="-43"/>
          <a:stretch/>
        </p:blipFill>
        <p:spPr>
          <a:xfrm>
            <a:off x="8371332" y="5018227"/>
            <a:ext cx="133502" cy="152705"/>
          </a:xfrm>
          <a:prstGeom prst="rect">
            <a:avLst/>
          </a:prstGeom>
        </p:spPr>
      </p:pic>
      <p:pic>
        <p:nvPicPr>
          <p:cNvPr id="54" name="Image 19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371332" y="5818327"/>
            <a:ext cx="152705" cy="152705"/>
          </a:xfrm>
          <a:prstGeom prst="rect">
            <a:avLst/>
          </a:prstGeom>
        </p:spPr>
      </p:pic>
      <p:pic>
        <p:nvPicPr>
          <p:cNvPr id="55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04097" y="1920240"/>
            <a:ext cx="1705356" cy="267005"/>
          </a:xfrm>
          <a:prstGeom prst="rect">
            <a:avLst/>
          </a:prstGeom>
        </p:spPr>
      </p:pic>
      <p:sp>
        <p:nvSpPr>
          <p:cNvPr id="56" name="Text 33"/>
          <p:cNvSpPr/>
          <p:nvPr/>
        </p:nvSpPr>
        <p:spPr>
          <a:xfrm>
            <a:off x="9398203" y="1920240"/>
            <a:ext cx="1311250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75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Recommended</a:t>
            </a:r>
            <a:endParaRPr lang="en-US" sz="900" dirty="0"/>
          </a:p>
        </p:txBody>
      </p:sp>
      <p:pic>
        <p:nvPicPr>
          <p:cNvPr id="57" name="Image 21" descr="preencoded.png"/>
          <p:cNvPicPr>
            <a:picLocks noChangeAspect="1"/>
          </p:cNvPicPr>
          <p:nvPr/>
        </p:nvPicPr>
        <p:blipFill>
          <a:blip r:embed="rId21"/>
          <a:srcRect l="-837" r="-837"/>
          <a:stretch/>
        </p:blipFill>
        <p:spPr>
          <a:xfrm>
            <a:off x="9164117" y="1975104"/>
            <a:ext cx="152705" cy="1335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05" y="10800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-397" r="-397"/>
          <a:stretch/>
        </p:blipFill>
        <p:spPr>
          <a:xfrm>
            <a:off x="1447495" y="1981505"/>
            <a:ext cx="38405" cy="541050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-16" b="-16"/>
          <a:stretch/>
        </p:blipFill>
        <p:spPr>
          <a:xfrm>
            <a:off x="761695" y="1981505"/>
            <a:ext cx="10668305" cy="1314907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754" y="2238451"/>
            <a:ext cx="1143000" cy="2286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914754" y="2238451"/>
            <a:ext cx="114300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2" dirty="0">
                <a:solidFill>
                  <a:srgbClr val="BE123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Problem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166567" y="2219249"/>
            <a:ext cx="36576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Free Tutoring = Low Commitment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1914754" y="2562149"/>
            <a:ext cx="935431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When the university offered tutoring for free, students frequently skipped appointments without notice. The "zero price" signaled zero risk and low value, leading to a </a:t>
            </a:r>
            <a:r>
              <a:rPr lang="en-US" sz="1200" b="1" dirty="0">
                <a:solidFill>
                  <a:srgbClr val="E11D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40% no-show rate</a:t>
            </a: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and wasted resources. 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354" y="2333549"/>
            <a:ext cx="609905" cy="60990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90549" y="2523744"/>
            <a:ext cx="228600" cy="228600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rcRect t="-25000" b="-25000"/>
          <a:stretch/>
        </p:blipFill>
        <p:spPr>
          <a:xfrm>
            <a:off x="1543507" y="3448202"/>
            <a:ext cx="133502" cy="267005"/>
          </a:xfrm>
          <a:prstGeom prst="rect">
            <a:avLst/>
          </a:prstGeom>
        </p:spPr>
      </p:pic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4"/>
          <a:srcRect t="-16" b="-16"/>
          <a:stretch/>
        </p:blipFill>
        <p:spPr>
          <a:xfrm>
            <a:off x="761695" y="3393427"/>
            <a:ext cx="10668305" cy="1314907"/>
          </a:xfrm>
          <a:prstGeom prst="rect">
            <a:avLst/>
          </a:prstGeom>
        </p:spPr>
      </p:pic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4754" y="3650373"/>
            <a:ext cx="1162202" cy="22860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914754" y="3650373"/>
            <a:ext cx="1162202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2" dirty="0">
                <a:solidFill>
                  <a:srgbClr val="04785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Solution</a:t>
            </a:r>
            <a:endParaRPr lang="en-US" sz="900" dirty="0"/>
          </a:p>
        </p:txBody>
      </p:sp>
      <p:sp>
        <p:nvSpPr>
          <p:cNvPr id="16" name="Text 6"/>
          <p:cNvSpPr txBox="1"/>
          <p:nvPr/>
        </p:nvSpPr>
        <p:spPr>
          <a:xfrm>
            <a:off x="3186684" y="3631171"/>
            <a:ext cx="413034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Introduction of a "Commitment Fee"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1914754" y="3974071"/>
            <a:ext cx="9354312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The center introduced a small </a:t>
            </a:r>
            <a:r>
              <a:rPr lang="en-US" sz="12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$20 refundable deposit</a:t>
            </a:r>
            <a:r>
              <a:rPr lang="en-US" sz="12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Alternatively, they tested a loyalty model where attending 5 sessions earned a reward. Both added a "cost" or "value" to the appointment slot. </a:t>
            </a:r>
            <a:endParaRPr lang="en-US" sz="12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00354" y="3745471"/>
            <a:ext cx="609905" cy="609905"/>
          </a:xfrm>
          <a:prstGeom prst="rect">
            <a:avLst/>
          </a:prstGeom>
        </p:spPr>
      </p:pic>
      <p:pic>
        <p:nvPicPr>
          <p:cNvPr id="19" name="Image 9" descr="preencoded.png"/>
          <p:cNvPicPr>
            <a:picLocks noChangeAspect="1"/>
          </p:cNvPicPr>
          <p:nvPr/>
        </p:nvPicPr>
        <p:blipFill>
          <a:blip r:embed="rId11"/>
          <a:srcRect t="-45" b="-45"/>
          <a:stretch/>
        </p:blipFill>
        <p:spPr>
          <a:xfrm>
            <a:off x="1175918" y="3935666"/>
            <a:ext cx="256946" cy="228600"/>
          </a:xfrm>
          <a:prstGeom prst="rect">
            <a:avLst/>
          </a:prstGeom>
        </p:spPr>
      </p:pic>
      <p:pic>
        <p:nvPicPr>
          <p:cNvPr id="20" name="Image 10" descr="preencoded.png"/>
          <p:cNvPicPr>
            <a:picLocks noChangeAspect="1"/>
          </p:cNvPicPr>
          <p:nvPr/>
        </p:nvPicPr>
        <p:blipFill>
          <a:blip r:embed="rId8"/>
          <a:srcRect t="-25000" b="-25000"/>
          <a:stretch/>
        </p:blipFill>
        <p:spPr>
          <a:xfrm>
            <a:off x="1543507" y="4860124"/>
            <a:ext cx="133502" cy="267005"/>
          </a:xfrm>
          <a:prstGeom prst="rect">
            <a:avLst/>
          </a:prstGeom>
        </p:spPr>
      </p:pic>
      <p:pic>
        <p:nvPicPr>
          <p:cNvPr id="21" name="Image 11" descr="preencoded.png"/>
          <p:cNvPicPr>
            <a:picLocks noChangeAspect="1"/>
          </p:cNvPicPr>
          <p:nvPr/>
        </p:nvPicPr>
        <p:blipFill>
          <a:blip r:embed="rId12"/>
          <a:srcRect t="-7" b="-7"/>
          <a:stretch/>
        </p:blipFill>
        <p:spPr>
          <a:xfrm>
            <a:off x="761695" y="4816635"/>
            <a:ext cx="10668305" cy="1548079"/>
          </a:xfrm>
          <a:prstGeom prst="rect">
            <a:avLst/>
          </a:prstGeom>
        </p:spPr>
      </p:pic>
      <p:pic>
        <p:nvPicPr>
          <p:cNvPr id="22" name="Image 12" descr="preencoded.png"/>
          <p:cNvPicPr>
            <a:picLocks noChangeAspect="1"/>
          </p:cNvPicPr>
          <p:nvPr/>
        </p:nvPicPr>
        <p:blipFill>
          <a:blip r:embed="rId13">
            <a:alphaModFix amt="10000"/>
          </a:blip>
          <a:srcRect l="-13" r="-13"/>
          <a:stretch/>
        </p:blipFill>
        <p:spPr>
          <a:xfrm>
            <a:off x="10744200" y="5373505"/>
            <a:ext cx="914400" cy="1218895"/>
          </a:xfrm>
          <a:prstGeom prst="rect">
            <a:avLst/>
          </a:prstGeom>
        </p:spPr>
      </p:pic>
      <p:pic>
        <p:nvPicPr>
          <p:cNvPr id="23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1505" y="5159535"/>
            <a:ext cx="1028700" cy="228600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981505" y="5159535"/>
            <a:ext cx="102870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2" dirty="0">
                <a:solidFill>
                  <a:srgbClr val="1E3A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Insight</a:t>
            </a:r>
            <a:endParaRPr lang="en-US" sz="900" dirty="0"/>
          </a:p>
        </p:txBody>
      </p:sp>
      <p:sp>
        <p:nvSpPr>
          <p:cNvPr id="25" name="Text 9"/>
          <p:cNvSpPr txBox="1"/>
          <p:nvPr/>
        </p:nvSpPr>
        <p:spPr>
          <a:xfrm>
            <a:off x="3117190" y="5121131"/>
            <a:ext cx="319674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i="1" dirty="0">
                <a:solidFill>
                  <a:srgbClr val="FFFFF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Pricing Influences Behavior</a:t>
            </a:r>
            <a:endParaRPr lang="en-US" sz="1800" dirty="0"/>
          </a:p>
        </p:txBody>
      </p:sp>
      <p:sp>
        <p:nvSpPr>
          <p:cNvPr id="26" name="Text 10"/>
          <p:cNvSpPr txBox="1"/>
          <p:nvPr/>
        </p:nvSpPr>
        <p:spPr>
          <a:xfrm>
            <a:off x="1981505" y="5502435"/>
            <a:ext cx="92208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DBEAF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Price isn't just about covering costs or making a profit. It is a psychological lever that drives commitment. </a:t>
            </a: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Paying creates paying attention.</a:t>
            </a:r>
            <a:endParaRPr lang="en-US" sz="1300" dirty="0"/>
          </a:p>
        </p:txBody>
      </p:sp>
      <p:pic>
        <p:nvPicPr>
          <p:cNvPr id="27" name="Image 14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067105" y="5285723"/>
            <a:ext cx="609905" cy="609905"/>
          </a:xfrm>
          <a:prstGeom prst="rect">
            <a:avLst/>
          </a:prstGeom>
        </p:spPr>
      </p:pic>
      <p:pic>
        <p:nvPicPr>
          <p:cNvPr id="28" name="Image 15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257300" y="5475918"/>
            <a:ext cx="228600" cy="228600"/>
          </a:xfrm>
          <a:prstGeom prst="rect">
            <a:avLst/>
          </a:prstGeom>
        </p:spPr>
      </p:pic>
      <p:sp>
        <p:nvSpPr>
          <p:cNvPr id="29" name="Text 11"/>
          <p:cNvSpPr txBox="1"/>
          <p:nvPr/>
        </p:nvSpPr>
        <p:spPr>
          <a:xfrm>
            <a:off x="11357762" y="5373505"/>
            <a:ext cx="2286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900" dirty="0"/>
          </a:p>
        </p:txBody>
      </p:sp>
      <p:sp>
        <p:nvSpPr>
          <p:cNvPr id="30" name="Text 12"/>
          <p:cNvSpPr txBox="1"/>
          <p:nvPr/>
        </p:nvSpPr>
        <p:spPr>
          <a:xfrm>
            <a:off x="609905" y="609905"/>
            <a:ext cx="50959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31" name="Text 13"/>
          <p:cNvSpPr txBox="1"/>
          <p:nvPr/>
        </p:nvSpPr>
        <p:spPr>
          <a:xfrm>
            <a:off x="609905" y="875995"/>
            <a:ext cx="677479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Mini Case: The Tutoring Center</a:t>
            </a:r>
            <a:endParaRPr lang="en-US" sz="2700" dirty="0"/>
          </a:p>
        </p:txBody>
      </p:sp>
      <p:pic>
        <p:nvPicPr>
          <p:cNvPr id="32" name="Image 16" descr="preencoded.png"/>
          <p:cNvPicPr>
            <a:picLocks noChangeAspect="1"/>
          </p:cNvPicPr>
          <p:nvPr/>
        </p:nvPicPr>
        <p:blipFill>
          <a:blip r:embed="rId17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33" name="Image 17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34" name="Text 14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128102" y="0"/>
            <a:ext cx="4067251" cy="6858000"/>
          </a:xfrm>
          <a:prstGeom prst="rect">
            <a:avLst/>
          </a:prstGeom>
          <a:solidFill>
            <a:srgbClr val="F8FAFC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609905" y="609905"/>
            <a:ext cx="42108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6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609905" y="875995"/>
            <a:ext cx="56775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The Psychology of Pricing</a:t>
            </a:r>
            <a:endParaRPr lang="en-US" sz="27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t="-384" b="-384"/>
          <a:stretch/>
        </p:blipFill>
        <p:spPr>
          <a:xfrm>
            <a:off x="609905" y="1410005"/>
            <a:ext cx="952805" cy="38405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97135" y="629107"/>
            <a:ext cx="152705" cy="152705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0225735" y="609905"/>
            <a:ext cx="149504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Funding My Startup</a:t>
            </a:r>
            <a:endParaRPr lang="en-US" sz="1000" dirty="0"/>
          </a:p>
        </p:txBody>
      </p:sp>
      <p:sp>
        <p:nvSpPr>
          <p:cNvPr id="10" name="Text 6"/>
          <p:cNvSpPr txBox="1"/>
          <p:nvPr/>
        </p:nvSpPr>
        <p:spPr>
          <a:xfrm>
            <a:off x="609905" y="2210105"/>
            <a:ext cx="739201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Price perception is rarely logical. It is heavily influenced by context, comparison, and emotional triggers. Three powerful psychological levers shape how customers evaluate "worth":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609905" y="3071938"/>
            <a:ext cx="3457346" cy="3438144"/>
          </a:xfrm>
          <a:prstGeom prst="roundRect">
            <a:avLst>
              <a:gd name="adj" fmla="val 88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609905" y="6427786"/>
            <a:ext cx="3435401" cy="57607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 txBox="1"/>
          <p:nvPr/>
        </p:nvSpPr>
        <p:spPr>
          <a:xfrm>
            <a:off x="3358591" y="3233787"/>
            <a:ext cx="60716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1F5F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36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2108606" y="4891594"/>
            <a:ext cx="457200" cy="38405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1278331" y="5884633"/>
            <a:ext cx="2124151" cy="304495"/>
          </a:xfrm>
          <a:prstGeom prst="roundRect">
            <a:avLst>
              <a:gd name="adj" fmla="val 300300"/>
            </a:avLst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1"/>
          <p:cNvSpPr txBox="1"/>
          <p:nvPr/>
        </p:nvSpPr>
        <p:spPr>
          <a:xfrm>
            <a:off x="1257300" y="5960528"/>
            <a:ext cx="216529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Example: "$100 slashed to $70"</a:t>
            </a:r>
            <a:endParaRPr lang="en-US" sz="900" dirty="0"/>
          </a:p>
        </p:txBody>
      </p:sp>
      <p:sp>
        <p:nvSpPr>
          <p:cNvPr id="17" name="Shape 12"/>
          <p:cNvSpPr/>
          <p:nvPr/>
        </p:nvSpPr>
        <p:spPr>
          <a:xfrm>
            <a:off x="4369003" y="3071938"/>
            <a:ext cx="3457346" cy="3438144"/>
          </a:xfrm>
          <a:prstGeom prst="roundRect">
            <a:avLst>
              <a:gd name="adj" fmla="val 88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4369003" y="6427786"/>
            <a:ext cx="3435401" cy="57607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 txBox="1"/>
          <p:nvPr/>
        </p:nvSpPr>
        <p:spPr>
          <a:xfrm>
            <a:off x="7044538" y="3233787"/>
            <a:ext cx="6574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1F5F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360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5867705" y="4891594"/>
            <a:ext cx="457200" cy="38405"/>
          </a:xfrm>
          <a:prstGeom prst="rect">
            <a:avLst/>
          </a:prstGeom>
        </p:spPr>
      </p:pic>
      <p:sp>
        <p:nvSpPr>
          <p:cNvPr id="21" name="Shape 15"/>
          <p:cNvSpPr/>
          <p:nvPr/>
        </p:nvSpPr>
        <p:spPr>
          <a:xfrm>
            <a:off x="4930445" y="5884633"/>
            <a:ext cx="2333549" cy="304495"/>
          </a:xfrm>
          <a:prstGeom prst="roundRect">
            <a:avLst>
              <a:gd name="adj" fmla="val 300300"/>
            </a:avLst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6"/>
          <p:cNvSpPr txBox="1"/>
          <p:nvPr/>
        </p:nvSpPr>
        <p:spPr>
          <a:xfrm>
            <a:off x="4889297" y="5960528"/>
            <a:ext cx="241493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40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Example: "Meal Deal vs. A la Carte"</a:t>
            </a:r>
            <a:endParaRPr lang="en-US" sz="900" dirty="0"/>
          </a:p>
        </p:txBody>
      </p:sp>
      <p:sp>
        <p:nvSpPr>
          <p:cNvPr id="23" name="Shape 17"/>
          <p:cNvSpPr/>
          <p:nvPr/>
        </p:nvSpPr>
        <p:spPr>
          <a:xfrm>
            <a:off x="8128102" y="3071938"/>
            <a:ext cx="3457346" cy="3438144"/>
          </a:xfrm>
          <a:prstGeom prst="roundRect">
            <a:avLst>
              <a:gd name="adj" fmla="val 88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8128102" y="6427786"/>
            <a:ext cx="3435401" cy="57607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19"/>
          <p:cNvSpPr txBox="1"/>
          <p:nvPr/>
        </p:nvSpPr>
        <p:spPr>
          <a:xfrm>
            <a:off x="10805465" y="3233787"/>
            <a:ext cx="6574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1F5F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3600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9626803" y="4891594"/>
            <a:ext cx="457200" cy="38405"/>
          </a:xfrm>
          <a:prstGeom prst="rect">
            <a:avLst/>
          </a:prstGeom>
        </p:spPr>
      </p:pic>
      <p:sp>
        <p:nvSpPr>
          <p:cNvPr id="27" name="Shape 20"/>
          <p:cNvSpPr/>
          <p:nvPr/>
        </p:nvSpPr>
        <p:spPr>
          <a:xfrm>
            <a:off x="8741664" y="5884633"/>
            <a:ext cx="2229307" cy="304495"/>
          </a:xfrm>
          <a:prstGeom prst="roundRect">
            <a:avLst>
              <a:gd name="adj" fmla="val 300300"/>
            </a:avLst>
          </a:prstGeom>
          <a:solidFill>
            <a:srgbClr val="FFF1F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1"/>
          <p:cNvSpPr txBox="1"/>
          <p:nvPr/>
        </p:nvSpPr>
        <p:spPr>
          <a:xfrm>
            <a:off x="8718804" y="5960528"/>
            <a:ext cx="227411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F123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Example: Surge pricing backlash</a:t>
            </a:r>
            <a:endParaRPr lang="en-US" sz="900" dirty="0"/>
          </a:p>
        </p:txBody>
      </p:sp>
      <p:sp>
        <p:nvSpPr>
          <p:cNvPr id="29" name="Shape 22"/>
          <p:cNvSpPr/>
          <p:nvPr/>
        </p:nvSpPr>
        <p:spPr>
          <a:xfrm>
            <a:off x="1908353" y="3386492"/>
            <a:ext cx="857707" cy="857707"/>
          </a:xfrm>
          <a:prstGeom prst="ellipse">
            <a:avLst/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/>
          <a:srcRect t="-13" b="-13"/>
          <a:stretch/>
        </p:blipFill>
        <p:spPr>
          <a:xfrm>
            <a:off x="2122322" y="3625150"/>
            <a:ext cx="428854" cy="381305"/>
          </a:xfrm>
          <a:prstGeom prst="rect">
            <a:avLst/>
          </a:prstGeom>
        </p:spPr>
      </p:pic>
      <p:sp>
        <p:nvSpPr>
          <p:cNvPr id="31" name="Text 23"/>
          <p:cNvSpPr txBox="1"/>
          <p:nvPr/>
        </p:nvSpPr>
        <p:spPr>
          <a:xfrm>
            <a:off x="1667866" y="4472799"/>
            <a:ext cx="134325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Anchoring</a:t>
            </a:r>
            <a:endParaRPr lang="en-US" sz="1800" dirty="0"/>
          </a:p>
        </p:txBody>
      </p:sp>
      <p:sp>
        <p:nvSpPr>
          <p:cNvPr id="32" name="Text 24"/>
          <p:cNvSpPr txBox="1"/>
          <p:nvPr/>
        </p:nvSpPr>
        <p:spPr>
          <a:xfrm>
            <a:off x="886054" y="5081789"/>
            <a:ext cx="2905963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The </a:t>
            </a:r>
            <a:r>
              <a:rPr lang="en-US" sz="10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first price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 customer sees becomes the mental reference point for all subsequent judgments. </a:t>
            </a:r>
            <a:endParaRPr lang="en-US" sz="1000" dirty="0"/>
          </a:p>
        </p:txBody>
      </p:sp>
      <p:sp>
        <p:nvSpPr>
          <p:cNvPr id="33" name="Shape 25"/>
          <p:cNvSpPr/>
          <p:nvPr/>
        </p:nvSpPr>
        <p:spPr>
          <a:xfrm>
            <a:off x="5667451" y="3386492"/>
            <a:ext cx="857707" cy="857707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6" descr="preencoded.png"/>
          <p:cNvPicPr>
            <a:picLocks noChangeAspect="1"/>
          </p:cNvPicPr>
          <p:nvPr/>
        </p:nvPicPr>
        <p:blipFill>
          <a:blip r:embed="rId9"/>
          <a:srcRect t="-24" b="-24"/>
          <a:stretch/>
        </p:blipFill>
        <p:spPr>
          <a:xfrm>
            <a:off x="5857646" y="3625150"/>
            <a:ext cx="476402" cy="381305"/>
          </a:xfrm>
          <a:prstGeom prst="rect">
            <a:avLst/>
          </a:prstGeom>
        </p:spPr>
      </p:pic>
      <p:sp>
        <p:nvSpPr>
          <p:cNvPr id="35" name="Text 26"/>
          <p:cNvSpPr txBox="1"/>
          <p:nvPr/>
        </p:nvSpPr>
        <p:spPr>
          <a:xfrm>
            <a:off x="5504688" y="4472799"/>
            <a:ext cx="119146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Bundling</a:t>
            </a:r>
            <a:endParaRPr lang="en-US" sz="1800" dirty="0"/>
          </a:p>
        </p:txBody>
      </p:sp>
      <p:sp>
        <p:nvSpPr>
          <p:cNvPr id="36" name="Text 27"/>
          <p:cNvSpPr txBox="1"/>
          <p:nvPr/>
        </p:nvSpPr>
        <p:spPr>
          <a:xfrm>
            <a:off x="4645152" y="5081789"/>
            <a:ext cx="2905963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Combining items simplifies decisions and reduces the "pain of paying." It feels like getting </a:t>
            </a:r>
            <a:r>
              <a:rPr lang="en-US" sz="10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more for less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endParaRPr lang="en-US" sz="1000" dirty="0"/>
          </a:p>
        </p:txBody>
      </p:sp>
      <p:sp>
        <p:nvSpPr>
          <p:cNvPr id="37" name="Shape 28"/>
          <p:cNvSpPr/>
          <p:nvPr/>
        </p:nvSpPr>
        <p:spPr>
          <a:xfrm>
            <a:off x="9426550" y="3386492"/>
            <a:ext cx="857707" cy="857707"/>
          </a:xfrm>
          <a:prstGeom prst="ellipse">
            <a:avLst/>
          </a:prstGeom>
          <a:solidFill>
            <a:srgbClr val="FFF1F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rcRect t="-24" b="-24"/>
          <a:stretch/>
        </p:blipFill>
        <p:spPr>
          <a:xfrm>
            <a:off x="9616745" y="3625150"/>
            <a:ext cx="476402" cy="381305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9270187" y="4472799"/>
            <a:ext cx="117409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Fairness</a:t>
            </a:r>
            <a:endParaRPr lang="en-US" sz="1800" dirty="0"/>
          </a:p>
        </p:txBody>
      </p:sp>
      <p:sp>
        <p:nvSpPr>
          <p:cNvPr id="40" name="Text 30"/>
          <p:cNvSpPr txBox="1"/>
          <p:nvPr/>
        </p:nvSpPr>
        <p:spPr>
          <a:xfrm>
            <a:off x="8404250" y="5081789"/>
            <a:ext cx="2905963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Customers reject prices they deem "unfair" or exploitative, even if they can afford them. </a:t>
            </a:r>
            <a:r>
              <a:rPr lang="en-US" sz="1000" b="1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Context matters</a:t>
            </a:r>
            <a:r>
              <a:rPr lang="en-US" sz="1000" dirty="0">
                <a:solidFill>
                  <a:srgbClr val="4B556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endParaRPr lang="en-US" sz="1000" dirty="0"/>
          </a:p>
        </p:txBody>
      </p:sp>
      <p:sp>
        <p:nvSpPr>
          <p:cNvPr id="41" name="Text 31"/>
          <p:cNvSpPr txBox="1"/>
          <p:nvPr/>
        </p:nvSpPr>
        <p:spPr>
          <a:xfrm>
            <a:off x="11360506" y="6082143"/>
            <a:ext cx="2286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1374</Words>
  <Application>Microsoft Macintosh PowerPoint</Application>
  <PresentationFormat>Widescreen</PresentationFormat>
  <Paragraphs>243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Montserrat</vt:lpstr>
      <vt:lpstr>Playfair Display</vt:lpstr>
      <vt:lpstr>ui-monospace</vt:lpstr>
      <vt:lpstr>ui-serif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6</cp:revision>
  <dcterms:created xsi:type="dcterms:W3CDTF">2026-02-15T23:04:43Z</dcterms:created>
  <dcterms:modified xsi:type="dcterms:W3CDTF">2026-02-15T23:22:21Z</dcterms:modified>
</cp:coreProperties>
</file>