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slideMasters/slideMaster26.xml" ContentType="application/vnd.openxmlformats-officedocument.presentationml.slideMaster+xml"/>
  <Override PartName="/ppt/slides/slide26.xml" ContentType="application/vnd.openxmlformats-officedocument.presentationml.slide+xml"/>
  <Override PartName="/ppt/slideMasters/slideMaster27.xml" ContentType="application/vnd.openxmlformats-officedocument.presentationml.slideMaster+xml"/>
  <Override PartName="/ppt/slides/slide27.xml" ContentType="application/vnd.openxmlformats-officedocument.presentationml.slide+xml"/>
  <Override PartName="/ppt/slideMasters/slideMaster28.xml" ContentType="application/vnd.openxmlformats-officedocument.presentationml.slideMaster+xml"/>
  <Override PartName="/ppt/slides/slide28.xml" ContentType="application/vnd.openxmlformats-officedocument.presentationml.slide+xml"/>
  <Override PartName="/ppt/slideMasters/slideMaster29.xml" ContentType="application/vnd.openxmlformats-officedocument.presentationml.slideMaster+xml"/>
  <Override PartName="/ppt/slides/slide29.xml" ContentType="application/vnd.openxmlformats-officedocument.presentationml.slide+xml"/>
  <Override PartName="/ppt/slideMasters/slideMaster30.xml" ContentType="application/vnd.openxmlformats-officedocument.presentationml.slideMaster+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notesMasterIdLst>
    <p:notesMasterId r:id="rId32"/>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0.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image" Target="../media/image-10-9.png"/><Relationship Id="rId10" Type="http://schemas.openxmlformats.org/officeDocument/2006/relationships/slideLayout" Target="../slideLayouts/slideLayout1.xml"/><Relationship Id="rId11"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image" Target="../media/image-11-9.png"/><Relationship Id="rId10" Type="http://schemas.openxmlformats.org/officeDocument/2006/relationships/image" Target="../media/image-11-10.png"/><Relationship Id="rId11" Type="http://schemas.openxmlformats.org/officeDocument/2006/relationships/slideLayout" Target="../slideLayouts/slideLayout1.xml"/><Relationship Id="rId1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image" Target="../media/image-12-9.png"/><Relationship Id="rId10" Type="http://schemas.openxmlformats.org/officeDocument/2006/relationships/image" Target="../media/image-12-10.png"/><Relationship Id="rId11" Type="http://schemas.openxmlformats.org/officeDocument/2006/relationships/image" Target="../media/image-12-11.png"/><Relationship Id="rId12" Type="http://schemas.openxmlformats.org/officeDocument/2006/relationships/image" Target="../media/image-12-12.png"/><Relationship Id="rId13" Type="http://schemas.openxmlformats.org/officeDocument/2006/relationships/image" Target="../media/image-12-13.png"/><Relationship Id="rId14" Type="http://schemas.openxmlformats.org/officeDocument/2006/relationships/slideLayout" Target="../slideLayouts/slideLayout1.xml"/><Relationship Id="rId1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slideLayout" Target="../slideLayouts/slideLayout1.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image" Target="../media/image-15-9.png"/><Relationship Id="rId10" Type="http://schemas.openxmlformats.org/officeDocument/2006/relationships/slideLayout" Target="../slideLayouts/slideLayout1.xml"/><Relationship Id="rId11"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jpe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slideLayout" Target="../slideLayouts/slideLayout1.xml"/><Relationship Id="rId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image" Target="../media/image-20-4.png"/><Relationship Id="rId5" Type="http://schemas.openxmlformats.org/officeDocument/2006/relationships/image" Target="../media/image-20-5.png"/><Relationship Id="rId6" Type="http://schemas.openxmlformats.org/officeDocument/2006/relationships/image" Target="../media/image-20-6.png"/><Relationship Id="rId7" Type="http://schemas.openxmlformats.org/officeDocument/2006/relationships/image" Target="../media/image-20-7.png"/><Relationship Id="rId8" Type="http://schemas.openxmlformats.org/officeDocument/2006/relationships/slideLayout" Target="../slideLayouts/slideLayout1.xml"/><Relationship Id="rId9"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image-21-1.png"/><Relationship Id="rId2" Type="http://schemas.openxmlformats.org/officeDocument/2006/relationships/image" Target="../media/image-21-2.png"/><Relationship Id="rId3" Type="http://schemas.openxmlformats.org/officeDocument/2006/relationships/image" Target="../media/image-21-3.png"/><Relationship Id="rId4" Type="http://schemas.openxmlformats.org/officeDocument/2006/relationships/image" Target="../media/image-21-4.png"/><Relationship Id="rId5" Type="http://schemas.openxmlformats.org/officeDocument/2006/relationships/image" Target="../media/image-21-5.png"/><Relationship Id="rId6" Type="http://schemas.openxmlformats.org/officeDocument/2006/relationships/image" Target="../media/image-21-6.png"/><Relationship Id="rId7" Type="http://schemas.openxmlformats.org/officeDocument/2006/relationships/image" Target="../media/image-21-7.png"/><Relationship Id="rId8" Type="http://schemas.openxmlformats.org/officeDocument/2006/relationships/image" Target="../media/image-21-8.png"/><Relationship Id="rId9" Type="http://schemas.openxmlformats.org/officeDocument/2006/relationships/image" Target="../media/image-21-9.png"/><Relationship Id="rId10" Type="http://schemas.openxmlformats.org/officeDocument/2006/relationships/image" Target="../media/image-21-10.png"/><Relationship Id="rId11" Type="http://schemas.openxmlformats.org/officeDocument/2006/relationships/slideLayout" Target="../slideLayouts/slideLayout1.xml"/><Relationship Id="rId1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image" Target="../media/image-22-1.png"/><Relationship Id="rId2" Type="http://schemas.openxmlformats.org/officeDocument/2006/relationships/image" Target="../media/image-22-2.png"/><Relationship Id="rId3" Type="http://schemas.openxmlformats.org/officeDocument/2006/relationships/image" Target="../media/image-22-3.png"/><Relationship Id="rId4" Type="http://schemas.openxmlformats.org/officeDocument/2006/relationships/image" Target="../media/image-22-4.png"/><Relationship Id="rId5" Type="http://schemas.openxmlformats.org/officeDocument/2006/relationships/image" Target="../media/image-22-5.png"/><Relationship Id="rId6" Type="http://schemas.openxmlformats.org/officeDocument/2006/relationships/image" Target="../media/image-22-6.png"/><Relationship Id="rId7" Type="http://schemas.openxmlformats.org/officeDocument/2006/relationships/image" Target="../media/image-22-7.png"/><Relationship Id="rId8" Type="http://schemas.openxmlformats.org/officeDocument/2006/relationships/image" Target="../media/image-22-8.png"/><Relationship Id="rId9" Type="http://schemas.openxmlformats.org/officeDocument/2006/relationships/image" Target="../media/image-22-9.png"/><Relationship Id="rId10" Type="http://schemas.openxmlformats.org/officeDocument/2006/relationships/slideLayout" Target="../slideLayouts/slideLayout1.xml"/><Relationship Id="rId11"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image" Target="../media/image-23-1.png"/><Relationship Id="rId2" Type="http://schemas.openxmlformats.org/officeDocument/2006/relationships/image" Target="../media/image-23-2.png"/><Relationship Id="rId3" Type="http://schemas.openxmlformats.org/officeDocument/2006/relationships/image" Target="../media/image-23-3.png"/><Relationship Id="rId4" Type="http://schemas.openxmlformats.org/officeDocument/2006/relationships/image" Target="../media/image-23-4.png"/><Relationship Id="rId5" Type="http://schemas.openxmlformats.org/officeDocument/2006/relationships/image" Target="../media/image-23-5.png"/><Relationship Id="rId6" Type="http://schemas.openxmlformats.org/officeDocument/2006/relationships/image" Target="../media/image-23-6.png"/><Relationship Id="rId7" Type="http://schemas.openxmlformats.org/officeDocument/2006/relationships/image" Target="../media/image-23-7.png"/><Relationship Id="rId8" Type="http://schemas.openxmlformats.org/officeDocument/2006/relationships/image" Target="../media/image-23-8.png"/><Relationship Id="rId9" Type="http://schemas.openxmlformats.org/officeDocument/2006/relationships/image" Target="../media/image-23-9.png"/><Relationship Id="rId10" Type="http://schemas.openxmlformats.org/officeDocument/2006/relationships/image" Target="../media/image-23-10.png"/><Relationship Id="rId11" Type="http://schemas.openxmlformats.org/officeDocument/2006/relationships/image" Target="../media/image-23-11.png"/><Relationship Id="rId12" Type="http://schemas.openxmlformats.org/officeDocument/2006/relationships/image" Target="../media/image-23-12.png"/><Relationship Id="rId13" Type="http://schemas.openxmlformats.org/officeDocument/2006/relationships/image" Target="../media/image-23-13.png"/><Relationship Id="rId14" Type="http://schemas.openxmlformats.org/officeDocument/2006/relationships/image" Target="../media/image-23-14.png"/><Relationship Id="rId15" Type="http://schemas.openxmlformats.org/officeDocument/2006/relationships/image" Target="../media/image-23-15.png"/><Relationship Id="rId16" Type="http://schemas.openxmlformats.org/officeDocument/2006/relationships/image" Target="../media/image-23-16.png"/><Relationship Id="rId17" Type="http://schemas.openxmlformats.org/officeDocument/2006/relationships/image" Target="../media/image-23-17.png"/><Relationship Id="rId18" Type="http://schemas.openxmlformats.org/officeDocument/2006/relationships/image" Target="../media/image-23-18.png"/><Relationship Id="rId19" Type="http://schemas.openxmlformats.org/officeDocument/2006/relationships/image" Target="../media/image-23-19.png"/><Relationship Id="rId20" Type="http://schemas.openxmlformats.org/officeDocument/2006/relationships/image" Target="../media/image-23-20.png"/><Relationship Id="rId21" Type="http://schemas.openxmlformats.org/officeDocument/2006/relationships/image" Target="../media/image-23-21.png"/><Relationship Id="rId22" Type="http://schemas.openxmlformats.org/officeDocument/2006/relationships/image" Target="../media/image-23-22.png"/><Relationship Id="rId23" Type="http://schemas.openxmlformats.org/officeDocument/2006/relationships/image" Target="../media/image-23-23.png"/><Relationship Id="rId24" Type="http://schemas.openxmlformats.org/officeDocument/2006/relationships/image" Target="../media/image-23-24.png"/><Relationship Id="rId25" Type="http://schemas.openxmlformats.org/officeDocument/2006/relationships/slideLayout" Target="../slideLayouts/slideLayout1.xml"/><Relationship Id="rId2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image" Target="../media/image-24-1.png"/><Relationship Id="rId2" Type="http://schemas.openxmlformats.org/officeDocument/2006/relationships/image" Target="../media/image-24-2.png"/><Relationship Id="rId3" Type="http://schemas.openxmlformats.org/officeDocument/2006/relationships/image" Target="../media/image-24-3.png"/><Relationship Id="rId4" Type="http://schemas.openxmlformats.org/officeDocument/2006/relationships/image" Target="../media/image-24-4.png"/><Relationship Id="rId5" Type="http://schemas.openxmlformats.org/officeDocument/2006/relationships/image" Target="../media/image-24-5.png"/><Relationship Id="rId6" Type="http://schemas.openxmlformats.org/officeDocument/2006/relationships/image" Target="../media/image-24-6.png"/><Relationship Id="rId7" Type="http://schemas.openxmlformats.org/officeDocument/2006/relationships/image" Target="../media/image-24-7.png"/><Relationship Id="rId8" Type="http://schemas.openxmlformats.org/officeDocument/2006/relationships/image" Target="../media/image-24-8.png"/><Relationship Id="rId9" Type="http://schemas.openxmlformats.org/officeDocument/2006/relationships/image" Target="../media/image-24-9.png"/><Relationship Id="rId10" Type="http://schemas.openxmlformats.org/officeDocument/2006/relationships/image" Target="../media/image-24-10.png"/><Relationship Id="rId11" Type="http://schemas.openxmlformats.org/officeDocument/2006/relationships/image" Target="../media/image-24-11.png"/><Relationship Id="rId12" Type="http://schemas.openxmlformats.org/officeDocument/2006/relationships/image" Target="../media/image-24-12.png"/><Relationship Id="rId13" Type="http://schemas.openxmlformats.org/officeDocument/2006/relationships/image" Target="../media/image-24-13.png"/><Relationship Id="rId14" Type="http://schemas.openxmlformats.org/officeDocument/2006/relationships/image" Target="../media/image-24-14.png"/><Relationship Id="rId15" Type="http://schemas.openxmlformats.org/officeDocument/2006/relationships/image" Target="../media/image-24-15.png"/><Relationship Id="rId16" Type="http://schemas.openxmlformats.org/officeDocument/2006/relationships/image" Target="../media/image-24-16.png"/><Relationship Id="rId17" Type="http://schemas.openxmlformats.org/officeDocument/2006/relationships/image" Target="../media/image-24-17.png"/><Relationship Id="rId18" Type="http://schemas.openxmlformats.org/officeDocument/2006/relationships/image" Target="../media/image-24-18.png"/><Relationship Id="rId19" Type="http://schemas.openxmlformats.org/officeDocument/2006/relationships/image" Target="../media/image-24-19.png"/><Relationship Id="rId20" Type="http://schemas.openxmlformats.org/officeDocument/2006/relationships/image" Target="../media/image-24-20.png"/><Relationship Id="rId21" Type="http://schemas.openxmlformats.org/officeDocument/2006/relationships/image" Target="../media/image-24-21.png"/><Relationship Id="rId22" Type="http://schemas.openxmlformats.org/officeDocument/2006/relationships/image" Target="../media/image-24-22.png"/><Relationship Id="rId23" Type="http://schemas.openxmlformats.org/officeDocument/2006/relationships/image" Target="../media/image-24-23.png"/><Relationship Id="rId24" Type="http://schemas.openxmlformats.org/officeDocument/2006/relationships/image" Target="../media/image-24-24.png"/><Relationship Id="rId25" Type="http://schemas.openxmlformats.org/officeDocument/2006/relationships/image" Target="../media/image-24-25.png"/><Relationship Id="rId26" Type="http://schemas.openxmlformats.org/officeDocument/2006/relationships/image" Target="../media/image-24-26.png"/><Relationship Id="rId27" Type="http://schemas.openxmlformats.org/officeDocument/2006/relationships/image" Target="../media/image-24-27.png"/><Relationship Id="rId28" Type="http://schemas.openxmlformats.org/officeDocument/2006/relationships/image" Target="../media/image-24-28.png"/><Relationship Id="rId29" Type="http://schemas.openxmlformats.org/officeDocument/2006/relationships/image" Target="../media/image-24-29.png"/><Relationship Id="rId30" Type="http://schemas.openxmlformats.org/officeDocument/2006/relationships/image" Target="../media/image-24-30.png"/><Relationship Id="rId31" Type="http://schemas.openxmlformats.org/officeDocument/2006/relationships/image" Target="../media/image-24-31.png"/><Relationship Id="rId32" Type="http://schemas.openxmlformats.org/officeDocument/2006/relationships/image" Target="../media/image-24-32.png"/><Relationship Id="rId33" Type="http://schemas.openxmlformats.org/officeDocument/2006/relationships/image" Target="../media/image-24-33.png"/><Relationship Id="rId34" Type="http://schemas.openxmlformats.org/officeDocument/2006/relationships/image" Target="../media/image-24-34.png"/><Relationship Id="rId35" Type="http://schemas.openxmlformats.org/officeDocument/2006/relationships/image" Target="../media/image-24-35.png"/><Relationship Id="rId36" Type="http://schemas.openxmlformats.org/officeDocument/2006/relationships/slideLayout" Target="../slideLayouts/slideLayout1.xml"/><Relationship Id="rId37"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image" Target="../media/image-25-1.png"/><Relationship Id="rId2" Type="http://schemas.openxmlformats.org/officeDocument/2006/relationships/image" Target="../media/image-25-2.png"/><Relationship Id="rId3" Type="http://schemas.openxmlformats.org/officeDocument/2006/relationships/image" Target="../media/image-25-3.png"/><Relationship Id="rId4" Type="http://schemas.openxmlformats.org/officeDocument/2006/relationships/image" Target="../media/image-25-4.png"/><Relationship Id="rId5" Type="http://schemas.openxmlformats.org/officeDocument/2006/relationships/image" Target="../media/image-25-5.png"/><Relationship Id="rId6" Type="http://schemas.openxmlformats.org/officeDocument/2006/relationships/image" Target="../media/image-25-6.png"/><Relationship Id="rId7" Type="http://schemas.openxmlformats.org/officeDocument/2006/relationships/image" Target="../media/image-25-7.png"/><Relationship Id="rId8" Type="http://schemas.openxmlformats.org/officeDocument/2006/relationships/image" Target="../media/image-25-8.png"/><Relationship Id="rId9" Type="http://schemas.openxmlformats.org/officeDocument/2006/relationships/image" Target="../media/image-25-9.png"/><Relationship Id="rId10" Type="http://schemas.openxmlformats.org/officeDocument/2006/relationships/image" Target="../media/image-25-10.png"/><Relationship Id="rId11" Type="http://schemas.openxmlformats.org/officeDocument/2006/relationships/image" Target="../media/image-25-11.png"/><Relationship Id="rId12" Type="http://schemas.openxmlformats.org/officeDocument/2006/relationships/image" Target="../media/image-25-12.png"/><Relationship Id="rId13" Type="http://schemas.openxmlformats.org/officeDocument/2006/relationships/image" Target="../media/image-25-13.png"/><Relationship Id="rId14" Type="http://schemas.openxmlformats.org/officeDocument/2006/relationships/image" Target="../media/image-25-14.png"/><Relationship Id="rId15" Type="http://schemas.openxmlformats.org/officeDocument/2006/relationships/image" Target="../media/image-25-15.png"/><Relationship Id="rId16" Type="http://schemas.openxmlformats.org/officeDocument/2006/relationships/slideLayout" Target="../slideLayouts/slideLayout1.xml"/><Relationship Id="rId17"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image" Target="../media/image-26-1.png"/><Relationship Id="rId2" Type="http://schemas.openxmlformats.org/officeDocument/2006/relationships/image" Target="../media/image-26-2.png"/><Relationship Id="rId3" Type="http://schemas.openxmlformats.org/officeDocument/2006/relationships/image" Target="../media/image-26-3.png"/><Relationship Id="rId4" Type="http://schemas.openxmlformats.org/officeDocument/2006/relationships/image" Target="../media/image-26-4.png"/><Relationship Id="rId5" Type="http://schemas.openxmlformats.org/officeDocument/2006/relationships/image" Target="../media/image-26-5.png"/><Relationship Id="rId6" Type="http://schemas.openxmlformats.org/officeDocument/2006/relationships/image" Target="../media/image-26-6.png"/><Relationship Id="rId7" Type="http://schemas.openxmlformats.org/officeDocument/2006/relationships/image" Target="../media/image-26-7.png"/><Relationship Id="rId8" Type="http://schemas.openxmlformats.org/officeDocument/2006/relationships/image" Target="../media/image-26-8.png"/><Relationship Id="rId9" Type="http://schemas.openxmlformats.org/officeDocument/2006/relationships/image" Target="../media/image-26-9.png"/><Relationship Id="rId10" Type="http://schemas.openxmlformats.org/officeDocument/2006/relationships/slideLayout" Target="../slideLayouts/slideLayout1.xml"/><Relationship Id="rId11"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image" Target="../media/image-27-1.png"/><Relationship Id="rId2" Type="http://schemas.openxmlformats.org/officeDocument/2006/relationships/image" Target="../media/image-27-2.png"/><Relationship Id="rId3" Type="http://schemas.openxmlformats.org/officeDocument/2006/relationships/image" Target="../media/image-27-3.png"/><Relationship Id="rId4" Type="http://schemas.openxmlformats.org/officeDocument/2006/relationships/image" Target="../media/image-27-4.png"/><Relationship Id="rId5" Type="http://schemas.openxmlformats.org/officeDocument/2006/relationships/image" Target="../media/image-27-5.png"/><Relationship Id="rId6" Type="http://schemas.openxmlformats.org/officeDocument/2006/relationships/image" Target="../media/image-27-6.png"/><Relationship Id="rId7" Type="http://schemas.openxmlformats.org/officeDocument/2006/relationships/image" Target="../media/image-27-7.png"/><Relationship Id="rId8" Type="http://schemas.openxmlformats.org/officeDocument/2006/relationships/image" Target="../media/image-27-8.png"/><Relationship Id="rId9" Type="http://schemas.openxmlformats.org/officeDocument/2006/relationships/image" Target="../media/image-27-9.png"/><Relationship Id="rId10" Type="http://schemas.openxmlformats.org/officeDocument/2006/relationships/slideLayout" Target="../slideLayouts/slideLayout1.xml"/><Relationship Id="rId11"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image" Target="../media/image-28-1.png"/><Relationship Id="rId2" Type="http://schemas.openxmlformats.org/officeDocument/2006/relationships/image" Target="../media/image-28-2.png"/><Relationship Id="rId3" Type="http://schemas.openxmlformats.org/officeDocument/2006/relationships/image" Target="../media/image-28-3.png"/><Relationship Id="rId4" Type="http://schemas.openxmlformats.org/officeDocument/2006/relationships/image" Target="../media/image-28-4.png"/><Relationship Id="rId5" Type="http://schemas.openxmlformats.org/officeDocument/2006/relationships/image" Target="../media/image-28-5.png"/><Relationship Id="rId6" Type="http://schemas.openxmlformats.org/officeDocument/2006/relationships/image" Target="../media/image-28-6.png"/><Relationship Id="rId7" Type="http://schemas.openxmlformats.org/officeDocument/2006/relationships/image" Target="../media/image-28-7.png"/><Relationship Id="rId8" Type="http://schemas.openxmlformats.org/officeDocument/2006/relationships/image" Target="../media/image-28-8.png"/><Relationship Id="rId9" Type="http://schemas.openxmlformats.org/officeDocument/2006/relationships/image" Target="../media/image-28-9.png"/><Relationship Id="rId10" Type="http://schemas.openxmlformats.org/officeDocument/2006/relationships/image" Target="../media/image-28-10.png"/><Relationship Id="rId11" Type="http://schemas.openxmlformats.org/officeDocument/2006/relationships/slideLayout" Target="../slideLayouts/slideLayout1.xml"/><Relationship Id="rId1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image" Target="../media/image-29-1.png"/><Relationship Id="rId2" Type="http://schemas.openxmlformats.org/officeDocument/2006/relationships/image" Target="../media/image-29-2.png"/><Relationship Id="rId3" Type="http://schemas.openxmlformats.org/officeDocument/2006/relationships/image" Target="../media/image-29-3.png"/><Relationship Id="rId4" Type="http://schemas.openxmlformats.org/officeDocument/2006/relationships/image" Target="../media/image-29-4.png"/><Relationship Id="rId5" Type="http://schemas.openxmlformats.org/officeDocument/2006/relationships/image" Target="../media/image-29-5.png"/><Relationship Id="rId6" Type="http://schemas.openxmlformats.org/officeDocument/2006/relationships/image" Target="../media/image-29-6.png"/><Relationship Id="rId7" Type="http://schemas.openxmlformats.org/officeDocument/2006/relationships/image" Target="../media/image-29-7.png"/><Relationship Id="rId8" Type="http://schemas.openxmlformats.org/officeDocument/2006/relationships/image" Target="../media/image-29-8.png"/><Relationship Id="rId9" Type="http://schemas.openxmlformats.org/officeDocument/2006/relationships/image" Target="../media/image-29-9.png"/><Relationship Id="rId10" Type="http://schemas.openxmlformats.org/officeDocument/2006/relationships/image" Target="../media/image-29-10.png"/><Relationship Id="rId11" Type="http://schemas.openxmlformats.org/officeDocument/2006/relationships/slideLayout" Target="../slideLayouts/slideLayout1.xml"/><Relationship Id="rId1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3-10.png"/><Relationship Id="rId11" Type="http://schemas.openxmlformats.org/officeDocument/2006/relationships/slideLayout" Target="../slideLayouts/slideLayout1.xml"/><Relationship Id="rId1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image" Target="../media/image-30-1.png"/><Relationship Id="rId2" Type="http://schemas.openxmlformats.org/officeDocument/2006/relationships/image" Target="../media/image-30-2.png"/><Relationship Id="rId3" Type="http://schemas.openxmlformats.org/officeDocument/2006/relationships/image" Target="../media/image-30-3.png"/><Relationship Id="rId4" Type="http://schemas.openxmlformats.org/officeDocument/2006/relationships/image" Target="../media/image-30-4.png"/><Relationship Id="rId5" Type="http://schemas.openxmlformats.org/officeDocument/2006/relationships/image" Target="../media/image-30-5.png"/><Relationship Id="rId6" Type="http://schemas.openxmlformats.org/officeDocument/2006/relationships/image" Target="../media/image-30-6.png"/><Relationship Id="rId7" Type="http://schemas.openxmlformats.org/officeDocument/2006/relationships/image" Target="../media/image-30-7.png"/><Relationship Id="rId8" Type="http://schemas.openxmlformats.org/officeDocument/2006/relationships/slideLayout" Target="../slideLayouts/slideLayout1.xml"/><Relationship Id="rId9"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5-10.png"/><Relationship Id="rId11" Type="http://schemas.openxmlformats.org/officeDocument/2006/relationships/image" Target="../media/image-5-11.png"/><Relationship Id="rId12" Type="http://schemas.openxmlformats.org/officeDocument/2006/relationships/image" Target="../media/image-5-12.png"/><Relationship Id="rId13" Type="http://schemas.openxmlformats.org/officeDocument/2006/relationships/image" Target="../media/image-5-13.png"/><Relationship Id="rId14" Type="http://schemas.openxmlformats.org/officeDocument/2006/relationships/image" Target="../media/image-5-14.png"/><Relationship Id="rId15" Type="http://schemas.openxmlformats.org/officeDocument/2006/relationships/image" Target="../media/image-5-15.png"/><Relationship Id="rId16" Type="http://schemas.openxmlformats.org/officeDocument/2006/relationships/image" Target="../media/image-5-16.png"/><Relationship Id="rId17" Type="http://schemas.openxmlformats.org/officeDocument/2006/relationships/image" Target="../media/image-5-17.png"/><Relationship Id="rId18" Type="http://schemas.openxmlformats.org/officeDocument/2006/relationships/slideLayout" Target="../slideLayouts/slideLayout1.xml"/><Relationship Id="rId1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slideLayout" Target="../slideLayouts/slideLayout1.xml"/><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image" Target="../media/image-7-10.png"/><Relationship Id="rId11" Type="http://schemas.openxmlformats.org/officeDocument/2006/relationships/slideLayout" Target="../slideLayouts/slideLayout1.xml"/><Relationship Id="rId1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slideLayout" Target="../slideLayouts/slideLayout1.xml"/><Relationship Id="rId11"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slideLayout" Target="../slideLayouts/slideLayout1.xml"/><Relationship Id="rId11"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3F4F6"/>
          </a:solidFill>
          <a:ln w="12700">
            <a:solidFill>
              <a:srgbClr val="FFFFFF">
                <a:alpha val="0"/>
              </a:srgbClr>
            </a:solidFill>
            <a:prstDash val="solid"/>
          </a:ln>
        </p:spPr>
      </p:sp>
      <p:pic>
        <p:nvPicPr>
          <p:cNvPr id="3" name="Image 0" descr="preencoded.png">    </p:cNvPr>
          <p:cNvPicPr>
            <a:picLocks noChangeAspect="1"/>
          </p:cNvPicPr>
          <p:nvPr/>
        </p:nvPicPr>
        <p:blipFill>
          <a:blip r:embed="rId1"/>
          <a:srcRect l="0" r="0" t="-1" b="-1"/>
          <a:stretch/>
        </p:blipFill>
        <p:spPr>
          <a:xfrm>
            <a:off x="0" y="0"/>
            <a:ext cx="12191695" cy="6858000"/>
          </a:xfrm>
          <a:prstGeom prst="rect">
            <a:avLst/>
          </a:prstGeom>
        </p:spPr>
      </p:pic>
      <p:sp>
        <p:nvSpPr>
          <p:cNvPr id="4" name="Shape 1"/>
          <p:cNvSpPr/>
          <p:nvPr/>
        </p:nvSpPr>
        <p:spPr>
          <a:xfrm>
            <a:off x="0" y="0"/>
            <a:ext cx="381305" cy="6858000"/>
          </a:xfrm>
          <a:prstGeom prst="rect">
            <a:avLst/>
          </a:prstGeom>
          <a:solidFill>
            <a:srgbClr val="1E88E5"/>
          </a:solidFill>
          <a:ln w="12700">
            <a:solidFill>
              <a:srgbClr val="FFFFFF">
                <a:alpha val="0"/>
              </a:srgbClr>
            </a:solidFill>
            <a:prstDash val="solid"/>
          </a:ln>
        </p:spPr>
      </p:sp>
      <p:sp>
        <p:nvSpPr>
          <p:cNvPr id="5" name="Shape 2"/>
          <p:cNvSpPr/>
          <p:nvPr/>
        </p:nvSpPr>
        <p:spPr>
          <a:xfrm>
            <a:off x="7429500" y="-1904695"/>
            <a:ext cx="5715000" cy="5715000"/>
          </a:xfrm>
          <a:prstGeom prst="ellipse">
            <a:avLst/>
          </a:prstGeom>
          <a:solidFill>
            <a:srgbClr val="1E88E5">
              <a:alpha val="10000"/>
            </a:srgbClr>
          </a:solidFill>
          <a:ln w="12700">
            <a:solidFill>
              <a:srgbClr val="FFFFFF">
                <a:alpha val="0"/>
              </a:srgbClr>
            </a:solidFill>
            <a:prstDash val="solid"/>
          </a:ln>
        </p:spPr>
      </p:sp>
      <p:sp>
        <p:nvSpPr>
          <p:cNvPr id="6" name="Shape 3"/>
          <p:cNvSpPr/>
          <p:nvPr/>
        </p:nvSpPr>
        <p:spPr>
          <a:xfrm>
            <a:off x="7429500" y="4476902"/>
            <a:ext cx="2857500" cy="2857500"/>
          </a:xfrm>
          <a:prstGeom prst="ellipse">
            <a:avLst/>
          </a:prstGeom>
          <a:solidFill>
            <a:srgbClr val="1E88E5">
              <a:alpha val="10000"/>
            </a:srgbClr>
          </a:solidFill>
          <a:ln w="12700">
            <a:solidFill>
              <a:srgbClr val="FFFFFF">
                <a:alpha val="0"/>
              </a:srgbClr>
            </a:solidFill>
            <a:prstDash val="solid"/>
          </a:ln>
        </p:spPr>
      </p:sp>
      <p:sp>
        <p:nvSpPr>
          <p:cNvPr id="7" name="Shape 4"/>
          <p:cNvSpPr/>
          <p:nvPr/>
        </p:nvSpPr>
        <p:spPr>
          <a:xfrm>
            <a:off x="1143000" y="1295705"/>
            <a:ext cx="761695" cy="761695"/>
          </a:xfrm>
          <a:prstGeom prst="roundRect">
            <a:avLst>
              <a:gd name="adj" fmla="val 18007"/>
            </a:avLst>
          </a:prstGeom>
          <a:solidFill>
            <a:srgbClr val="1E88E5"/>
          </a:solidFill>
          <a:ln w="12700">
            <a:solidFill>
              <a:srgbClr val="FFFFFF">
                <a:alpha val="0"/>
              </a:srgbClr>
            </a:solidFill>
            <a:prstDash val="solid"/>
          </a:ln>
          <a:effectLst>
            <a:outerShdw sx="100000" sy="100000" kx="0" ky="0" algn="bl" rotWithShape="0" blurRad="63500" dist="38100" dir="16200000">
              <a:srgbClr val="000000">
                <a:alpha val="10000"/>
              </a:srgbClr>
            </a:outerShdw>
          </a:effectLst>
        </p:spPr>
      </p:sp>
      <p:pic>
        <p:nvPicPr>
          <p:cNvPr id="8" name="Image 1" descr="preencoded.png">    </p:cNvPr>
          <p:cNvPicPr>
            <a:picLocks noChangeAspect="1"/>
          </p:cNvPicPr>
          <p:nvPr/>
        </p:nvPicPr>
        <p:blipFill>
          <a:blip r:embed="rId2"/>
          <a:srcRect l="-607" r="-607" t="0" b="0"/>
          <a:stretch/>
        </p:blipFill>
        <p:spPr>
          <a:xfrm>
            <a:off x="1328623" y="1505102"/>
            <a:ext cx="390449" cy="342900"/>
          </a:xfrm>
          <a:prstGeom prst="rect">
            <a:avLst/>
          </a:prstGeom>
        </p:spPr>
      </p:pic>
      <p:sp>
        <p:nvSpPr>
          <p:cNvPr id="9" name="Text 5"/>
          <p:cNvSpPr txBox="1"/>
          <p:nvPr/>
        </p:nvSpPr>
        <p:spPr>
          <a:xfrm>
            <a:off x="1143000" y="2438705"/>
            <a:ext cx="10268712" cy="1143000"/>
          </a:xfrm>
          <a:prstGeom prst="rect">
            <a:avLst/>
          </a:prstGeom>
          <a:noFill/>
          <a:ln/>
        </p:spPr>
        <p:txBody>
          <a:bodyPr wrap="square" lIns="0" tIns="0" rIns="0" bIns="0" rtlCol="0" anchor="t"/>
          <a:lstStyle/>
          <a:p>
            <a:pPr algn="l" indent="0" marL="0">
              <a:buNone/>
            </a:pPr>
            <a:r>
              <a:rPr lang="en-US" sz="4500" b="1" spc="-112" kern="0" dirty="0">
                <a:solidFill>
                  <a:srgbClr val="FFFFFF"/>
                </a:solidFill>
                <a:latin typeface="Montserrat" pitchFamily="34" charset="0"/>
                <a:ea typeface="Montserrat" pitchFamily="34" charset="-122"/>
                <a:cs typeface="Montserrat" pitchFamily="34" charset="-120"/>
              </a:rPr>
              <a:t>Module 7: Place (Distribution) + Customer Journey</a:t>
            </a:r>
            <a:endParaRPr lang="en-US" sz="4500" dirty="0"/>
          </a:p>
        </p:txBody>
      </p:sp>
      <p:sp>
        <p:nvSpPr>
          <p:cNvPr id="10" name="Shape 6"/>
          <p:cNvSpPr/>
          <p:nvPr/>
        </p:nvSpPr>
        <p:spPr>
          <a:xfrm>
            <a:off x="1143000" y="3733495"/>
            <a:ext cx="38405" cy="495605"/>
          </a:xfrm>
          <a:prstGeom prst="rect">
            <a:avLst/>
          </a:prstGeom>
          <a:solidFill>
            <a:srgbClr val="3B82F6"/>
          </a:solidFill>
          <a:ln w="12700">
            <a:solidFill>
              <a:srgbClr val="3B82F6">
                <a:alpha val="0"/>
              </a:srgbClr>
            </a:solidFill>
            <a:prstDash val="solid"/>
          </a:ln>
        </p:spPr>
      </p:sp>
      <p:sp>
        <p:nvSpPr>
          <p:cNvPr id="11" name="Text 7"/>
          <p:cNvSpPr txBox="1"/>
          <p:nvPr/>
        </p:nvSpPr>
        <p:spPr>
          <a:xfrm>
            <a:off x="1410005" y="3733495"/>
            <a:ext cx="9936785" cy="495605"/>
          </a:xfrm>
          <a:prstGeom prst="rect">
            <a:avLst/>
          </a:prstGeom>
          <a:solidFill>
            <a:srgbClr val="FFFFFF">
              <a:alpha val="0"/>
            </a:srgbClr>
          </a:solidFill>
          <a:ln>
            <a:solidFill>
              <a:srgbClr val="FFFFFF">
                <a:alpha val="0"/>
              </a:srgbClr>
            </a:solidFill>
          </a:ln>
        </p:spPr>
        <p:txBody>
          <a:bodyPr wrap="square" lIns="0" tIns="0" rIns="0" bIns="0" rtlCol="0" anchor="t"/>
          <a:lstStyle/>
          <a:p>
            <a:pPr algn="l" indent="0" marL="0">
              <a:buNone/>
            </a:pPr>
            <a:r>
              <a:rPr lang="en-US" sz="2200" spc="56" kern="0" dirty="0">
                <a:solidFill>
                  <a:srgbClr val="BFDBFE"/>
                </a:solidFill>
                <a:latin typeface="Open Sans" pitchFamily="34" charset="0"/>
                <a:ea typeface="Open Sans" pitchFamily="34" charset="-122"/>
                <a:cs typeface="Open Sans" pitchFamily="34" charset="-120"/>
              </a:rPr>
              <a:t>How Customers Access You</a:t>
            </a:r>
            <a:endParaRPr lang="en-US" sz="2200" dirty="0"/>
          </a:p>
        </p:txBody>
      </p:sp>
      <p:sp>
        <p:nvSpPr>
          <p:cNvPr id="12" name="Text 8"/>
          <p:cNvSpPr txBox="1"/>
          <p:nvPr/>
        </p:nvSpPr>
        <p:spPr>
          <a:xfrm>
            <a:off x="1143000" y="5067605"/>
            <a:ext cx="3620110" cy="191110"/>
          </a:xfrm>
          <a:prstGeom prst="rect">
            <a:avLst/>
          </a:prstGeom>
          <a:noFill/>
          <a:ln/>
        </p:spPr>
        <p:txBody>
          <a:bodyPr wrap="square" lIns="0" tIns="0" rIns="0" bIns="0" rtlCol="0" anchor="ctr"/>
          <a:lstStyle/>
          <a:p>
            <a:pPr algn="l" indent="0" marL="0">
              <a:buNone/>
            </a:pPr>
            <a:r>
              <a:rPr lang="en-US" sz="1000" b="1" spc="52" kern="0" dirty="0">
                <a:solidFill>
                  <a:srgbClr val="9CA3AF"/>
                </a:solidFill>
                <a:latin typeface="Open Sans" pitchFamily="34" charset="0"/>
                <a:ea typeface="Open Sans" pitchFamily="34" charset="-122"/>
                <a:cs typeface="Open Sans" pitchFamily="34" charset="-120"/>
              </a:rPr>
              <a:t>Course</a:t>
            </a:r>
            <a:endParaRPr lang="en-US" sz="1000" dirty="0"/>
          </a:p>
        </p:txBody>
      </p:sp>
      <p:sp>
        <p:nvSpPr>
          <p:cNvPr id="13" name="Text 9"/>
          <p:cNvSpPr txBox="1"/>
          <p:nvPr/>
        </p:nvSpPr>
        <p:spPr>
          <a:xfrm>
            <a:off x="1143000" y="5296205"/>
            <a:ext cx="3620110" cy="267005"/>
          </a:xfrm>
          <a:prstGeom prst="rect">
            <a:avLst/>
          </a:prstGeom>
          <a:noFill/>
          <a:ln/>
        </p:spPr>
        <p:txBody>
          <a:bodyPr wrap="square" lIns="0" tIns="0" rIns="0" bIns="0" rtlCol="0" anchor="ctr"/>
          <a:lstStyle/>
          <a:p>
            <a:pPr algn="l" indent="0" marL="0">
              <a:buNone/>
            </a:pPr>
            <a:r>
              <a:rPr lang="en-US" sz="1500" b="1" dirty="0">
                <a:solidFill>
                  <a:srgbClr val="FFFFFF"/>
                </a:solidFill>
                <a:latin typeface="Open Sans" pitchFamily="34" charset="0"/>
                <a:ea typeface="Open Sans" pitchFamily="34" charset="-122"/>
                <a:cs typeface="Open Sans" pitchFamily="34" charset="-120"/>
              </a:rPr>
              <a:t>Principles of Marketing</a:t>
            </a:r>
            <a:endParaRPr lang="en-US" sz="1500" dirty="0"/>
          </a:p>
        </p:txBody>
      </p:sp>
      <p:sp>
        <p:nvSpPr>
          <p:cNvPr id="14" name="Text 10"/>
          <p:cNvSpPr txBox="1"/>
          <p:nvPr/>
        </p:nvSpPr>
        <p:spPr>
          <a:xfrm>
            <a:off x="4953305" y="5067605"/>
            <a:ext cx="3620110" cy="191110"/>
          </a:xfrm>
          <a:prstGeom prst="rect">
            <a:avLst/>
          </a:prstGeom>
          <a:noFill/>
          <a:ln/>
        </p:spPr>
        <p:txBody>
          <a:bodyPr wrap="square" lIns="0" tIns="0" rIns="0" bIns="0" rtlCol="0" anchor="ctr"/>
          <a:lstStyle/>
          <a:p>
            <a:pPr algn="l" indent="0" marL="0">
              <a:buNone/>
            </a:pPr>
            <a:r>
              <a:rPr lang="en-US" sz="1000" b="1" spc="52" kern="0" dirty="0">
                <a:solidFill>
                  <a:srgbClr val="9CA3AF"/>
                </a:solidFill>
                <a:latin typeface="Open Sans" pitchFamily="34" charset="0"/>
                <a:ea typeface="Open Sans" pitchFamily="34" charset="-122"/>
                <a:cs typeface="Open Sans" pitchFamily="34" charset="-120"/>
              </a:rPr>
              <a:t>Instructor</a:t>
            </a:r>
            <a:endParaRPr lang="en-US" sz="1000" dirty="0"/>
          </a:p>
        </p:txBody>
      </p:sp>
      <p:sp>
        <p:nvSpPr>
          <p:cNvPr id="15" name="Text 11"/>
          <p:cNvSpPr txBox="1"/>
          <p:nvPr/>
        </p:nvSpPr>
        <p:spPr>
          <a:xfrm>
            <a:off x="4953305" y="5296205"/>
            <a:ext cx="3620110" cy="267005"/>
          </a:xfrm>
          <a:prstGeom prst="rect">
            <a:avLst/>
          </a:prstGeom>
          <a:noFill/>
          <a:ln/>
        </p:spPr>
        <p:txBody>
          <a:bodyPr wrap="square" lIns="0" tIns="0" rIns="0" bIns="0" rtlCol="0" anchor="ctr"/>
          <a:lstStyle/>
          <a:p>
            <a:pPr algn="l" indent="0" marL="0">
              <a:buNone/>
            </a:pPr>
            <a:r>
              <a:rPr lang="en-US" sz="1500" b="1" dirty="0">
                <a:solidFill>
                  <a:srgbClr val="FFFFFF"/>
                </a:solidFill>
                <a:latin typeface="Open Sans" pitchFamily="34" charset="0"/>
                <a:ea typeface="Open Sans" pitchFamily="34" charset="-122"/>
                <a:cs typeface="Open Sans" pitchFamily="34" charset="-120"/>
              </a:rPr>
              <a:t>Dr. Liz Kheng</a:t>
            </a:r>
            <a:endParaRPr lang="en-US" sz="1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3F4F6"/>
          </a:solidFill>
          <a:ln w="12700">
            <a:solidFill>
              <a:srgbClr val="FFFFFF">
                <a:alpha val="0"/>
              </a:srgbClr>
            </a:solidFill>
            <a:prstDash val="solid"/>
          </a:ln>
        </p:spPr>
      </p:sp>
      <p:pic>
        <p:nvPicPr>
          <p:cNvPr id="3" name="Image 0" descr="preencoded.png">    </p:cNvPr>
          <p:cNvPicPr>
            <a:picLocks noChangeAspect="1"/>
          </p:cNvPicPr>
          <p:nvPr/>
        </p:nvPicPr>
        <p:blipFill>
          <a:blip r:embed="rId1"/>
          <a:srcRect l="0" r="0" t="-1" b="-1"/>
          <a:stretch/>
        </p:blipFill>
        <p:spPr>
          <a:xfrm>
            <a:off x="0" y="0"/>
            <a:ext cx="12191695" cy="6858000"/>
          </a:xfrm>
          <a:prstGeom prst="rect">
            <a:avLst/>
          </a:prstGeom>
        </p:spPr>
      </p:pic>
      <p:sp>
        <p:nvSpPr>
          <p:cNvPr id="4" name="Shape 1"/>
          <p:cNvSpPr/>
          <p:nvPr/>
        </p:nvSpPr>
        <p:spPr>
          <a:xfrm>
            <a:off x="0" y="1457554"/>
            <a:ext cx="12191695" cy="19202"/>
          </a:xfrm>
          <a:prstGeom prst="rect">
            <a:avLst/>
          </a:prstGeom>
          <a:solidFill>
            <a:srgbClr val="F1F5F9"/>
          </a:solidFill>
          <a:ln w="12700">
            <a:solidFill>
              <a:srgbClr val="F1F5F9">
                <a:alpha val="0"/>
              </a:srgbClr>
            </a:solidFill>
            <a:prstDash val="solid"/>
          </a:ln>
        </p:spPr>
      </p:sp>
      <p:pic>
        <p:nvPicPr>
          <p:cNvPr id="5" name="Image 1" descr="preencoded.png">    </p:cNvPr>
          <p:cNvPicPr>
            <a:picLocks noChangeAspect="1"/>
          </p:cNvPicPr>
          <p:nvPr/>
        </p:nvPicPr>
        <p:blipFill>
          <a:blip r:embed="rId2"/>
          <a:stretch>
            <a:fillRect/>
          </a:stretch>
        </p:blipFill>
        <p:spPr>
          <a:xfrm>
            <a:off x="571500" y="381305"/>
            <a:ext cx="1752905" cy="314554"/>
          </a:xfrm>
          <a:prstGeom prst="rect">
            <a:avLst/>
          </a:prstGeom>
        </p:spPr>
      </p:pic>
      <p:sp>
        <p:nvSpPr>
          <p:cNvPr id="6" name="Text 2"/>
          <p:cNvSpPr/>
          <p:nvPr/>
        </p:nvSpPr>
        <p:spPr>
          <a:xfrm>
            <a:off x="571500" y="381305"/>
            <a:ext cx="1752905" cy="314554"/>
          </a:xfrm>
          <a:prstGeom prst="rect">
            <a:avLst/>
          </a:prstGeom>
          <a:solidFill>
            <a:srgbClr val="FFFFFF">
              <a:alpha val="0"/>
            </a:srgbClr>
          </a:solidFill>
          <a:ln>
            <a:solidFill>
              <a:srgbClr val="FFFFFF">
                <a:alpha val="0"/>
              </a:srgbClr>
            </a:solidFill>
          </a:ln>
        </p:spPr>
        <p:txBody>
          <a:bodyPr wrap="square" lIns="0" tIns="0" rIns="0" bIns="0" rtlCol="0" anchor="ctr"/>
          <a:lstStyle/>
          <a:p>
            <a:pPr algn="ctr" indent="0" marL="0">
              <a:buNone/>
            </a:pPr>
            <a:r>
              <a:rPr lang="en-US" sz="1000" b="1" spc="75" kern="0" dirty="0">
                <a:solidFill>
                  <a:srgbClr val="FFFFFF"/>
                </a:solidFill>
                <a:latin typeface="Open Sans" pitchFamily="34" charset="0"/>
                <a:ea typeface="Open Sans" pitchFamily="34" charset="-122"/>
                <a:cs typeface="Open Sans" pitchFamily="34" charset="-120"/>
              </a:rPr>
              <a:t>Case Study Part 2</a:t>
            </a:r>
            <a:endParaRPr lang="en-US" sz="1000" dirty="0"/>
          </a:p>
        </p:txBody>
      </p:sp>
      <p:sp>
        <p:nvSpPr>
          <p:cNvPr id="7" name="Text 3"/>
          <p:cNvSpPr txBox="1"/>
          <p:nvPr/>
        </p:nvSpPr>
        <p:spPr>
          <a:xfrm>
            <a:off x="571500" y="838505"/>
            <a:ext cx="11239805" cy="428854"/>
          </a:xfrm>
          <a:prstGeom prst="rect">
            <a:avLst/>
          </a:prstGeom>
          <a:noFill/>
          <a:ln/>
        </p:spPr>
        <p:txBody>
          <a:bodyPr wrap="square" lIns="0" tIns="0" rIns="0" bIns="0" rtlCol="0" anchor="ctr"/>
          <a:lstStyle/>
          <a:p>
            <a:pPr algn="l" indent="0" marL="0">
              <a:buNone/>
            </a:pPr>
            <a:r>
              <a:rPr lang="en-US" sz="2700" b="1" dirty="0">
                <a:solidFill>
                  <a:srgbClr val="1F2937"/>
                </a:solidFill>
                <a:latin typeface="Montserrat" pitchFamily="34" charset="0"/>
                <a:ea typeface="Montserrat" pitchFamily="34" charset="-122"/>
                <a:cs typeface="Montserrat" pitchFamily="34" charset="-120"/>
              </a:rPr>
              <a:t> What Was Wrong with </a:t>
            </a:r>
            <a:pPr algn="l" indent="0" marL="0">
              <a:buNone/>
            </a:pPr>
            <a:r>
              <a:rPr lang="en-US" sz="2700" b="1" dirty="0">
                <a:solidFill>
                  <a:srgbClr val="EF4444"/>
                </a:solidFill>
                <a:latin typeface="Montserrat" pitchFamily="34" charset="0"/>
                <a:ea typeface="Montserrat" pitchFamily="34" charset="-122"/>
                <a:cs typeface="Montserrat" pitchFamily="34" charset="-120"/>
              </a:rPr>
              <a:t>"Place"</a:t>
            </a:r>
            <a:pPr algn="l" indent="0" marL="0">
              <a:buNone/>
            </a:pPr>
            <a:r>
              <a:rPr lang="en-US" sz="2700" b="1" dirty="0">
                <a:solidFill>
                  <a:srgbClr val="1F2937"/>
                </a:solidFill>
                <a:latin typeface="Montserrat" pitchFamily="34" charset="0"/>
                <a:ea typeface="Montserrat" pitchFamily="34" charset="-122"/>
                <a:cs typeface="Montserrat" pitchFamily="34" charset="-120"/>
              </a:rPr>
              <a:t>? </a:t>
            </a:r>
            <a:endParaRPr lang="en-US" sz="2700" dirty="0"/>
          </a:p>
        </p:txBody>
      </p:sp>
      <p:sp>
        <p:nvSpPr>
          <p:cNvPr id="8" name="Shape 4"/>
          <p:cNvSpPr/>
          <p:nvPr/>
        </p:nvSpPr>
        <p:spPr>
          <a:xfrm>
            <a:off x="0" y="1476756"/>
            <a:ext cx="12191695" cy="5381244"/>
          </a:xfrm>
          <a:prstGeom prst="rect">
            <a:avLst/>
          </a:prstGeom>
          <a:solidFill>
            <a:srgbClr val="FCFCFC"/>
          </a:solidFill>
          <a:ln w="12700">
            <a:solidFill>
              <a:srgbClr val="FFFFFF">
                <a:alpha val="0"/>
              </a:srgbClr>
            </a:solidFill>
            <a:prstDash val="solid"/>
          </a:ln>
        </p:spPr>
      </p:sp>
      <p:sp>
        <p:nvSpPr>
          <p:cNvPr id="9" name="Shape 5"/>
          <p:cNvSpPr/>
          <p:nvPr/>
        </p:nvSpPr>
        <p:spPr>
          <a:xfrm>
            <a:off x="571500" y="2519172"/>
            <a:ext cx="4153205" cy="2457907"/>
          </a:xfrm>
          <a:prstGeom prst="roundRect">
            <a:avLst>
              <a:gd name="adj" fmla="val 2884"/>
            </a:avLst>
          </a:prstGeom>
          <a:solidFill>
            <a:srgbClr val="FFF1F2"/>
          </a:solidFill>
          <a:ln w="25400">
            <a:solidFill>
              <a:srgbClr val="FECACA"/>
            </a:solidFill>
            <a:prstDash val="solid"/>
          </a:ln>
        </p:spPr>
      </p:sp>
      <p:pic>
        <p:nvPicPr>
          <p:cNvPr id="10" name="Image 2" descr="preencoded.png">    </p:cNvPr>
          <p:cNvPicPr>
            <a:picLocks noChangeAspect="1"/>
          </p:cNvPicPr>
          <p:nvPr/>
        </p:nvPicPr>
        <p:blipFill>
          <a:blip r:embed="rId3"/>
          <a:srcRect l="0" r="0" t="0" b="0"/>
          <a:stretch/>
        </p:blipFill>
        <p:spPr>
          <a:xfrm>
            <a:off x="2361895" y="2824582"/>
            <a:ext cx="571500" cy="571500"/>
          </a:xfrm>
          <a:prstGeom prst="rect">
            <a:avLst/>
          </a:prstGeom>
        </p:spPr>
      </p:pic>
      <p:sp>
        <p:nvSpPr>
          <p:cNvPr id="11" name="Text 6"/>
          <p:cNvSpPr txBox="1"/>
          <p:nvPr/>
        </p:nvSpPr>
        <p:spPr>
          <a:xfrm>
            <a:off x="819302" y="3547872"/>
            <a:ext cx="3657600" cy="305410"/>
          </a:xfrm>
          <a:prstGeom prst="rect">
            <a:avLst/>
          </a:prstGeom>
          <a:noFill/>
          <a:ln/>
        </p:spPr>
        <p:txBody>
          <a:bodyPr wrap="square" lIns="0" tIns="0" rIns="0" bIns="0" rtlCol="0" anchor="ctr"/>
          <a:lstStyle/>
          <a:p>
            <a:pPr algn="ctr" indent="0" marL="0">
              <a:buNone/>
            </a:pPr>
            <a:r>
              <a:rPr lang="en-US" sz="1800" b="1" dirty="0">
                <a:solidFill>
                  <a:srgbClr val="1F2937"/>
                </a:solidFill>
                <a:latin typeface="Montserrat" pitchFamily="34" charset="0"/>
                <a:ea typeface="Montserrat" pitchFamily="34" charset="-122"/>
                <a:cs typeface="Montserrat" pitchFamily="34" charset="-120"/>
              </a:rPr>
              <a:t>Access Failure</a:t>
            </a:r>
            <a:endParaRPr lang="en-US" sz="1800" dirty="0"/>
          </a:p>
        </p:txBody>
      </p:sp>
      <p:sp>
        <p:nvSpPr>
          <p:cNvPr id="12" name="Text 7"/>
          <p:cNvSpPr txBox="1"/>
          <p:nvPr/>
        </p:nvSpPr>
        <p:spPr>
          <a:xfrm>
            <a:off x="838505" y="3929177"/>
            <a:ext cx="3620110" cy="743407"/>
          </a:xfrm>
          <a:prstGeom prst="rect">
            <a:avLst/>
          </a:prstGeom>
          <a:noFill/>
          <a:ln/>
        </p:spPr>
        <p:txBody>
          <a:bodyPr wrap="square" lIns="0" tIns="0" rIns="0" bIns="0" rtlCol="0" anchor="t"/>
          <a:lstStyle/>
          <a:p>
            <a:pPr algn="ctr" indent="0" marL="0">
              <a:buNone/>
            </a:pPr>
            <a:r>
              <a:rPr lang="en-US" sz="1200" dirty="0">
                <a:solidFill>
                  <a:srgbClr val="4B5563"/>
                </a:solidFill>
                <a:latin typeface="Open Sans" pitchFamily="34" charset="0"/>
                <a:ea typeface="Open Sans" pitchFamily="34" charset="-122"/>
                <a:cs typeface="Open Sans" pitchFamily="34" charset="-120"/>
              </a:rPr>
              <a:t> Even with a great product, </a:t>
            </a:r>
            <a:pPr algn="ctr" indent="0" marL="0">
              <a:buNone/>
            </a:pPr>
            <a:r>
              <a:rPr lang="en-US" sz="1200" b="1" dirty="0">
                <a:solidFill>
                  <a:srgbClr val="EF4444"/>
                </a:solidFill>
                <a:latin typeface="Open Sans" pitchFamily="34" charset="0"/>
                <a:ea typeface="Open Sans" pitchFamily="34" charset="-122"/>
                <a:cs typeface="Open Sans" pitchFamily="34" charset="-120"/>
              </a:rPr>
              <a:t>friction</a:t>
            </a:r>
            <a:pPr algn="ctr" indent="0" marL="0">
              <a:buNone/>
            </a:pPr>
            <a:r>
              <a:rPr lang="en-US" sz="1200" dirty="0">
                <a:solidFill>
                  <a:srgbClr val="4B5563"/>
                </a:solidFill>
                <a:latin typeface="Open Sans" pitchFamily="34" charset="0"/>
                <a:ea typeface="Open Sans" pitchFamily="34" charset="-122"/>
                <a:cs typeface="Open Sans" pitchFamily="34" charset="-120"/>
              </a:rPr>
              <a:t> prevented sales. Customers faced too many barriers to purchase. </a:t>
            </a:r>
            <a:endParaRPr lang="en-US" sz="1200" dirty="0"/>
          </a:p>
        </p:txBody>
      </p:sp>
      <p:pic>
        <p:nvPicPr>
          <p:cNvPr id="13" name="Image 3" descr="preencoded.png">    </p:cNvPr>
          <p:cNvPicPr>
            <a:picLocks noChangeAspect="1"/>
          </p:cNvPicPr>
          <p:nvPr/>
        </p:nvPicPr>
        <p:blipFill>
          <a:blip r:embed="rId4"/>
          <a:srcRect l="-32" r="-32" t="0" b="0"/>
          <a:stretch/>
        </p:blipFill>
        <p:spPr>
          <a:xfrm>
            <a:off x="571500" y="5281574"/>
            <a:ext cx="4153205" cy="533095"/>
          </a:xfrm>
          <a:prstGeom prst="rect">
            <a:avLst/>
          </a:prstGeom>
        </p:spPr>
      </p:pic>
      <p:sp>
        <p:nvSpPr>
          <p:cNvPr id="14" name="Text 8"/>
          <p:cNvSpPr txBox="1"/>
          <p:nvPr/>
        </p:nvSpPr>
        <p:spPr>
          <a:xfrm>
            <a:off x="761695" y="5434279"/>
            <a:ext cx="3924605" cy="228600"/>
          </a:xfrm>
          <a:prstGeom prst="rect">
            <a:avLst/>
          </a:prstGeom>
          <a:noFill/>
          <a:ln/>
        </p:spPr>
        <p:txBody>
          <a:bodyPr wrap="square" lIns="0" tIns="0" rIns="0" bIns="0" rtlCol="0" anchor="ctr"/>
          <a:lstStyle/>
          <a:p>
            <a:pPr algn="l" indent="0" marL="0">
              <a:buNone/>
            </a:pPr>
            <a:r>
              <a:rPr lang="en-US" sz="1200" i="1" dirty="0">
                <a:solidFill>
                  <a:srgbClr val="1E40AF"/>
                </a:solidFill>
                <a:latin typeface="Open Sans" pitchFamily="34" charset="0"/>
                <a:ea typeface="Open Sans" pitchFamily="34" charset="-122"/>
                <a:cs typeface="Open Sans" pitchFamily="34" charset="-120"/>
              </a:rPr>
              <a:t>"If it's hard to buy, they won't buy."</a:t>
            </a:r>
            <a:endParaRPr lang="en-US" sz="1200" dirty="0"/>
          </a:p>
        </p:txBody>
      </p:sp>
      <p:sp>
        <p:nvSpPr>
          <p:cNvPr id="15" name="Shape 9"/>
          <p:cNvSpPr/>
          <p:nvPr/>
        </p:nvSpPr>
        <p:spPr>
          <a:xfrm>
            <a:off x="5391302" y="1857146"/>
            <a:ext cx="6229807" cy="780898"/>
          </a:xfrm>
          <a:prstGeom prst="roundRect">
            <a:avLst>
              <a:gd name="adj" fmla="val 17136"/>
            </a:avLst>
          </a:prstGeom>
          <a:solidFill>
            <a:srgbClr val="FFFFFF"/>
          </a:solidFill>
          <a:ln/>
          <a:effectLst>
            <a:outerShdw sx="100000" sy="100000" kx="0" ky="0" algn="bl" rotWithShape="0" blurRad="50800" dist="25400" dir="16200000">
              <a:srgbClr val="000000">
                <a:alpha val="5000"/>
              </a:srgbClr>
            </a:outerShdw>
          </a:effectLst>
        </p:spPr>
      </p:sp>
      <p:sp>
        <p:nvSpPr>
          <p:cNvPr id="16" name="Shape 10"/>
          <p:cNvSpPr/>
          <p:nvPr/>
        </p:nvSpPr>
        <p:spPr>
          <a:xfrm>
            <a:off x="5391302" y="1857146"/>
            <a:ext cx="47549" cy="780898"/>
          </a:xfrm>
          <a:prstGeom prst="roundRect">
            <a:avLst>
              <a:gd name="adj" fmla="val 281425"/>
            </a:avLst>
          </a:prstGeom>
          <a:solidFill>
            <a:srgbClr val="EF4444"/>
          </a:solidFill>
          <a:ln w="12700">
            <a:solidFill>
              <a:srgbClr val="EF4444">
                <a:alpha val="0"/>
              </a:srgbClr>
            </a:solidFill>
            <a:prstDash val="solid"/>
          </a:ln>
        </p:spPr>
      </p:sp>
      <p:pic>
        <p:nvPicPr>
          <p:cNvPr id="17" name="Image 4" descr="preencoded.png">    </p:cNvPr>
          <p:cNvPicPr>
            <a:picLocks noChangeAspect="1"/>
          </p:cNvPicPr>
          <p:nvPr/>
        </p:nvPicPr>
        <p:blipFill>
          <a:blip r:embed="rId5"/>
          <a:stretch>
            <a:fillRect/>
          </a:stretch>
        </p:blipFill>
        <p:spPr>
          <a:xfrm>
            <a:off x="5629046" y="2057400"/>
            <a:ext cx="381305" cy="381305"/>
          </a:xfrm>
          <a:prstGeom prst="rect">
            <a:avLst/>
          </a:prstGeom>
        </p:spPr>
      </p:pic>
      <p:sp>
        <p:nvSpPr>
          <p:cNvPr id="18" name="Text 11"/>
          <p:cNvSpPr/>
          <p:nvPr/>
        </p:nvSpPr>
        <p:spPr>
          <a:xfrm>
            <a:off x="5629046" y="2057400"/>
            <a:ext cx="381305" cy="381305"/>
          </a:xfrm>
          <a:prstGeom prst="rect">
            <a:avLst/>
          </a:prstGeom>
          <a:solidFill>
            <a:srgbClr val="FFFFFF">
              <a:alpha val="0"/>
            </a:srgbClr>
          </a:solidFill>
          <a:ln>
            <a:solidFill>
              <a:srgbClr val="FFFFFF">
                <a:alpha val="0"/>
              </a:srgbClr>
            </a:solidFill>
          </a:ln>
        </p:spPr>
        <p:txBody>
          <a:bodyPr wrap="square" lIns="0" tIns="0" rIns="0" bIns="0" rtlCol="0" anchor="ctr"/>
          <a:lstStyle/>
          <a:p>
            <a:pPr algn="ctr" indent="0" marL="0">
              <a:buNone/>
            </a:pPr>
            <a:r>
              <a:rPr lang="en-US" sz="1300" b="1" dirty="0">
                <a:solidFill>
                  <a:srgbClr val="EF4444"/>
                </a:solidFill>
                <a:latin typeface="Open Sans" pitchFamily="34" charset="0"/>
                <a:ea typeface="Open Sans" pitchFamily="34" charset="-122"/>
                <a:cs typeface="Open Sans" pitchFamily="34" charset="-120"/>
              </a:rPr>
              <a:t>1</a:t>
            </a:r>
            <a:endParaRPr lang="en-US" sz="1300" dirty="0"/>
          </a:p>
        </p:txBody>
      </p:sp>
      <p:sp>
        <p:nvSpPr>
          <p:cNvPr id="19" name="Text 12"/>
          <p:cNvSpPr txBox="1"/>
          <p:nvPr/>
        </p:nvSpPr>
        <p:spPr>
          <a:xfrm>
            <a:off x="6200546" y="2000707"/>
            <a:ext cx="4648810" cy="257861"/>
          </a:xfrm>
          <a:prstGeom prst="rect">
            <a:avLst/>
          </a:prstGeom>
          <a:noFill/>
          <a:ln/>
        </p:spPr>
        <p:txBody>
          <a:bodyPr wrap="square" lIns="0" tIns="0" rIns="0" bIns="0" rtlCol="0" anchor="ctr"/>
          <a:lstStyle/>
          <a:p>
            <a:pPr algn="l" indent="0" marL="0">
              <a:buNone/>
            </a:pPr>
            <a:r>
              <a:rPr lang="en-US" sz="1300" b="1" dirty="0">
                <a:solidFill>
                  <a:srgbClr val="1F2937"/>
                </a:solidFill>
                <a:latin typeface="Montserrat" pitchFamily="34" charset="0"/>
                <a:ea typeface="Montserrat" pitchFamily="34" charset="-122"/>
                <a:cs typeface="Montserrat" pitchFamily="34" charset="-120"/>
              </a:rPr>
              <a:t>Off-Route Location</a:t>
            </a:r>
            <a:endParaRPr lang="en-US" sz="1300" dirty="0"/>
          </a:p>
        </p:txBody>
      </p:sp>
      <p:sp>
        <p:nvSpPr>
          <p:cNvPr id="20" name="Text 13"/>
          <p:cNvSpPr txBox="1"/>
          <p:nvPr/>
        </p:nvSpPr>
        <p:spPr>
          <a:xfrm>
            <a:off x="6200546" y="2295144"/>
            <a:ext cx="5220310" cy="200254"/>
          </a:xfrm>
          <a:prstGeom prst="rect">
            <a:avLst/>
          </a:prstGeom>
          <a:noFill/>
          <a:ln/>
        </p:spPr>
        <p:txBody>
          <a:bodyPr wrap="square" lIns="0" tIns="0" rIns="0" bIns="0" rtlCol="0" anchor="ctr"/>
          <a:lstStyle/>
          <a:p>
            <a:pPr algn="l" indent="0" marL="0">
              <a:buNone/>
            </a:pPr>
            <a:r>
              <a:rPr lang="en-US" sz="1000" dirty="0">
                <a:solidFill>
                  <a:srgbClr val="6B7280"/>
                </a:solidFill>
                <a:latin typeface="Open Sans" pitchFamily="34" charset="0"/>
                <a:ea typeface="Open Sans" pitchFamily="34" charset="-122"/>
                <a:cs typeface="Open Sans" pitchFamily="34" charset="-120"/>
              </a:rPr>
              <a:t>Tucked in a corner, requiring students to deviate from their path to class.</a:t>
            </a:r>
            <a:endParaRPr lang="en-US" sz="1000" dirty="0"/>
          </a:p>
        </p:txBody>
      </p:sp>
      <p:sp>
        <p:nvSpPr>
          <p:cNvPr id="21" name="Shape 14"/>
          <p:cNvSpPr/>
          <p:nvPr/>
        </p:nvSpPr>
        <p:spPr>
          <a:xfrm>
            <a:off x="5391302" y="2781605"/>
            <a:ext cx="6229807" cy="780898"/>
          </a:xfrm>
          <a:prstGeom prst="roundRect">
            <a:avLst>
              <a:gd name="adj" fmla="val 17136"/>
            </a:avLst>
          </a:prstGeom>
          <a:solidFill>
            <a:srgbClr val="FFFFFF"/>
          </a:solidFill>
          <a:ln/>
          <a:effectLst>
            <a:outerShdw sx="100000" sy="100000" kx="0" ky="0" algn="bl" rotWithShape="0" blurRad="50800" dist="25400" dir="16200000">
              <a:srgbClr val="000000">
                <a:alpha val="5000"/>
              </a:srgbClr>
            </a:outerShdw>
          </a:effectLst>
        </p:spPr>
      </p:sp>
      <p:sp>
        <p:nvSpPr>
          <p:cNvPr id="22" name="Shape 15"/>
          <p:cNvSpPr/>
          <p:nvPr/>
        </p:nvSpPr>
        <p:spPr>
          <a:xfrm>
            <a:off x="5391302" y="2781605"/>
            <a:ext cx="47549" cy="780898"/>
          </a:xfrm>
          <a:prstGeom prst="roundRect">
            <a:avLst>
              <a:gd name="adj" fmla="val 281425"/>
            </a:avLst>
          </a:prstGeom>
          <a:solidFill>
            <a:srgbClr val="EF4444"/>
          </a:solidFill>
          <a:ln w="12700">
            <a:solidFill>
              <a:srgbClr val="EF4444">
                <a:alpha val="0"/>
              </a:srgbClr>
            </a:solidFill>
            <a:prstDash val="solid"/>
          </a:ln>
        </p:spPr>
      </p:sp>
      <p:pic>
        <p:nvPicPr>
          <p:cNvPr id="23" name="Image 5" descr="preencoded.png">    </p:cNvPr>
          <p:cNvPicPr>
            <a:picLocks noChangeAspect="1"/>
          </p:cNvPicPr>
          <p:nvPr/>
        </p:nvPicPr>
        <p:blipFill>
          <a:blip r:embed="rId6"/>
          <a:stretch>
            <a:fillRect/>
          </a:stretch>
        </p:blipFill>
        <p:spPr>
          <a:xfrm>
            <a:off x="5629046" y="2980944"/>
            <a:ext cx="381305" cy="381305"/>
          </a:xfrm>
          <a:prstGeom prst="rect">
            <a:avLst/>
          </a:prstGeom>
        </p:spPr>
      </p:pic>
      <p:sp>
        <p:nvSpPr>
          <p:cNvPr id="24" name="Text 16"/>
          <p:cNvSpPr/>
          <p:nvPr/>
        </p:nvSpPr>
        <p:spPr>
          <a:xfrm>
            <a:off x="5629046" y="2980944"/>
            <a:ext cx="381305" cy="381305"/>
          </a:xfrm>
          <a:prstGeom prst="rect">
            <a:avLst/>
          </a:prstGeom>
          <a:solidFill>
            <a:srgbClr val="FFFFFF">
              <a:alpha val="0"/>
            </a:srgbClr>
          </a:solidFill>
          <a:ln>
            <a:solidFill>
              <a:srgbClr val="FFFFFF">
                <a:alpha val="0"/>
              </a:srgbClr>
            </a:solidFill>
          </a:ln>
        </p:spPr>
        <p:txBody>
          <a:bodyPr wrap="square" lIns="0" tIns="0" rIns="0" bIns="0" rtlCol="0" anchor="ctr"/>
          <a:lstStyle/>
          <a:p>
            <a:pPr algn="ctr" indent="0" marL="0">
              <a:buNone/>
            </a:pPr>
            <a:r>
              <a:rPr lang="en-US" sz="1300" b="1" dirty="0">
                <a:solidFill>
                  <a:srgbClr val="EF4444"/>
                </a:solidFill>
                <a:latin typeface="Open Sans" pitchFamily="34" charset="0"/>
                <a:ea typeface="Open Sans" pitchFamily="34" charset="-122"/>
                <a:cs typeface="Open Sans" pitchFamily="34" charset="-120"/>
              </a:rPr>
              <a:t>2</a:t>
            </a:r>
            <a:endParaRPr lang="en-US" sz="1300" dirty="0"/>
          </a:p>
        </p:txBody>
      </p:sp>
      <p:sp>
        <p:nvSpPr>
          <p:cNvPr id="25" name="Text 17"/>
          <p:cNvSpPr txBox="1"/>
          <p:nvPr/>
        </p:nvSpPr>
        <p:spPr>
          <a:xfrm>
            <a:off x="6200546" y="2924251"/>
            <a:ext cx="4429354" cy="257861"/>
          </a:xfrm>
          <a:prstGeom prst="rect">
            <a:avLst/>
          </a:prstGeom>
          <a:noFill/>
          <a:ln/>
        </p:spPr>
        <p:txBody>
          <a:bodyPr wrap="square" lIns="0" tIns="0" rIns="0" bIns="0" rtlCol="0" anchor="ctr"/>
          <a:lstStyle/>
          <a:p>
            <a:pPr algn="l" indent="0" marL="0">
              <a:buNone/>
            </a:pPr>
            <a:r>
              <a:rPr lang="en-US" sz="1300" b="1" dirty="0">
                <a:solidFill>
                  <a:srgbClr val="1F2937"/>
                </a:solidFill>
                <a:latin typeface="Montserrat" pitchFamily="34" charset="0"/>
                <a:ea typeface="Montserrat" pitchFamily="34" charset="-122"/>
                <a:cs typeface="Montserrat" pitchFamily="34" charset="-120"/>
              </a:rPr>
              <a:t>Cash-Only Payment</a:t>
            </a:r>
            <a:endParaRPr lang="en-US" sz="1300" dirty="0"/>
          </a:p>
        </p:txBody>
      </p:sp>
      <p:sp>
        <p:nvSpPr>
          <p:cNvPr id="26" name="Text 18"/>
          <p:cNvSpPr txBox="1"/>
          <p:nvPr/>
        </p:nvSpPr>
        <p:spPr>
          <a:xfrm>
            <a:off x="6200546" y="3219602"/>
            <a:ext cx="5000854" cy="200254"/>
          </a:xfrm>
          <a:prstGeom prst="rect">
            <a:avLst/>
          </a:prstGeom>
          <a:noFill/>
          <a:ln/>
        </p:spPr>
        <p:txBody>
          <a:bodyPr wrap="square" lIns="0" tIns="0" rIns="0" bIns="0" rtlCol="0" anchor="ctr"/>
          <a:lstStyle/>
          <a:p>
            <a:pPr algn="l" indent="0" marL="0">
              <a:buNone/>
            </a:pPr>
            <a:r>
              <a:rPr lang="en-US" sz="1000" dirty="0">
                <a:solidFill>
                  <a:srgbClr val="6B7280"/>
                </a:solidFill>
                <a:latin typeface="Open Sans" pitchFamily="34" charset="0"/>
                <a:ea typeface="Open Sans" pitchFamily="34" charset="-122"/>
                <a:cs typeface="Open Sans" pitchFamily="34" charset="-120"/>
              </a:rPr>
              <a:t>Created massive friction for students who only carry cards or phones.</a:t>
            </a:r>
            <a:endParaRPr lang="en-US" sz="1000" dirty="0"/>
          </a:p>
        </p:txBody>
      </p:sp>
      <p:sp>
        <p:nvSpPr>
          <p:cNvPr id="27" name="Shape 19"/>
          <p:cNvSpPr/>
          <p:nvPr/>
        </p:nvSpPr>
        <p:spPr>
          <a:xfrm>
            <a:off x="5391302" y="3705149"/>
            <a:ext cx="6229807" cy="780898"/>
          </a:xfrm>
          <a:prstGeom prst="roundRect">
            <a:avLst>
              <a:gd name="adj" fmla="val 17136"/>
            </a:avLst>
          </a:prstGeom>
          <a:solidFill>
            <a:srgbClr val="FFFFFF"/>
          </a:solidFill>
          <a:ln/>
          <a:effectLst>
            <a:outerShdw sx="100000" sy="100000" kx="0" ky="0" algn="bl" rotWithShape="0" blurRad="50800" dist="25400" dir="16200000">
              <a:srgbClr val="000000">
                <a:alpha val="5000"/>
              </a:srgbClr>
            </a:outerShdw>
          </a:effectLst>
        </p:spPr>
      </p:sp>
      <p:sp>
        <p:nvSpPr>
          <p:cNvPr id="28" name="Shape 20"/>
          <p:cNvSpPr/>
          <p:nvPr/>
        </p:nvSpPr>
        <p:spPr>
          <a:xfrm>
            <a:off x="5391302" y="3705149"/>
            <a:ext cx="47549" cy="780898"/>
          </a:xfrm>
          <a:prstGeom prst="roundRect">
            <a:avLst>
              <a:gd name="adj" fmla="val 281425"/>
            </a:avLst>
          </a:prstGeom>
          <a:solidFill>
            <a:srgbClr val="EF4444"/>
          </a:solidFill>
          <a:ln w="12700">
            <a:solidFill>
              <a:srgbClr val="EF4444">
                <a:alpha val="0"/>
              </a:srgbClr>
            </a:solidFill>
            <a:prstDash val="solid"/>
          </a:ln>
        </p:spPr>
      </p:sp>
      <p:pic>
        <p:nvPicPr>
          <p:cNvPr id="29" name="Image 6" descr="preencoded.png">    </p:cNvPr>
          <p:cNvPicPr>
            <a:picLocks noChangeAspect="1"/>
          </p:cNvPicPr>
          <p:nvPr/>
        </p:nvPicPr>
        <p:blipFill>
          <a:blip r:embed="rId7"/>
          <a:stretch>
            <a:fillRect/>
          </a:stretch>
        </p:blipFill>
        <p:spPr>
          <a:xfrm>
            <a:off x="5629046" y="3905402"/>
            <a:ext cx="381305" cy="381305"/>
          </a:xfrm>
          <a:prstGeom prst="rect">
            <a:avLst/>
          </a:prstGeom>
        </p:spPr>
      </p:pic>
      <p:sp>
        <p:nvSpPr>
          <p:cNvPr id="30" name="Text 21"/>
          <p:cNvSpPr/>
          <p:nvPr/>
        </p:nvSpPr>
        <p:spPr>
          <a:xfrm>
            <a:off x="5629046" y="3905402"/>
            <a:ext cx="381305" cy="381305"/>
          </a:xfrm>
          <a:prstGeom prst="rect">
            <a:avLst/>
          </a:prstGeom>
          <a:solidFill>
            <a:srgbClr val="FFFFFF">
              <a:alpha val="0"/>
            </a:srgbClr>
          </a:solidFill>
          <a:ln>
            <a:solidFill>
              <a:srgbClr val="FFFFFF">
                <a:alpha val="0"/>
              </a:srgbClr>
            </a:solidFill>
          </a:ln>
        </p:spPr>
        <p:txBody>
          <a:bodyPr wrap="square" lIns="0" tIns="0" rIns="0" bIns="0" rtlCol="0" anchor="ctr"/>
          <a:lstStyle/>
          <a:p>
            <a:pPr algn="ctr" indent="0" marL="0">
              <a:buNone/>
            </a:pPr>
            <a:r>
              <a:rPr lang="en-US" sz="1300" b="1" dirty="0">
                <a:solidFill>
                  <a:srgbClr val="EF4444"/>
                </a:solidFill>
                <a:latin typeface="Open Sans" pitchFamily="34" charset="0"/>
                <a:ea typeface="Open Sans" pitchFamily="34" charset="-122"/>
                <a:cs typeface="Open Sans" pitchFamily="34" charset="-120"/>
              </a:rPr>
              <a:t>3</a:t>
            </a:r>
            <a:endParaRPr lang="en-US" sz="1300" dirty="0"/>
          </a:p>
        </p:txBody>
      </p:sp>
      <p:sp>
        <p:nvSpPr>
          <p:cNvPr id="31" name="Text 22"/>
          <p:cNvSpPr txBox="1"/>
          <p:nvPr/>
        </p:nvSpPr>
        <p:spPr>
          <a:xfrm>
            <a:off x="6200546" y="3847795"/>
            <a:ext cx="3905402" cy="257861"/>
          </a:xfrm>
          <a:prstGeom prst="rect">
            <a:avLst/>
          </a:prstGeom>
          <a:noFill/>
          <a:ln/>
        </p:spPr>
        <p:txBody>
          <a:bodyPr wrap="square" lIns="0" tIns="0" rIns="0" bIns="0" rtlCol="0" anchor="ctr"/>
          <a:lstStyle/>
          <a:p>
            <a:pPr algn="l" indent="0" marL="0">
              <a:buNone/>
            </a:pPr>
            <a:r>
              <a:rPr lang="en-US" sz="1300" b="1" dirty="0">
                <a:solidFill>
                  <a:srgbClr val="1F2937"/>
                </a:solidFill>
                <a:latin typeface="Montserrat" pitchFamily="34" charset="0"/>
                <a:ea typeface="Montserrat" pitchFamily="34" charset="-122"/>
                <a:cs typeface="Montserrat" pitchFamily="34" charset="-120"/>
              </a:rPr>
              <a:t>Poor Signage</a:t>
            </a:r>
            <a:endParaRPr lang="en-US" sz="1300" dirty="0"/>
          </a:p>
        </p:txBody>
      </p:sp>
      <p:sp>
        <p:nvSpPr>
          <p:cNvPr id="32" name="Text 23"/>
          <p:cNvSpPr txBox="1"/>
          <p:nvPr/>
        </p:nvSpPr>
        <p:spPr>
          <a:xfrm>
            <a:off x="6200546" y="4143146"/>
            <a:ext cx="4474159" cy="200254"/>
          </a:xfrm>
          <a:prstGeom prst="rect">
            <a:avLst/>
          </a:prstGeom>
          <a:noFill/>
          <a:ln/>
        </p:spPr>
        <p:txBody>
          <a:bodyPr wrap="square" lIns="0" tIns="0" rIns="0" bIns="0" rtlCol="0" anchor="ctr"/>
          <a:lstStyle/>
          <a:p>
            <a:pPr algn="l" indent="0" marL="0">
              <a:buNone/>
            </a:pPr>
            <a:r>
              <a:rPr lang="en-US" sz="1000" dirty="0">
                <a:solidFill>
                  <a:srgbClr val="6B7280"/>
                </a:solidFill>
                <a:latin typeface="Open Sans" pitchFamily="34" charset="0"/>
                <a:ea typeface="Open Sans" pitchFamily="34" charset="-122"/>
                <a:cs typeface="Open Sans" pitchFamily="34" charset="-120"/>
              </a:rPr>
              <a:t>Small signs weren't visible from a distance or over the crowd.</a:t>
            </a:r>
            <a:endParaRPr lang="en-US" sz="1000" dirty="0"/>
          </a:p>
        </p:txBody>
      </p:sp>
      <p:sp>
        <p:nvSpPr>
          <p:cNvPr id="33" name="Shape 24"/>
          <p:cNvSpPr/>
          <p:nvPr/>
        </p:nvSpPr>
        <p:spPr>
          <a:xfrm>
            <a:off x="5391302" y="4629607"/>
            <a:ext cx="6229807" cy="780898"/>
          </a:xfrm>
          <a:prstGeom prst="roundRect">
            <a:avLst>
              <a:gd name="adj" fmla="val 17136"/>
            </a:avLst>
          </a:prstGeom>
          <a:solidFill>
            <a:srgbClr val="FFFFFF"/>
          </a:solidFill>
          <a:ln/>
          <a:effectLst>
            <a:outerShdw sx="100000" sy="100000" kx="0" ky="0" algn="bl" rotWithShape="0" blurRad="50800" dist="25400" dir="16200000">
              <a:srgbClr val="000000">
                <a:alpha val="5000"/>
              </a:srgbClr>
            </a:outerShdw>
          </a:effectLst>
        </p:spPr>
      </p:sp>
      <p:sp>
        <p:nvSpPr>
          <p:cNvPr id="34" name="Shape 25"/>
          <p:cNvSpPr/>
          <p:nvPr/>
        </p:nvSpPr>
        <p:spPr>
          <a:xfrm>
            <a:off x="5391302" y="4629607"/>
            <a:ext cx="47549" cy="780898"/>
          </a:xfrm>
          <a:prstGeom prst="roundRect">
            <a:avLst>
              <a:gd name="adj" fmla="val 281425"/>
            </a:avLst>
          </a:prstGeom>
          <a:solidFill>
            <a:srgbClr val="EF4444"/>
          </a:solidFill>
          <a:ln w="12700">
            <a:solidFill>
              <a:srgbClr val="EF4444">
                <a:alpha val="0"/>
              </a:srgbClr>
            </a:solidFill>
            <a:prstDash val="solid"/>
          </a:ln>
        </p:spPr>
      </p:sp>
      <p:pic>
        <p:nvPicPr>
          <p:cNvPr id="35" name="Image 7" descr="preencoded.png">    </p:cNvPr>
          <p:cNvPicPr>
            <a:picLocks noChangeAspect="1"/>
          </p:cNvPicPr>
          <p:nvPr/>
        </p:nvPicPr>
        <p:blipFill>
          <a:blip r:embed="rId8"/>
          <a:stretch>
            <a:fillRect/>
          </a:stretch>
        </p:blipFill>
        <p:spPr>
          <a:xfrm>
            <a:off x="5629046" y="4828946"/>
            <a:ext cx="381305" cy="381305"/>
          </a:xfrm>
          <a:prstGeom prst="rect">
            <a:avLst/>
          </a:prstGeom>
        </p:spPr>
      </p:pic>
      <p:sp>
        <p:nvSpPr>
          <p:cNvPr id="36" name="Text 26"/>
          <p:cNvSpPr/>
          <p:nvPr/>
        </p:nvSpPr>
        <p:spPr>
          <a:xfrm>
            <a:off x="5629046" y="4828946"/>
            <a:ext cx="381305" cy="381305"/>
          </a:xfrm>
          <a:prstGeom prst="rect">
            <a:avLst/>
          </a:prstGeom>
          <a:solidFill>
            <a:srgbClr val="FFFFFF">
              <a:alpha val="0"/>
            </a:srgbClr>
          </a:solidFill>
          <a:ln>
            <a:solidFill>
              <a:srgbClr val="FFFFFF">
                <a:alpha val="0"/>
              </a:srgbClr>
            </a:solidFill>
          </a:ln>
        </p:spPr>
        <p:txBody>
          <a:bodyPr wrap="square" lIns="0" tIns="0" rIns="0" bIns="0" rtlCol="0" anchor="ctr"/>
          <a:lstStyle/>
          <a:p>
            <a:pPr algn="ctr" indent="0" marL="0">
              <a:buNone/>
            </a:pPr>
            <a:r>
              <a:rPr lang="en-US" sz="1300" b="1" dirty="0">
                <a:solidFill>
                  <a:srgbClr val="EF4444"/>
                </a:solidFill>
                <a:latin typeface="Open Sans" pitchFamily="34" charset="0"/>
                <a:ea typeface="Open Sans" pitchFamily="34" charset="-122"/>
                <a:cs typeface="Open Sans" pitchFamily="34" charset="-120"/>
              </a:rPr>
              <a:t>4</a:t>
            </a:r>
            <a:endParaRPr lang="en-US" sz="1300" dirty="0"/>
          </a:p>
        </p:txBody>
      </p:sp>
      <p:sp>
        <p:nvSpPr>
          <p:cNvPr id="37" name="Text 27"/>
          <p:cNvSpPr txBox="1"/>
          <p:nvPr/>
        </p:nvSpPr>
        <p:spPr>
          <a:xfrm>
            <a:off x="6200546" y="4772254"/>
            <a:ext cx="4295851" cy="257861"/>
          </a:xfrm>
          <a:prstGeom prst="rect">
            <a:avLst/>
          </a:prstGeom>
          <a:noFill/>
          <a:ln/>
        </p:spPr>
        <p:txBody>
          <a:bodyPr wrap="square" lIns="0" tIns="0" rIns="0" bIns="0" rtlCol="0" anchor="ctr"/>
          <a:lstStyle/>
          <a:p>
            <a:pPr algn="l" indent="0" marL="0">
              <a:buNone/>
            </a:pPr>
            <a:r>
              <a:rPr lang="en-US" sz="1300" b="1" dirty="0">
                <a:solidFill>
                  <a:srgbClr val="1F2937"/>
                </a:solidFill>
                <a:latin typeface="Montserrat" pitchFamily="34" charset="0"/>
                <a:ea typeface="Montserrat" pitchFamily="34" charset="-122"/>
                <a:cs typeface="Montserrat" pitchFamily="34" charset="-120"/>
              </a:rPr>
              <a:t>Bad Timing</a:t>
            </a:r>
            <a:endParaRPr lang="en-US" sz="1300" dirty="0"/>
          </a:p>
        </p:txBody>
      </p:sp>
      <p:sp>
        <p:nvSpPr>
          <p:cNvPr id="38" name="Text 28"/>
          <p:cNvSpPr txBox="1"/>
          <p:nvPr/>
        </p:nvSpPr>
        <p:spPr>
          <a:xfrm>
            <a:off x="6200546" y="5067605"/>
            <a:ext cx="4867351" cy="200254"/>
          </a:xfrm>
          <a:prstGeom prst="rect">
            <a:avLst/>
          </a:prstGeom>
          <a:noFill/>
          <a:ln/>
        </p:spPr>
        <p:txBody>
          <a:bodyPr wrap="square" lIns="0" tIns="0" rIns="0" bIns="0" rtlCol="0" anchor="ctr"/>
          <a:lstStyle/>
          <a:p>
            <a:pPr algn="l" indent="0" marL="0">
              <a:buNone/>
            </a:pPr>
            <a:r>
              <a:rPr lang="en-US" sz="1000" dirty="0">
                <a:solidFill>
                  <a:srgbClr val="6B7280"/>
                </a:solidFill>
                <a:latin typeface="Open Sans" pitchFamily="34" charset="0"/>
                <a:ea typeface="Open Sans" pitchFamily="34" charset="-122"/>
                <a:cs typeface="Open Sans" pitchFamily="34" charset="-120"/>
              </a:rPr>
              <a:t>Set up during class hours instead of breaks when students are free.</a:t>
            </a:r>
            <a:endParaRPr lang="en-US" sz="1000" dirty="0"/>
          </a:p>
        </p:txBody>
      </p:sp>
      <p:sp>
        <p:nvSpPr>
          <p:cNvPr id="39" name="Shape 29"/>
          <p:cNvSpPr/>
          <p:nvPr/>
        </p:nvSpPr>
        <p:spPr>
          <a:xfrm>
            <a:off x="5391302" y="5553151"/>
            <a:ext cx="6229807" cy="780898"/>
          </a:xfrm>
          <a:prstGeom prst="roundRect">
            <a:avLst>
              <a:gd name="adj" fmla="val 17136"/>
            </a:avLst>
          </a:prstGeom>
          <a:solidFill>
            <a:srgbClr val="FFFFFF"/>
          </a:solidFill>
          <a:ln/>
          <a:effectLst>
            <a:outerShdw sx="100000" sy="100000" kx="0" ky="0" algn="bl" rotWithShape="0" blurRad="50800" dist="25400" dir="16200000">
              <a:srgbClr val="000000">
                <a:alpha val="5000"/>
              </a:srgbClr>
            </a:outerShdw>
          </a:effectLst>
        </p:spPr>
      </p:sp>
      <p:sp>
        <p:nvSpPr>
          <p:cNvPr id="40" name="Shape 30"/>
          <p:cNvSpPr/>
          <p:nvPr/>
        </p:nvSpPr>
        <p:spPr>
          <a:xfrm>
            <a:off x="5391302" y="5553151"/>
            <a:ext cx="47549" cy="780898"/>
          </a:xfrm>
          <a:prstGeom prst="roundRect">
            <a:avLst>
              <a:gd name="adj" fmla="val 281425"/>
            </a:avLst>
          </a:prstGeom>
          <a:solidFill>
            <a:srgbClr val="EF4444"/>
          </a:solidFill>
          <a:ln w="12700">
            <a:solidFill>
              <a:srgbClr val="EF4444">
                <a:alpha val="0"/>
              </a:srgbClr>
            </a:solidFill>
            <a:prstDash val="solid"/>
          </a:ln>
        </p:spPr>
      </p:sp>
      <p:pic>
        <p:nvPicPr>
          <p:cNvPr id="41" name="Image 8" descr="preencoded.png">    </p:cNvPr>
          <p:cNvPicPr>
            <a:picLocks noChangeAspect="1"/>
          </p:cNvPicPr>
          <p:nvPr/>
        </p:nvPicPr>
        <p:blipFill>
          <a:blip r:embed="rId9"/>
          <a:stretch>
            <a:fillRect/>
          </a:stretch>
        </p:blipFill>
        <p:spPr>
          <a:xfrm>
            <a:off x="5629046" y="5753405"/>
            <a:ext cx="381305" cy="381305"/>
          </a:xfrm>
          <a:prstGeom prst="rect">
            <a:avLst/>
          </a:prstGeom>
        </p:spPr>
      </p:pic>
      <p:sp>
        <p:nvSpPr>
          <p:cNvPr id="42" name="Text 31"/>
          <p:cNvSpPr/>
          <p:nvPr/>
        </p:nvSpPr>
        <p:spPr>
          <a:xfrm>
            <a:off x="5629046" y="5753405"/>
            <a:ext cx="381305" cy="381305"/>
          </a:xfrm>
          <a:prstGeom prst="rect">
            <a:avLst/>
          </a:prstGeom>
          <a:solidFill>
            <a:srgbClr val="FFFFFF">
              <a:alpha val="0"/>
            </a:srgbClr>
          </a:solidFill>
          <a:ln>
            <a:solidFill>
              <a:srgbClr val="FFFFFF">
                <a:alpha val="0"/>
              </a:srgbClr>
            </a:solidFill>
          </a:ln>
        </p:spPr>
        <p:txBody>
          <a:bodyPr wrap="square" lIns="0" tIns="0" rIns="0" bIns="0" rtlCol="0" anchor="ctr"/>
          <a:lstStyle/>
          <a:p>
            <a:pPr algn="ctr" indent="0" marL="0">
              <a:buNone/>
            </a:pPr>
            <a:r>
              <a:rPr lang="en-US" sz="1300" b="1" dirty="0">
                <a:solidFill>
                  <a:srgbClr val="EF4444"/>
                </a:solidFill>
                <a:latin typeface="Open Sans" pitchFamily="34" charset="0"/>
                <a:ea typeface="Open Sans" pitchFamily="34" charset="-122"/>
                <a:cs typeface="Open Sans" pitchFamily="34" charset="-120"/>
              </a:rPr>
              <a:t>5</a:t>
            </a:r>
            <a:endParaRPr lang="en-US" sz="1300" dirty="0"/>
          </a:p>
        </p:txBody>
      </p:sp>
      <p:sp>
        <p:nvSpPr>
          <p:cNvPr id="43" name="Text 32"/>
          <p:cNvSpPr txBox="1"/>
          <p:nvPr/>
        </p:nvSpPr>
        <p:spPr>
          <a:xfrm>
            <a:off x="6200546" y="5695798"/>
            <a:ext cx="4534510" cy="257861"/>
          </a:xfrm>
          <a:prstGeom prst="rect">
            <a:avLst/>
          </a:prstGeom>
          <a:noFill/>
          <a:ln/>
        </p:spPr>
        <p:txBody>
          <a:bodyPr wrap="square" lIns="0" tIns="0" rIns="0" bIns="0" rtlCol="0" anchor="ctr"/>
          <a:lstStyle/>
          <a:p>
            <a:pPr algn="l" indent="0" marL="0">
              <a:buNone/>
            </a:pPr>
            <a:r>
              <a:rPr lang="en-US" sz="1300" b="1" dirty="0">
                <a:solidFill>
                  <a:srgbClr val="1F2937"/>
                </a:solidFill>
                <a:latin typeface="Montserrat" pitchFamily="34" charset="0"/>
                <a:ea typeface="Montserrat" pitchFamily="34" charset="-122"/>
                <a:cs typeface="Montserrat" pitchFamily="34" charset="-120"/>
              </a:rPr>
              <a:t>Bottlenecks &amp; Flow</a:t>
            </a:r>
            <a:endParaRPr lang="en-US" sz="1300" dirty="0"/>
          </a:p>
        </p:txBody>
      </p:sp>
      <p:sp>
        <p:nvSpPr>
          <p:cNvPr id="44" name="Text 33"/>
          <p:cNvSpPr txBox="1"/>
          <p:nvPr/>
        </p:nvSpPr>
        <p:spPr>
          <a:xfrm>
            <a:off x="6200546" y="5991149"/>
            <a:ext cx="5106010" cy="200254"/>
          </a:xfrm>
          <a:prstGeom prst="rect">
            <a:avLst/>
          </a:prstGeom>
          <a:noFill/>
          <a:ln/>
        </p:spPr>
        <p:txBody>
          <a:bodyPr wrap="square" lIns="0" tIns="0" rIns="0" bIns="0" rtlCol="0" anchor="ctr"/>
          <a:lstStyle/>
          <a:p>
            <a:pPr algn="l" indent="0" marL="0">
              <a:buNone/>
            </a:pPr>
            <a:r>
              <a:rPr lang="en-US" sz="1000" dirty="0">
                <a:solidFill>
                  <a:srgbClr val="6B7280"/>
                </a:solidFill>
                <a:latin typeface="Open Sans" pitchFamily="34" charset="0"/>
                <a:ea typeface="Open Sans" pitchFamily="34" charset="-122"/>
                <a:cs typeface="Open Sans" pitchFamily="34" charset="-120"/>
              </a:rPr>
              <a:t>A single slow line blocked the walkway, causing potential buyers to bail.</a:t>
            </a:r>
            <a:endParaRPr lang="en-US" sz="1000" dirty="0"/>
          </a:p>
        </p:txBody>
      </p:sp>
      <p:sp>
        <p:nvSpPr>
          <p:cNvPr id="45" name="Shape 34"/>
          <p:cNvSpPr/>
          <p:nvPr/>
        </p:nvSpPr>
        <p:spPr>
          <a:xfrm>
            <a:off x="0" y="6858000"/>
            <a:ext cx="12191695" cy="200254"/>
          </a:xfrm>
          <a:prstGeom prst="rect">
            <a:avLst/>
          </a:prstGeom>
          <a:solidFill>
            <a:srgbClr val="FFFFFF"/>
          </a:solidFill>
          <a:ln/>
        </p:spPr>
      </p:sp>
      <p:sp>
        <p:nvSpPr>
          <p:cNvPr id="46" name="Shape 35"/>
          <p:cNvSpPr/>
          <p:nvPr/>
        </p:nvSpPr>
        <p:spPr>
          <a:xfrm>
            <a:off x="0" y="6858000"/>
            <a:ext cx="12191695" cy="9144"/>
          </a:xfrm>
          <a:prstGeom prst="rect">
            <a:avLst/>
          </a:prstGeom>
          <a:solidFill>
            <a:srgbClr val="E5E7EB"/>
          </a:solidFill>
          <a:ln w="12700">
            <a:solidFill>
              <a:srgbClr val="E5E7EB">
                <a:alpha val="0"/>
              </a:srgbClr>
            </a:solidFill>
            <a:prstDash val="solid"/>
          </a:ln>
        </p:spPr>
      </p:sp>
      <p:sp>
        <p:nvSpPr>
          <p:cNvPr id="47" name="Text 36"/>
          <p:cNvSpPr txBox="1"/>
          <p:nvPr/>
        </p:nvSpPr>
        <p:spPr>
          <a:xfrm>
            <a:off x="571500" y="6867144"/>
            <a:ext cx="2629814"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Principles of Marketing • Module 7</a:t>
            </a:r>
            <a:endParaRPr lang="en-US" sz="1000" dirty="0"/>
          </a:p>
        </p:txBody>
      </p:sp>
      <p:sp>
        <p:nvSpPr>
          <p:cNvPr id="48" name="Text 37"/>
          <p:cNvSpPr txBox="1"/>
          <p:nvPr/>
        </p:nvSpPr>
        <p:spPr>
          <a:xfrm>
            <a:off x="11468405" y="6867144"/>
            <a:ext cx="238658"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10</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3F4F6"/>
          </a:solidFill>
          <a:ln w="12700">
            <a:solidFill>
              <a:srgbClr val="FFFFFF">
                <a:alpha val="0"/>
              </a:srgbClr>
            </a:solidFill>
            <a:prstDash val="solid"/>
          </a:ln>
        </p:spPr>
      </p:sp>
      <p:pic>
        <p:nvPicPr>
          <p:cNvPr id="3" name="Image 0" descr="preencoded.png">    </p:cNvPr>
          <p:cNvPicPr>
            <a:picLocks noChangeAspect="1"/>
          </p:cNvPicPr>
          <p:nvPr/>
        </p:nvPicPr>
        <p:blipFill>
          <a:blip r:embed="rId1"/>
          <a:srcRect l="0" r="0" t="-1" b="-1"/>
          <a:stretch/>
        </p:blipFill>
        <p:spPr>
          <a:xfrm>
            <a:off x="0" y="0"/>
            <a:ext cx="12191695" cy="6858000"/>
          </a:xfrm>
          <a:prstGeom prst="rect">
            <a:avLst/>
          </a:prstGeom>
        </p:spPr>
      </p:pic>
      <p:sp>
        <p:nvSpPr>
          <p:cNvPr id="4" name="Shape 1"/>
          <p:cNvSpPr/>
          <p:nvPr/>
        </p:nvSpPr>
        <p:spPr>
          <a:xfrm>
            <a:off x="0" y="1457554"/>
            <a:ext cx="12191695" cy="19202"/>
          </a:xfrm>
          <a:prstGeom prst="rect">
            <a:avLst/>
          </a:prstGeom>
          <a:solidFill>
            <a:srgbClr val="F1F5F9"/>
          </a:solidFill>
          <a:ln w="12700">
            <a:solidFill>
              <a:srgbClr val="F1F5F9">
                <a:alpha val="0"/>
              </a:srgbClr>
            </a:solidFill>
            <a:prstDash val="solid"/>
          </a:ln>
        </p:spPr>
      </p:sp>
      <p:pic>
        <p:nvPicPr>
          <p:cNvPr id="5" name="Image 1" descr="preencoded.png">    </p:cNvPr>
          <p:cNvPicPr>
            <a:picLocks noChangeAspect="1"/>
          </p:cNvPicPr>
          <p:nvPr/>
        </p:nvPicPr>
        <p:blipFill>
          <a:blip r:embed="rId2"/>
          <a:stretch>
            <a:fillRect/>
          </a:stretch>
        </p:blipFill>
        <p:spPr>
          <a:xfrm>
            <a:off x="571500" y="381305"/>
            <a:ext cx="1752905" cy="314554"/>
          </a:xfrm>
          <a:prstGeom prst="rect">
            <a:avLst/>
          </a:prstGeom>
        </p:spPr>
      </p:pic>
      <p:sp>
        <p:nvSpPr>
          <p:cNvPr id="6" name="Text 2"/>
          <p:cNvSpPr/>
          <p:nvPr/>
        </p:nvSpPr>
        <p:spPr>
          <a:xfrm>
            <a:off x="571500" y="381305"/>
            <a:ext cx="1752905" cy="314554"/>
          </a:xfrm>
          <a:prstGeom prst="rect">
            <a:avLst/>
          </a:prstGeom>
          <a:solidFill>
            <a:srgbClr val="FFFFFF">
              <a:alpha val="0"/>
            </a:srgbClr>
          </a:solidFill>
          <a:ln>
            <a:solidFill>
              <a:srgbClr val="FFFFFF">
                <a:alpha val="0"/>
              </a:srgbClr>
            </a:solidFill>
          </a:ln>
        </p:spPr>
        <p:txBody>
          <a:bodyPr wrap="square" lIns="0" tIns="0" rIns="0" bIns="0" rtlCol="0" anchor="ctr"/>
          <a:lstStyle/>
          <a:p>
            <a:pPr algn="ctr" indent="0" marL="0">
              <a:buNone/>
            </a:pPr>
            <a:r>
              <a:rPr lang="en-US" sz="1000" b="1" spc="75" kern="0" dirty="0">
                <a:solidFill>
                  <a:srgbClr val="FFFFFF"/>
                </a:solidFill>
                <a:latin typeface="Open Sans" pitchFamily="34" charset="0"/>
                <a:ea typeface="Open Sans" pitchFamily="34" charset="-122"/>
                <a:cs typeface="Open Sans" pitchFamily="34" charset="-120"/>
              </a:rPr>
              <a:t>Case Study Part 3</a:t>
            </a:r>
            <a:endParaRPr lang="en-US" sz="1000" dirty="0"/>
          </a:p>
        </p:txBody>
      </p:sp>
      <p:sp>
        <p:nvSpPr>
          <p:cNvPr id="7" name="Text 3"/>
          <p:cNvSpPr txBox="1"/>
          <p:nvPr/>
        </p:nvSpPr>
        <p:spPr>
          <a:xfrm>
            <a:off x="571500" y="838505"/>
            <a:ext cx="11239805" cy="428854"/>
          </a:xfrm>
          <a:prstGeom prst="rect">
            <a:avLst/>
          </a:prstGeom>
          <a:noFill/>
          <a:ln/>
        </p:spPr>
        <p:txBody>
          <a:bodyPr wrap="square" lIns="0" tIns="0" rIns="0" bIns="0" rtlCol="0" anchor="ctr"/>
          <a:lstStyle/>
          <a:p>
            <a:pPr algn="l" indent="0" marL="0">
              <a:buNone/>
            </a:pPr>
            <a:r>
              <a:rPr lang="en-US" sz="2700" b="1" dirty="0">
                <a:solidFill>
                  <a:srgbClr val="1F2937"/>
                </a:solidFill>
                <a:latin typeface="Montserrat" pitchFamily="34" charset="0"/>
                <a:ea typeface="Montserrat" pitchFamily="34" charset="-122"/>
                <a:cs typeface="Montserrat" pitchFamily="34" charset="-120"/>
              </a:rPr>
              <a:t> The Solution: </a:t>
            </a:r>
            <a:pPr algn="l" indent="0" marL="0">
              <a:buNone/>
            </a:pPr>
            <a:r>
              <a:rPr lang="en-US" sz="2700" b="1" dirty="0">
                <a:solidFill>
                  <a:srgbClr val="059669"/>
                </a:solidFill>
                <a:latin typeface="Montserrat" pitchFamily="34" charset="0"/>
                <a:ea typeface="Montserrat" pitchFamily="34" charset="-122"/>
                <a:cs typeface="Montserrat" pitchFamily="34" charset="-120"/>
              </a:rPr>
              <a:t>Removing the Friction</a:t>
            </a:r>
            <a:endParaRPr lang="en-US" sz="2700" dirty="0"/>
          </a:p>
        </p:txBody>
      </p:sp>
      <p:pic>
        <p:nvPicPr>
          <p:cNvPr id="8" name="Image 2" descr="preencoded.png">    </p:cNvPr>
          <p:cNvPicPr>
            <a:picLocks noChangeAspect="1"/>
          </p:cNvPicPr>
          <p:nvPr/>
        </p:nvPicPr>
        <p:blipFill>
          <a:blip r:embed="rId3"/>
          <a:srcRect l="-288" r="-288" t="0" b="0"/>
          <a:stretch/>
        </p:blipFill>
        <p:spPr>
          <a:xfrm>
            <a:off x="10782605" y="286207"/>
            <a:ext cx="838505" cy="952805"/>
          </a:xfrm>
          <a:prstGeom prst="rect">
            <a:avLst/>
          </a:prstGeom>
        </p:spPr>
      </p:pic>
      <p:sp>
        <p:nvSpPr>
          <p:cNvPr id="9" name="Shape 4"/>
          <p:cNvSpPr/>
          <p:nvPr/>
        </p:nvSpPr>
        <p:spPr>
          <a:xfrm>
            <a:off x="0" y="6752844"/>
            <a:ext cx="12191695" cy="200254"/>
          </a:xfrm>
          <a:prstGeom prst="rect">
            <a:avLst/>
          </a:prstGeom>
          <a:solidFill>
            <a:srgbClr val="FFFFFF"/>
          </a:solidFill>
          <a:ln/>
        </p:spPr>
      </p:sp>
      <p:sp>
        <p:nvSpPr>
          <p:cNvPr id="10" name="Shape 5"/>
          <p:cNvSpPr/>
          <p:nvPr/>
        </p:nvSpPr>
        <p:spPr>
          <a:xfrm>
            <a:off x="0" y="6752844"/>
            <a:ext cx="12191695" cy="9144"/>
          </a:xfrm>
          <a:prstGeom prst="rect">
            <a:avLst/>
          </a:prstGeom>
          <a:solidFill>
            <a:srgbClr val="E5E7EB"/>
          </a:solidFill>
          <a:ln w="12700">
            <a:solidFill>
              <a:srgbClr val="E5E7EB">
                <a:alpha val="0"/>
              </a:srgbClr>
            </a:solidFill>
            <a:prstDash val="solid"/>
          </a:ln>
        </p:spPr>
      </p:sp>
      <p:sp>
        <p:nvSpPr>
          <p:cNvPr id="11" name="Text 6"/>
          <p:cNvSpPr txBox="1"/>
          <p:nvPr/>
        </p:nvSpPr>
        <p:spPr>
          <a:xfrm>
            <a:off x="571500" y="6762902"/>
            <a:ext cx="2629814"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Principles of Marketing • Module 7</a:t>
            </a:r>
            <a:endParaRPr lang="en-US" sz="1000" dirty="0"/>
          </a:p>
        </p:txBody>
      </p:sp>
      <p:sp>
        <p:nvSpPr>
          <p:cNvPr id="12" name="Text 7"/>
          <p:cNvSpPr txBox="1"/>
          <p:nvPr/>
        </p:nvSpPr>
        <p:spPr>
          <a:xfrm>
            <a:off x="11468405" y="6762902"/>
            <a:ext cx="238658"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11</a:t>
            </a:r>
            <a:endParaRPr lang="en-US" sz="1000" dirty="0"/>
          </a:p>
        </p:txBody>
      </p:sp>
      <p:sp>
        <p:nvSpPr>
          <p:cNvPr id="13" name="Shape 8"/>
          <p:cNvSpPr/>
          <p:nvPr/>
        </p:nvSpPr>
        <p:spPr>
          <a:xfrm>
            <a:off x="571500" y="2238451"/>
            <a:ext cx="6344107" cy="19202"/>
          </a:xfrm>
          <a:prstGeom prst="rect">
            <a:avLst/>
          </a:prstGeom>
          <a:solidFill>
            <a:srgbClr val="F3F4F6"/>
          </a:solidFill>
          <a:ln w="12700">
            <a:solidFill>
              <a:srgbClr val="F3F4F6">
                <a:alpha val="0"/>
              </a:srgbClr>
            </a:solidFill>
            <a:prstDash val="solid"/>
          </a:ln>
        </p:spPr>
      </p:sp>
      <p:sp>
        <p:nvSpPr>
          <p:cNvPr id="14" name="Text 9"/>
          <p:cNvSpPr txBox="1"/>
          <p:nvPr/>
        </p:nvSpPr>
        <p:spPr>
          <a:xfrm>
            <a:off x="571500" y="1857146"/>
            <a:ext cx="6458407" cy="305410"/>
          </a:xfrm>
          <a:prstGeom prst="rect">
            <a:avLst/>
          </a:prstGeom>
          <a:solidFill>
            <a:srgbClr val="FFFFFF">
              <a:alpha val="0"/>
            </a:srgbClr>
          </a:solidFill>
          <a:ln>
            <a:solidFill>
              <a:srgbClr val="FFFFFF">
                <a:alpha val="0"/>
              </a:srgbClr>
            </a:solidFill>
          </a:ln>
        </p:spPr>
        <p:txBody>
          <a:bodyPr wrap="square" lIns="0" tIns="0" rIns="0" bIns="0" rtlCol="0" anchor="ctr"/>
          <a:lstStyle/>
          <a:p>
            <a:pPr algn="l" indent="0" marL="0">
              <a:buNone/>
            </a:pPr>
            <a:r>
              <a:rPr lang="en-US" sz="1800" b="1" dirty="0">
                <a:solidFill>
                  <a:srgbClr val="374151"/>
                </a:solidFill>
                <a:latin typeface="Montserrat" pitchFamily="34" charset="0"/>
                <a:ea typeface="Montserrat" pitchFamily="34" charset="-122"/>
                <a:cs typeface="Montserrat" pitchFamily="34" charset="-120"/>
              </a:rPr>
              <a:t>What They Changed</a:t>
            </a:r>
            <a:endParaRPr lang="en-US" sz="1800" dirty="0"/>
          </a:p>
        </p:txBody>
      </p:sp>
      <p:sp>
        <p:nvSpPr>
          <p:cNvPr id="15" name="Shape 10"/>
          <p:cNvSpPr/>
          <p:nvPr/>
        </p:nvSpPr>
        <p:spPr>
          <a:xfrm>
            <a:off x="571500" y="2486254"/>
            <a:ext cx="6344107" cy="819302"/>
          </a:xfrm>
          <a:prstGeom prst="roundRect">
            <a:avLst>
              <a:gd name="adj" fmla="val 15573"/>
            </a:avLst>
          </a:prstGeom>
          <a:solidFill>
            <a:srgbClr val="FFFFFF"/>
          </a:solidFill>
          <a:ln w="12700">
            <a:solidFill>
              <a:srgbClr val="E5E7EB"/>
            </a:solidFill>
            <a:prstDash val="solid"/>
          </a:ln>
        </p:spPr>
      </p:sp>
      <p:sp>
        <p:nvSpPr>
          <p:cNvPr id="16" name="Shape 11"/>
          <p:cNvSpPr/>
          <p:nvPr/>
        </p:nvSpPr>
        <p:spPr>
          <a:xfrm>
            <a:off x="571500" y="2486254"/>
            <a:ext cx="47549" cy="819302"/>
          </a:xfrm>
          <a:prstGeom prst="roundRect">
            <a:avLst>
              <a:gd name="adj" fmla="val 268335"/>
            </a:avLst>
          </a:prstGeom>
          <a:solidFill>
            <a:srgbClr val="1E88E5"/>
          </a:solidFill>
          <a:ln w="12700">
            <a:solidFill>
              <a:srgbClr val="1E88E5">
                <a:alpha val="0"/>
              </a:srgbClr>
            </a:solidFill>
            <a:prstDash val="solid"/>
          </a:ln>
        </p:spPr>
      </p:sp>
      <p:sp>
        <p:nvSpPr>
          <p:cNvPr id="17" name="Shape 12"/>
          <p:cNvSpPr/>
          <p:nvPr/>
        </p:nvSpPr>
        <p:spPr>
          <a:xfrm>
            <a:off x="809244" y="2667305"/>
            <a:ext cx="457200" cy="457200"/>
          </a:xfrm>
          <a:prstGeom prst="roundRect">
            <a:avLst>
              <a:gd name="adj" fmla="val 41667"/>
            </a:avLst>
          </a:prstGeom>
          <a:solidFill>
            <a:srgbClr val="E3F2FD"/>
          </a:solidFill>
          <a:ln w="12700">
            <a:solidFill>
              <a:srgbClr val="FFFFFF">
                <a:alpha val="0"/>
              </a:srgbClr>
            </a:solidFill>
            <a:prstDash val="solid"/>
          </a:ln>
        </p:spPr>
      </p:sp>
      <p:pic>
        <p:nvPicPr>
          <p:cNvPr id="18" name="Image 3" descr="preencoded.png">    </p:cNvPr>
          <p:cNvPicPr>
            <a:picLocks noChangeAspect="1"/>
          </p:cNvPicPr>
          <p:nvPr/>
        </p:nvPicPr>
        <p:blipFill>
          <a:blip r:embed="rId4"/>
          <a:srcRect l="0" r="0" t="0" b="0"/>
          <a:stretch/>
        </p:blipFill>
        <p:spPr>
          <a:xfrm>
            <a:off x="966521" y="2800807"/>
            <a:ext cx="142646" cy="190195"/>
          </a:xfrm>
          <a:prstGeom prst="rect">
            <a:avLst/>
          </a:prstGeom>
        </p:spPr>
      </p:pic>
      <p:sp>
        <p:nvSpPr>
          <p:cNvPr id="19" name="Text 13"/>
          <p:cNvSpPr txBox="1"/>
          <p:nvPr/>
        </p:nvSpPr>
        <p:spPr>
          <a:xfrm>
            <a:off x="1457554" y="2648102"/>
            <a:ext cx="3314700" cy="267005"/>
          </a:xfrm>
          <a:prstGeom prst="rect">
            <a:avLst/>
          </a:prstGeom>
          <a:noFill/>
          <a:ln/>
        </p:spPr>
        <p:txBody>
          <a:bodyPr wrap="square" lIns="0" tIns="0" rIns="0" bIns="0" rtlCol="0" anchor="ctr"/>
          <a:lstStyle/>
          <a:p>
            <a:pPr algn="l" indent="0" marL="0">
              <a:buNone/>
            </a:pPr>
            <a:r>
              <a:rPr lang="en-US" sz="1300" b="1" dirty="0">
                <a:solidFill>
                  <a:srgbClr val="1F2937"/>
                </a:solidFill>
                <a:latin typeface="Open Sans" pitchFamily="34" charset="0"/>
                <a:ea typeface="Open Sans" pitchFamily="34" charset="-122"/>
                <a:cs typeface="Open Sans" pitchFamily="34" charset="-120"/>
              </a:rPr>
              <a:t>Better Location</a:t>
            </a:r>
            <a:endParaRPr lang="en-US" sz="1300" dirty="0"/>
          </a:p>
        </p:txBody>
      </p:sp>
      <p:sp>
        <p:nvSpPr>
          <p:cNvPr id="20" name="Text 14"/>
          <p:cNvSpPr txBox="1"/>
          <p:nvPr/>
        </p:nvSpPr>
        <p:spPr>
          <a:xfrm>
            <a:off x="1457554" y="2952598"/>
            <a:ext cx="3794760" cy="191110"/>
          </a:xfrm>
          <a:prstGeom prst="rect">
            <a:avLst/>
          </a:prstGeom>
          <a:noFill/>
          <a:ln/>
        </p:spPr>
        <p:txBody>
          <a:bodyPr wrap="square" lIns="0" tIns="0" rIns="0" bIns="0" rtlCol="0" anchor="ctr"/>
          <a:lstStyle/>
          <a:p>
            <a:pPr algn="l" indent="0" marL="0">
              <a:buNone/>
            </a:pPr>
            <a:r>
              <a:rPr lang="en-US" sz="1000" dirty="0">
                <a:solidFill>
                  <a:srgbClr val="4B5563"/>
                </a:solidFill>
                <a:latin typeface="Open Sans" pitchFamily="34" charset="0"/>
                <a:ea typeface="Open Sans" pitchFamily="34" charset="-122"/>
                <a:cs typeface="Open Sans" pitchFamily="34" charset="-120"/>
              </a:rPr>
              <a:t>Moved to a high-traffic spot right on students' path.</a:t>
            </a:r>
            <a:endParaRPr lang="en-US" sz="1000" dirty="0"/>
          </a:p>
        </p:txBody>
      </p:sp>
      <p:sp>
        <p:nvSpPr>
          <p:cNvPr id="21" name="Shape 15"/>
          <p:cNvSpPr/>
          <p:nvPr/>
        </p:nvSpPr>
        <p:spPr>
          <a:xfrm>
            <a:off x="571500" y="3457346"/>
            <a:ext cx="6344107" cy="819302"/>
          </a:xfrm>
          <a:prstGeom prst="roundRect">
            <a:avLst>
              <a:gd name="adj" fmla="val 15573"/>
            </a:avLst>
          </a:prstGeom>
          <a:solidFill>
            <a:srgbClr val="FFFFFF"/>
          </a:solidFill>
          <a:ln w="12700">
            <a:solidFill>
              <a:srgbClr val="E5E7EB"/>
            </a:solidFill>
            <a:prstDash val="solid"/>
          </a:ln>
        </p:spPr>
      </p:sp>
      <p:sp>
        <p:nvSpPr>
          <p:cNvPr id="22" name="Shape 16"/>
          <p:cNvSpPr/>
          <p:nvPr/>
        </p:nvSpPr>
        <p:spPr>
          <a:xfrm>
            <a:off x="571500" y="3457346"/>
            <a:ext cx="47549" cy="819302"/>
          </a:xfrm>
          <a:prstGeom prst="roundRect">
            <a:avLst>
              <a:gd name="adj" fmla="val 268335"/>
            </a:avLst>
          </a:prstGeom>
          <a:solidFill>
            <a:srgbClr val="1E88E5"/>
          </a:solidFill>
          <a:ln w="12700">
            <a:solidFill>
              <a:srgbClr val="1E88E5">
                <a:alpha val="0"/>
              </a:srgbClr>
            </a:solidFill>
            <a:prstDash val="solid"/>
          </a:ln>
        </p:spPr>
      </p:sp>
      <p:sp>
        <p:nvSpPr>
          <p:cNvPr id="23" name="Shape 17"/>
          <p:cNvSpPr/>
          <p:nvPr/>
        </p:nvSpPr>
        <p:spPr>
          <a:xfrm>
            <a:off x="809244" y="3638398"/>
            <a:ext cx="457200" cy="457200"/>
          </a:xfrm>
          <a:prstGeom prst="roundRect">
            <a:avLst>
              <a:gd name="adj" fmla="val 41667"/>
            </a:avLst>
          </a:prstGeom>
          <a:solidFill>
            <a:srgbClr val="E3F2FD"/>
          </a:solidFill>
          <a:ln w="12700">
            <a:solidFill>
              <a:srgbClr val="FFFFFF">
                <a:alpha val="0"/>
              </a:srgbClr>
            </a:solidFill>
            <a:prstDash val="solid"/>
          </a:ln>
        </p:spPr>
      </p:sp>
      <p:pic>
        <p:nvPicPr>
          <p:cNvPr id="24" name="Image 4" descr="preencoded.png">    </p:cNvPr>
          <p:cNvPicPr>
            <a:picLocks noChangeAspect="1"/>
          </p:cNvPicPr>
          <p:nvPr/>
        </p:nvPicPr>
        <p:blipFill>
          <a:blip r:embed="rId5"/>
          <a:srcRect l="0" r="0" t="0" b="0"/>
          <a:stretch/>
        </p:blipFill>
        <p:spPr>
          <a:xfrm>
            <a:off x="966521" y="3771900"/>
            <a:ext cx="142646" cy="190195"/>
          </a:xfrm>
          <a:prstGeom prst="rect">
            <a:avLst/>
          </a:prstGeom>
        </p:spPr>
      </p:pic>
      <p:sp>
        <p:nvSpPr>
          <p:cNvPr id="25" name="Text 18"/>
          <p:cNvSpPr txBox="1"/>
          <p:nvPr/>
        </p:nvSpPr>
        <p:spPr>
          <a:xfrm>
            <a:off x="1457554" y="3619195"/>
            <a:ext cx="2833726" cy="267005"/>
          </a:xfrm>
          <a:prstGeom prst="rect">
            <a:avLst/>
          </a:prstGeom>
          <a:noFill/>
          <a:ln/>
        </p:spPr>
        <p:txBody>
          <a:bodyPr wrap="square" lIns="0" tIns="0" rIns="0" bIns="0" rtlCol="0" anchor="ctr"/>
          <a:lstStyle/>
          <a:p>
            <a:pPr algn="l" indent="0" marL="0">
              <a:buNone/>
            </a:pPr>
            <a:r>
              <a:rPr lang="en-US" sz="1300" b="1" dirty="0">
                <a:solidFill>
                  <a:srgbClr val="1F2937"/>
                </a:solidFill>
                <a:latin typeface="Open Sans" pitchFamily="34" charset="0"/>
                <a:ea typeface="Open Sans" pitchFamily="34" charset="-122"/>
                <a:cs typeface="Open Sans" pitchFamily="34" charset="-120"/>
              </a:rPr>
              <a:t>Multiple Payment Options</a:t>
            </a:r>
            <a:endParaRPr lang="en-US" sz="1300" dirty="0"/>
          </a:p>
        </p:txBody>
      </p:sp>
      <p:sp>
        <p:nvSpPr>
          <p:cNvPr id="26" name="Text 19"/>
          <p:cNvSpPr txBox="1"/>
          <p:nvPr/>
        </p:nvSpPr>
        <p:spPr>
          <a:xfrm>
            <a:off x="1457554" y="3924605"/>
            <a:ext cx="3242462" cy="191110"/>
          </a:xfrm>
          <a:prstGeom prst="rect">
            <a:avLst/>
          </a:prstGeom>
          <a:noFill/>
          <a:ln/>
        </p:spPr>
        <p:txBody>
          <a:bodyPr wrap="square" lIns="0" tIns="0" rIns="0" bIns="0" rtlCol="0" anchor="ctr"/>
          <a:lstStyle/>
          <a:p>
            <a:pPr algn="l" indent="0" marL="0">
              <a:buNone/>
            </a:pPr>
            <a:r>
              <a:rPr lang="en-US" sz="1000" dirty="0">
                <a:solidFill>
                  <a:srgbClr val="4B5563"/>
                </a:solidFill>
                <a:latin typeface="Open Sans" pitchFamily="34" charset="0"/>
                <a:ea typeface="Open Sans" pitchFamily="34" charset="-122"/>
                <a:cs typeface="Open Sans" pitchFamily="34" charset="-120"/>
              </a:rPr>
              <a:t>Added Venmo, card readers, and Apple Pay.</a:t>
            </a:r>
            <a:endParaRPr lang="en-US" sz="1000" dirty="0"/>
          </a:p>
        </p:txBody>
      </p:sp>
      <p:sp>
        <p:nvSpPr>
          <p:cNvPr id="27" name="Shape 20"/>
          <p:cNvSpPr/>
          <p:nvPr/>
        </p:nvSpPr>
        <p:spPr>
          <a:xfrm>
            <a:off x="571500" y="4429354"/>
            <a:ext cx="6344107" cy="819302"/>
          </a:xfrm>
          <a:prstGeom prst="roundRect">
            <a:avLst>
              <a:gd name="adj" fmla="val 15573"/>
            </a:avLst>
          </a:prstGeom>
          <a:solidFill>
            <a:srgbClr val="FFFFFF"/>
          </a:solidFill>
          <a:ln w="12700">
            <a:solidFill>
              <a:srgbClr val="E5E7EB"/>
            </a:solidFill>
            <a:prstDash val="solid"/>
          </a:ln>
        </p:spPr>
      </p:sp>
      <p:sp>
        <p:nvSpPr>
          <p:cNvPr id="28" name="Shape 21"/>
          <p:cNvSpPr/>
          <p:nvPr/>
        </p:nvSpPr>
        <p:spPr>
          <a:xfrm>
            <a:off x="571500" y="4429354"/>
            <a:ext cx="47549" cy="819302"/>
          </a:xfrm>
          <a:prstGeom prst="roundRect">
            <a:avLst>
              <a:gd name="adj" fmla="val 268335"/>
            </a:avLst>
          </a:prstGeom>
          <a:solidFill>
            <a:srgbClr val="1E88E5"/>
          </a:solidFill>
          <a:ln w="12700">
            <a:solidFill>
              <a:srgbClr val="1E88E5">
                <a:alpha val="0"/>
              </a:srgbClr>
            </a:solidFill>
            <a:prstDash val="solid"/>
          </a:ln>
        </p:spPr>
      </p:sp>
      <p:sp>
        <p:nvSpPr>
          <p:cNvPr id="29" name="Shape 22"/>
          <p:cNvSpPr/>
          <p:nvPr/>
        </p:nvSpPr>
        <p:spPr>
          <a:xfrm>
            <a:off x="809244" y="4610405"/>
            <a:ext cx="457200" cy="457200"/>
          </a:xfrm>
          <a:prstGeom prst="roundRect">
            <a:avLst>
              <a:gd name="adj" fmla="val 41667"/>
            </a:avLst>
          </a:prstGeom>
          <a:solidFill>
            <a:srgbClr val="E3F2FD"/>
          </a:solidFill>
          <a:ln w="12700">
            <a:solidFill>
              <a:srgbClr val="FFFFFF">
                <a:alpha val="0"/>
              </a:srgbClr>
            </a:solidFill>
            <a:prstDash val="solid"/>
          </a:ln>
        </p:spPr>
      </p:sp>
      <p:pic>
        <p:nvPicPr>
          <p:cNvPr id="30" name="Image 5" descr="preencoded.png">    </p:cNvPr>
          <p:cNvPicPr>
            <a:picLocks noChangeAspect="1"/>
          </p:cNvPicPr>
          <p:nvPr/>
        </p:nvPicPr>
        <p:blipFill>
          <a:blip r:embed="rId6"/>
          <a:srcRect l="-1282" r="-1282" t="0" b="0"/>
          <a:stretch/>
        </p:blipFill>
        <p:spPr>
          <a:xfrm>
            <a:off x="929030" y="4743907"/>
            <a:ext cx="219456" cy="190195"/>
          </a:xfrm>
          <a:prstGeom prst="rect">
            <a:avLst/>
          </a:prstGeom>
        </p:spPr>
      </p:pic>
      <p:sp>
        <p:nvSpPr>
          <p:cNvPr id="31" name="Text 23"/>
          <p:cNvSpPr txBox="1"/>
          <p:nvPr/>
        </p:nvSpPr>
        <p:spPr>
          <a:xfrm>
            <a:off x="1457554" y="4591202"/>
            <a:ext cx="3067812" cy="267005"/>
          </a:xfrm>
          <a:prstGeom prst="rect">
            <a:avLst/>
          </a:prstGeom>
          <a:noFill/>
          <a:ln/>
        </p:spPr>
        <p:txBody>
          <a:bodyPr wrap="square" lIns="0" tIns="0" rIns="0" bIns="0" rtlCol="0" anchor="ctr"/>
          <a:lstStyle/>
          <a:p>
            <a:pPr algn="l" indent="0" marL="0">
              <a:buNone/>
            </a:pPr>
            <a:r>
              <a:rPr lang="en-US" sz="1300" b="1" dirty="0">
                <a:solidFill>
                  <a:srgbClr val="1F2937"/>
                </a:solidFill>
                <a:latin typeface="Open Sans" pitchFamily="34" charset="0"/>
                <a:ea typeface="Open Sans" pitchFamily="34" charset="-122"/>
                <a:cs typeface="Open Sans" pitchFamily="34" charset="-120"/>
              </a:rPr>
              <a:t>Clear Signage</a:t>
            </a:r>
            <a:endParaRPr lang="en-US" sz="1300" dirty="0"/>
          </a:p>
        </p:txBody>
      </p:sp>
      <p:sp>
        <p:nvSpPr>
          <p:cNvPr id="32" name="Text 24"/>
          <p:cNvSpPr txBox="1"/>
          <p:nvPr/>
        </p:nvSpPr>
        <p:spPr>
          <a:xfrm>
            <a:off x="1457554" y="4895698"/>
            <a:ext cx="3510382" cy="191110"/>
          </a:xfrm>
          <a:prstGeom prst="rect">
            <a:avLst/>
          </a:prstGeom>
          <a:noFill/>
          <a:ln/>
        </p:spPr>
        <p:txBody>
          <a:bodyPr wrap="square" lIns="0" tIns="0" rIns="0" bIns="0" rtlCol="0" anchor="ctr"/>
          <a:lstStyle/>
          <a:p>
            <a:pPr algn="l" indent="0" marL="0">
              <a:buNone/>
            </a:pPr>
            <a:r>
              <a:rPr lang="en-US" sz="1000" dirty="0">
                <a:solidFill>
                  <a:srgbClr val="4B5563"/>
                </a:solidFill>
                <a:latin typeface="Open Sans" pitchFamily="34" charset="0"/>
                <a:ea typeface="Open Sans" pitchFamily="34" charset="-122"/>
                <a:cs typeface="Open Sans" pitchFamily="34" charset="-120"/>
              </a:rPr>
              <a:t>Large, high-contrast signs visible from far away.</a:t>
            </a:r>
            <a:endParaRPr lang="en-US" sz="1000" dirty="0"/>
          </a:p>
        </p:txBody>
      </p:sp>
      <p:sp>
        <p:nvSpPr>
          <p:cNvPr id="33" name="Shape 25"/>
          <p:cNvSpPr/>
          <p:nvPr/>
        </p:nvSpPr>
        <p:spPr>
          <a:xfrm>
            <a:off x="571500" y="5400446"/>
            <a:ext cx="6344107" cy="819302"/>
          </a:xfrm>
          <a:prstGeom prst="roundRect">
            <a:avLst>
              <a:gd name="adj" fmla="val 15573"/>
            </a:avLst>
          </a:prstGeom>
          <a:solidFill>
            <a:srgbClr val="FFFFFF"/>
          </a:solidFill>
          <a:ln w="12700">
            <a:solidFill>
              <a:srgbClr val="E5E7EB"/>
            </a:solidFill>
            <a:prstDash val="solid"/>
          </a:ln>
        </p:spPr>
      </p:sp>
      <p:sp>
        <p:nvSpPr>
          <p:cNvPr id="34" name="Shape 26"/>
          <p:cNvSpPr/>
          <p:nvPr/>
        </p:nvSpPr>
        <p:spPr>
          <a:xfrm>
            <a:off x="571500" y="5400446"/>
            <a:ext cx="47549" cy="819302"/>
          </a:xfrm>
          <a:prstGeom prst="roundRect">
            <a:avLst>
              <a:gd name="adj" fmla="val 268335"/>
            </a:avLst>
          </a:prstGeom>
          <a:solidFill>
            <a:srgbClr val="1E88E5"/>
          </a:solidFill>
          <a:ln w="12700">
            <a:solidFill>
              <a:srgbClr val="1E88E5">
                <a:alpha val="0"/>
              </a:srgbClr>
            </a:solidFill>
            <a:prstDash val="solid"/>
          </a:ln>
        </p:spPr>
      </p:sp>
      <p:sp>
        <p:nvSpPr>
          <p:cNvPr id="35" name="Shape 27"/>
          <p:cNvSpPr/>
          <p:nvPr/>
        </p:nvSpPr>
        <p:spPr>
          <a:xfrm>
            <a:off x="809244" y="5581498"/>
            <a:ext cx="457200" cy="457200"/>
          </a:xfrm>
          <a:prstGeom prst="roundRect">
            <a:avLst>
              <a:gd name="adj" fmla="val 41667"/>
            </a:avLst>
          </a:prstGeom>
          <a:solidFill>
            <a:srgbClr val="E3F2FD"/>
          </a:solidFill>
          <a:ln w="12700">
            <a:solidFill>
              <a:srgbClr val="FFFFFF">
                <a:alpha val="0"/>
              </a:srgbClr>
            </a:solidFill>
            <a:prstDash val="solid"/>
          </a:ln>
        </p:spPr>
      </p:sp>
      <p:pic>
        <p:nvPicPr>
          <p:cNvPr id="36" name="Image 6" descr="preencoded.png">    </p:cNvPr>
          <p:cNvPicPr>
            <a:picLocks noChangeAspect="1"/>
          </p:cNvPicPr>
          <p:nvPr/>
        </p:nvPicPr>
        <p:blipFill>
          <a:blip r:embed="rId7"/>
          <a:srcRect l="0" r="0" t="0" b="0"/>
          <a:stretch/>
        </p:blipFill>
        <p:spPr>
          <a:xfrm>
            <a:off x="942746" y="5715000"/>
            <a:ext cx="190195" cy="190195"/>
          </a:xfrm>
          <a:prstGeom prst="rect">
            <a:avLst/>
          </a:prstGeom>
        </p:spPr>
      </p:pic>
      <p:sp>
        <p:nvSpPr>
          <p:cNvPr id="37" name="Text 28"/>
          <p:cNvSpPr txBox="1"/>
          <p:nvPr/>
        </p:nvSpPr>
        <p:spPr>
          <a:xfrm>
            <a:off x="1457554" y="5562295"/>
            <a:ext cx="3134563" cy="267005"/>
          </a:xfrm>
          <a:prstGeom prst="rect">
            <a:avLst/>
          </a:prstGeom>
          <a:noFill/>
          <a:ln/>
        </p:spPr>
        <p:txBody>
          <a:bodyPr wrap="square" lIns="0" tIns="0" rIns="0" bIns="0" rtlCol="0" anchor="ctr"/>
          <a:lstStyle/>
          <a:p>
            <a:pPr algn="l" indent="0" marL="0">
              <a:buNone/>
            </a:pPr>
            <a:r>
              <a:rPr lang="en-US" sz="1300" b="1" dirty="0">
                <a:solidFill>
                  <a:srgbClr val="1F2937"/>
                </a:solidFill>
                <a:latin typeface="Open Sans" pitchFamily="34" charset="0"/>
                <a:ea typeface="Open Sans" pitchFamily="34" charset="-122"/>
                <a:cs typeface="Open Sans" pitchFamily="34" charset="-120"/>
              </a:rPr>
              <a:t>Improved Line Flow</a:t>
            </a:r>
            <a:endParaRPr lang="en-US" sz="1300" dirty="0"/>
          </a:p>
        </p:txBody>
      </p:sp>
      <p:sp>
        <p:nvSpPr>
          <p:cNvPr id="38" name="Text 29"/>
          <p:cNvSpPr txBox="1"/>
          <p:nvPr/>
        </p:nvSpPr>
        <p:spPr>
          <a:xfrm>
            <a:off x="1457554" y="5867705"/>
            <a:ext cx="3587191" cy="191110"/>
          </a:xfrm>
          <a:prstGeom prst="rect">
            <a:avLst/>
          </a:prstGeom>
          <a:noFill/>
          <a:ln/>
        </p:spPr>
        <p:txBody>
          <a:bodyPr wrap="square" lIns="0" tIns="0" rIns="0" bIns="0" rtlCol="0" anchor="ctr"/>
          <a:lstStyle/>
          <a:p>
            <a:pPr algn="l" indent="0" marL="0">
              <a:buNone/>
            </a:pPr>
            <a:r>
              <a:rPr lang="en-US" sz="1000" dirty="0">
                <a:solidFill>
                  <a:srgbClr val="4B5563"/>
                </a:solidFill>
                <a:latin typeface="Open Sans" pitchFamily="34" charset="0"/>
                <a:ea typeface="Open Sans" pitchFamily="34" charset="-122"/>
                <a:cs typeface="Open Sans" pitchFamily="34" charset="-120"/>
              </a:rPr>
              <a:t>Organized queue system to prevent bottlenecks.</a:t>
            </a:r>
            <a:endParaRPr lang="en-US" sz="1000" dirty="0"/>
          </a:p>
        </p:txBody>
      </p:sp>
      <p:pic>
        <p:nvPicPr>
          <p:cNvPr id="39" name="Image 7" descr="preencoded.png">    </p:cNvPr>
          <p:cNvPicPr>
            <a:picLocks noChangeAspect="1"/>
          </p:cNvPicPr>
          <p:nvPr/>
        </p:nvPicPr>
        <p:blipFill>
          <a:blip r:embed="rId8"/>
          <a:srcRect l="0" r="0" t="-4" b="-4"/>
          <a:stretch/>
        </p:blipFill>
        <p:spPr>
          <a:xfrm>
            <a:off x="7391095" y="2210105"/>
            <a:ext cx="4229100" cy="3810305"/>
          </a:xfrm>
          <a:prstGeom prst="rect">
            <a:avLst/>
          </a:prstGeom>
        </p:spPr>
      </p:pic>
      <p:sp>
        <p:nvSpPr>
          <p:cNvPr id="40" name="Shape 30"/>
          <p:cNvSpPr/>
          <p:nvPr/>
        </p:nvSpPr>
        <p:spPr>
          <a:xfrm>
            <a:off x="9124798" y="2666390"/>
            <a:ext cx="761695" cy="761695"/>
          </a:xfrm>
          <a:prstGeom prst="ellipse">
            <a:avLst/>
          </a:prstGeom>
          <a:solidFill>
            <a:srgbClr val="FFFFFF">
              <a:alpha val="20000"/>
            </a:srgbClr>
          </a:solidFill>
          <a:ln w="25400">
            <a:solidFill>
              <a:srgbClr val="FFFFFF">
                <a:alpha val="40000"/>
              </a:srgbClr>
            </a:solidFill>
            <a:prstDash val="solid"/>
          </a:ln>
        </p:spPr>
      </p:sp>
      <p:pic>
        <p:nvPicPr>
          <p:cNvPr id="41" name="Image 8" descr="preencoded.png">    </p:cNvPr>
          <p:cNvPicPr>
            <a:picLocks noChangeAspect="1"/>
          </p:cNvPicPr>
          <p:nvPr/>
        </p:nvPicPr>
        <p:blipFill>
          <a:blip r:embed="rId9"/>
          <a:srcRect l="0" r="0" t="0" b="0"/>
          <a:stretch/>
        </p:blipFill>
        <p:spPr>
          <a:xfrm>
            <a:off x="9334195" y="2875788"/>
            <a:ext cx="342900" cy="342900"/>
          </a:xfrm>
          <a:prstGeom prst="rect">
            <a:avLst/>
          </a:prstGeom>
        </p:spPr>
      </p:pic>
      <p:sp>
        <p:nvSpPr>
          <p:cNvPr id="42" name="Text 31"/>
          <p:cNvSpPr txBox="1"/>
          <p:nvPr/>
        </p:nvSpPr>
        <p:spPr>
          <a:xfrm>
            <a:off x="8137246" y="3618281"/>
            <a:ext cx="2742286" cy="419710"/>
          </a:xfrm>
          <a:prstGeom prst="rect">
            <a:avLst/>
          </a:prstGeom>
          <a:noFill/>
          <a:ln/>
        </p:spPr>
        <p:txBody>
          <a:bodyPr wrap="square" lIns="0" tIns="0" rIns="0" bIns="0" rtlCol="0" anchor="ctr"/>
          <a:lstStyle/>
          <a:p>
            <a:pPr algn="ctr" indent="0" marL="0">
              <a:buNone/>
            </a:pPr>
            <a:r>
              <a:rPr lang="en-US" sz="2700" b="1" dirty="0">
                <a:solidFill>
                  <a:srgbClr val="FFFFFF"/>
                </a:solidFill>
                <a:latin typeface="Montserrat" pitchFamily="34" charset="0"/>
                <a:ea typeface="Montserrat" pitchFamily="34" charset="-122"/>
                <a:cs typeface="Montserrat" pitchFamily="34" charset="-120"/>
              </a:rPr>
              <a:t>Sales Jumped</a:t>
            </a:r>
            <a:endParaRPr lang="en-US" sz="2700" dirty="0"/>
          </a:p>
        </p:txBody>
      </p:sp>
      <p:pic>
        <p:nvPicPr>
          <p:cNvPr id="43" name="Image 9" descr="preencoded.png">    </p:cNvPr>
          <p:cNvPicPr>
            <a:picLocks noChangeAspect="1"/>
          </p:cNvPicPr>
          <p:nvPr/>
        </p:nvPicPr>
        <p:blipFill>
          <a:blip r:embed="rId10"/>
          <a:srcRect l="0" r="0" t="-400" b="-400"/>
          <a:stretch/>
        </p:blipFill>
        <p:spPr>
          <a:xfrm>
            <a:off x="9219895" y="4268419"/>
            <a:ext cx="571500" cy="38405"/>
          </a:xfrm>
          <a:prstGeom prst="rect">
            <a:avLst/>
          </a:prstGeom>
        </p:spPr>
      </p:pic>
      <p:sp>
        <p:nvSpPr>
          <p:cNvPr id="44" name="Shape 32"/>
          <p:cNvSpPr/>
          <p:nvPr/>
        </p:nvSpPr>
        <p:spPr>
          <a:xfrm>
            <a:off x="7677302" y="4497019"/>
            <a:ext cx="3657600" cy="1067105"/>
          </a:xfrm>
          <a:prstGeom prst="roundRect">
            <a:avLst>
              <a:gd name="adj" fmla="val 7651"/>
            </a:avLst>
          </a:prstGeom>
          <a:solidFill>
            <a:srgbClr val="000000">
              <a:alpha val="10000"/>
            </a:srgbClr>
          </a:solidFill>
          <a:ln w="12700">
            <a:solidFill>
              <a:srgbClr val="FFFFFF">
                <a:alpha val="0"/>
              </a:srgbClr>
            </a:solidFill>
            <a:prstDash val="solid"/>
          </a:ln>
        </p:spPr>
      </p:sp>
      <p:sp>
        <p:nvSpPr>
          <p:cNvPr id="45" name="Text 33"/>
          <p:cNvSpPr txBox="1"/>
          <p:nvPr/>
        </p:nvSpPr>
        <p:spPr>
          <a:xfrm>
            <a:off x="7763256" y="4639666"/>
            <a:ext cx="3486607" cy="257861"/>
          </a:xfrm>
          <a:prstGeom prst="rect">
            <a:avLst/>
          </a:prstGeom>
          <a:noFill/>
          <a:ln/>
        </p:spPr>
        <p:txBody>
          <a:bodyPr wrap="square" lIns="0" tIns="0" rIns="0" bIns="0" rtlCol="0" anchor="ctr"/>
          <a:lstStyle/>
          <a:p>
            <a:pPr algn="ctr" indent="0" marL="0">
              <a:buNone/>
            </a:pPr>
            <a:r>
              <a:rPr lang="en-US" sz="1300" dirty="0">
                <a:solidFill>
                  <a:srgbClr val="FFFFFF"/>
                </a:solidFill>
                <a:latin typeface="Open Sans" pitchFamily="34" charset="0"/>
                <a:ea typeface="Open Sans" pitchFamily="34" charset="-122"/>
                <a:cs typeface="Open Sans" pitchFamily="34" charset="-120"/>
              </a:rPr>
              <a:t>Same Product</a:t>
            </a:r>
            <a:endParaRPr lang="en-US" sz="1300" dirty="0"/>
          </a:p>
        </p:txBody>
      </p:sp>
      <p:sp>
        <p:nvSpPr>
          <p:cNvPr id="46" name="Text 34"/>
          <p:cNvSpPr txBox="1"/>
          <p:nvPr/>
        </p:nvSpPr>
        <p:spPr>
          <a:xfrm>
            <a:off x="7763256" y="5163617"/>
            <a:ext cx="3486607" cy="257861"/>
          </a:xfrm>
          <a:prstGeom prst="rect">
            <a:avLst/>
          </a:prstGeom>
          <a:noFill/>
          <a:ln/>
        </p:spPr>
        <p:txBody>
          <a:bodyPr wrap="square" lIns="0" tIns="0" rIns="0" bIns="0" rtlCol="0" anchor="ctr"/>
          <a:lstStyle/>
          <a:p>
            <a:pPr algn="ctr" indent="0" marL="0">
              <a:buNone/>
            </a:pPr>
            <a:r>
              <a:rPr lang="en-US" sz="1300" b="1" dirty="0">
                <a:solidFill>
                  <a:srgbClr val="FFFFFF"/>
                </a:solidFill>
                <a:latin typeface="Open Sans" pitchFamily="34" charset="0"/>
                <a:ea typeface="Open Sans" pitchFamily="34" charset="-122"/>
                <a:cs typeface="Open Sans" pitchFamily="34" charset="-120"/>
              </a:rPr>
              <a:t>Better Access</a:t>
            </a:r>
            <a:endParaRPr lang="en-US" sz="1300" dirty="0"/>
          </a:p>
        </p:txBody>
      </p:sp>
      <p:sp>
        <p:nvSpPr>
          <p:cNvPr id="47" name="Text 35"/>
          <p:cNvSpPr txBox="1"/>
          <p:nvPr/>
        </p:nvSpPr>
        <p:spPr>
          <a:xfrm>
            <a:off x="7763256" y="4935017"/>
            <a:ext cx="3486607" cy="191110"/>
          </a:xfrm>
          <a:prstGeom prst="rect">
            <a:avLst/>
          </a:prstGeom>
          <a:noFill/>
          <a:ln/>
        </p:spPr>
        <p:txBody>
          <a:bodyPr wrap="square" lIns="0" tIns="0" rIns="0" bIns="0" rtlCol="0" anchor="ctr"/>
          <a:lstStyle/>
          <a:p>
            <a:pPr algn="ctr" indent="0" marL="0">
              <a:buNone/>
            </a:pPr>
            <a:r>
              <a:rPr lang="en-US" sz="1000" dirty="0">
                <a:solidFill>
                  <a:srgbClr val="FFFFFF">
                    <a:alpha val="80000"/>
                  </a:srgbClr>
                </a:solidFill>
                <a:latin typeface="Open Sans" pitchFamily="34" charset="0"/>
                <a:ea typeface="Open Sans" pitchFamily="34" charset="-122"/>
                <a:cs typeface="Open Sans" pitchFamily="34" charset="-120"/>
              </a:rPr>
              <a:t>+</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3F4F6"/>
          </a:solidFill>
          <a:ln w="12700">
            <a:solidFill>
              <a:srgbClr val="FFFFFF">
                <a:alpha val="0"/>
              </a:srgbClr>
            </a:solidFill>
            <a:prstDash val="solid"/>
          </a:ln>
        </p:spPr>
      </p:sp>
      <p:pic>
        <p:nvPicPr>
          <p:cNvPr id="3" name="Image 0" descr="preencoded.png">    </p:cNvPr>
          <p:cNvPicPr>
            <a:picLocks noChangeAspect="1"/>
          </p:cNvPicPr>
          <p:nvPr/>
        </p:nvPicPr>
        <p:blipFill>
          <a:blip r:embed="rId1"/>
          <a:srcRect l="0" r="0" t="-1" b="-1"/>
          <a:stretch/>
        </p:blipFill>
        <p:spPr>
          <a:xfrm>
            <a:off x="0" y="0"/>
            <a:ext cx="12191695" cy="6858000"/>
          </a:xfrm>
          <a:prstGeom prst="rect">
            <a:avLst/>
          </a:prstGeom>
        </p:spPr>
      </p:pic>
      <p:sp>
        <p:nvSpPr>
          <p:cNvPr id="4" name="Shape 1"/>
          <p:cNvSpPr/>
          <p:nvPr/>
        </p:nvSpPr>
        <p:spPr>
          <a:xfrm>
            <a:off x="1333195" y="4438498"/>
            <a:ext cx="9525305" cy="1828800"/>
          </a:xfrm>
          <a:prstGeom prst="roundRect">
            <a:avLst>
              <a:gd name="adj" fmla="val 3906"/>
            </a:avLst>
          </a:prstGeom>
          <a:solidFill>
            <a:srgbClr val="FFFFFF"/>
          </a:solidFill>
          <a:ln w="25400">
            <a:solidFill>
              <a:srgbClr val="E5E7EB"/>
            </a:solidFill>
            <a:prstDash val="solid"/>
          </a:ln>
          <a:effectLst>
            <a:outerShdw sx="100000" sy="100000" kx="0" ky="0" algn="bl" rotWithShape="0" blurRad="139700" dist="50800" dir="16200000">
              <a:srgbClr val="000000">
                <a:alpha val="3000"/>
              </a:srgbClr>
            </a:outerShdw>
          </a:effectLst>
        </p:spPr>
      </p:sp>
      <p:sp>
        <p:nvSpPr>
          <p:cNvPr id="5" name="Text 2"/>
          <p:cNvSpPr txBox="1"/>
          <p:nvPr/>
        </p:nvSpPr>
        <p:spPr>
          <a:xfrm>
            <a:off x="1638605" y="4743907"/>
            <a:ext cx="3381451" cy="305410"/>
          </a:xfrm>
          <a:prstGeom prst="rect">
            <a:avLst/>
          </a:prstGeom>
          <a:noFill/>
          <a:ln/>
        </p:spPr>
        <p:txBody>
          <a:bodyPr wrap="square" lIns="0" tIns="0" rIns="0" bIns="0" rtlCol="0" anchor="ctr"/>
          <a:lstStyle/>
          <a:p>
            <a:pPr algn="l" indent="0" marL="0">
              <a:buNone/>
            </a:pPr>
            <a:r>
              <a:rPr lang="en-US" sz="1800" b="1" dirty="0">
                <a:solidFill>
                  <a:srgbClr val="1F2937"/>
                </a:solidFill>
                <a:latin typeface="Montserrat" pitchFamily="34" charset="0"/>
                <a:ea typeface="Montserrat" pitchFamily="34" charset="-122"/>
                <a:cs typeface="Montserrat" pitchFamily="34" charset="-120"/>
              </a:rPr>
              <a:t>In Plain English:</a:t>
            </a:r>
            <a:endParaRPr lang="en-US" sz="1800" dirty="0"/>
          </a:p>
        </p:txBody>
      </p:sp>
      <p:sp>
        <p:nvSpPr>
          <p:cNvPr id="6" name="Text 3"/>
          <p:cNvSpPr txBox="1"/>
          <p:nvPr/>
        </p:nvSpPr>
        <p:spPr>
          <a:xfrm>
            <a:off x="1638605" y="5124298"/>
            <a:ext cx="3343961" cy="838505"/>
          </a:xfrm>
          <a:prstGeom prst="rect">
            <a:avLst/>
          </a:prstGeom>
          <a:noFill/>
          <a:ln/>
        </p:spPr>
        <p:txBody>
          <a:bodyPr wrap="square" lIns="0" tIns="0" rIns="0" bIns="0" rtlCol="0" anchor="t"/>
          <a:lstStyle/>
          <a:p>
            <a:pPr algn="l" indent="0" marL="0">
              <a:buNone/>
            </a:pPr>
            <a:r>
              <a:rPr lang="en-US" sz="1300" dirty="0">
                <a:solidFill>
                  <a:srgbClr val="4B5563"/>
                </a:solidFill>
                <a:latin typeface="Open Sans" pitchFamily="34" charset="0"/>
                <a:ea typeface="Open Sans" pitchFamily="34" charset="-122"/>
                <a:cs typeface="Open Sans" pitchFamily="34" charset="-120"/>
              </a:rPr>
              <a:t> It is the </a:t>
            </a:r>
            <a:pPr algn="l" indent="0" marL="0">
              <a:buNone/>
            </a:pPr>
            <a:r>
              <a:rPr lang="en-US" sz="1300" b="1" dirty="0">
                <a:solidFill>
                  <a:srgbClr val="4B5563"/>
                </a:solidFill>
                <a:latin typeface="Open Sans" pitchFamily="34" charset="0"/>
                <a:ea typeface="Open Sans" pitchFamily="34" charset="-122"/>
                <a:cs typeface="Open Sans" pitchFamily="34" charset="-120"/>
              </a:rPr>
              <a:t>path</a:t>
            </a:r>
            <a:pPr algn="l" indent="0" marL="0">
              <a:buNone/>
            </a:pPr>
            <a:r>
              <a:rPr lang="en-US" sz="1300" dirty="0">
                <a:solidFill>
                  <a:srgbClr val="4B5563"/>
                </a:solidFill>
                <a:latin typeface="Open Sans" pitchFamily="34" charset="0"/>
                <a:ea typeface="Open Sans" pitchFamily="34" charset="-122"/>
                <a:cs typeface="Open Sans" pitchFamily="34" charset="-120"/>
              </a:rPr>
              <a:t> or pipeline a product takes to travel from the producer to the final customer. </a:t>
            </a:r>
            <a:endParaRPr lang="en-US" sz="1300" dirty="0"/>
          </a:p>
        </p:txBody>
      </p:sp>
      <p:sp>
        <p:nvSpPr>
          <p:cNvPr id="7" name="Shape 4"/>
          <p:cNvSpPr/>
          <p:nvPr/>
        </p:nvSpPr>
        <p:spPr>
          <a:xfrm>
            <a:off x="5280660" y="4761281"/>
            <a:ext cx="5277002" cy="1181405"/>
          </a:xfrm>
          <a:prstGeom prst="roundRect">
            <a:avLst>
              <a:gd name="adj" fmla="val 6242"/>
            </a:avLst>
          </a:prstGeom>
          <a:solidFill>
            <a:srgbClr val="F8FAFC"/>
          </a:solidFill>
          <a:ln w="12700">
            <a:solidFill>
              <a:srgbClr val="FFFFFF">
                <a:alpha val="0"/>
              </a:srgbClr>
            </a:solidFill>
            <a:prstDash val="solid"/>
          </a:ln>
        </p:spPr>
      </p:sp>
      <p:pic>
        <p:nvPicPr>
          <p:cNvPr id="8" name="Image 1" descr="preencoded.png">    </p:cNvPr>
          <p:cNvPicPr>
            <a:picLocks noChangeAspect="1"/>
          </p:cNvPicPr>
          <p:nvPr/>
        </p:nvPicPr>
        <p:blipFill>
          <a:blip r:embed="rId2"/>
          <a:srcRect l="0" r="0" t="0" b="0"/>
          <a:stretch/>
        </p:blipFill>
        <p:spPr>
          <a:xfrm>
            <a:off x="6783019" y="5256886"/>
            <a:ext cx="190195" cy="190195"/>
          </a:xfrm>
          <a:prstGeom prst="rect">
            <a:avLst/>
          </a:prstGeom>
        </p:spPr>
      </p:pic>
      <p:pic>
        <p:nvPicPr>
          <p:cNvPr id="9" name="Image 2" descr="preencoded.png">    </p:cNvPr>
          <p:cNvPicPr>
            <a:picLocks noChangeAspect="1"/>
          </p:cNvPicPr>
          <p:nvPr/>
        </p:nvPicPr>
        <p:blipFill>
          <a:blip r:embed="rId3"/>
          <a:srcRect l="0" r="0" t="0" b="0"/>
          <a:stretch/>
        </p:blipFill>
        <p:spPr>
          <a:xfrm>
            <a:off x="8855964" y="5256886"/>
            <a:ext cx="190195" cy="190195"/>
          </a:xfrm>
          <a:prstGeom prst="rect">
            <a:avLst/>
          </a:prstGeom>
        </p:spPr>
      </p:pic>
      <p:pic>
        <p:nvPicPr>
          <p:cNvPr id="10" name="Image 3" descr="preencoded.png">    </p:cNvPr>
          <p:cNvPicPr>
            <a:picLocks noChangeAspect="1"/>
          </p:cNvPicPr>
          <p:nvPr/>
        </p:nvPicPr>
        <p:blipFill>
          <a:blip r:embed="rId4"/>
          <a:srcRect l="-5" r="-5" t="0" b="0"/>
          <a:stretch/>
        </p:blipFill>
        <p:spPr>
          <a:xfrm>
            <a:off x="1333195" y="1809598"/>
            <a:ext cx="9525305" cy="2152498"/>
          </a:xfrm>
          <a:prstGeom prst="rect">
            <a:avLst/>
          </a:prstGeom>
        </p:spPr>
      </p:pic>
      <p:sp>
        <p:nvSpPr>
          <p:cNvPr id="11" name="Shape 5"/>
          <p:cNvSpPr/>
          <p:nvPr/>
        </p:nvSpPr>
        <p:spPr>
          <a:xfrm>
            <a:off x="1714500" y="1619402"/>
            <a:ext cx="2533802" cy="418795"/>
          </a:xfrm>
          <a:prstGeom prst="roundRect">
            <a:avLst>
              <a:gd name="adj" fmla="val 39698"/>
            </a:avLst>
          </a:prstGeom>
          <a:solidFill>
            <a:srgbClr val="1E88E5"/>
          </a:solidFill>
          <a:ln w="12700">
            <a:solidFill>
              <a:srgbClr val="FFFFFF">
                <a:alpha val="0"/>
              </a:srgbClr>
            </a:solidFill>
            <a:prstDash val="solid"/>
          </a:ln>
          <a:effectLst>
            <a:outerShdw sx="100000" sy="100000" kx="0" ky="0" algn="bl" rotWithShape="0" blurRad="63500" dist="38100" dir="16200000">
              <a:srgbClr val="000000">
                <a:alpha val="10000"/>
              </a:srgbClr>
            </a:outerShdw>
          </a:effectLst>
        </p:spPr>
      </p:sp>
      <p:pic>
        <p:nvPicPr>
          <p:cNvPr id="12" name="Image 4" descr="preencoded.png">    </p:cNvPr>
          <p:cNvPicPr>
            <a:picLocks noChangeAspect="1"/>
          </p:cNvPicPr>
          <p:nvPr/>
        </p:nvPicPr>
        <p:blipFill>
          <a:blip r:embed="rId5"/>
          <a:srcRect l="-2694" r="-2694" t="0" b="0"/>
          <a:stretch/>
        </p:blipFill>
        <p:spPr>
          <a:xfrm>
            <a:off x="1952244" y="1752905"/>
            <a:ext cx="181051" cy="152705"/>
          </a:xfrm>
          <a:prstGeom prst="rect">
            <a:avLst/>
          </a:prstGeom>
        </p:spPr>
      </p:pic>
      <p:sp>
        <p:nvSpPr>
          <p:cNvPr id="13" name="Text 6"/>
          <p:cNvSpPr txBox="1"/>
          <p:nvPr/>
        </p:nvSpPr>
        <p:spPr>
          <a:xfrm>
            <a:off x="2229307" y="1619402"/>
            <a:ext cx="1852574" cy="419710"/>
          </a:xfrm>
          <a:prstGeom prst="rect">
            <a:avLst/>
          </a:prstGeom>
          <a:noFill/>
          <a:ln/>
        </p:spPr>
        <p:txBody>
          <a:bodyPr wrap="square" lIns="0" tIns="0" rIns="0" bIns="0" rtlCol="0" anchor="ctr"/>
          <a:lstStyle/>
          <a:p>
            <a:pPr algn="l" indent="0" marL="0">
              <a:buNone/>
            </a:pPr>
            <a:r>
              <a:rPr lang="en-US" sz="1200" b="1" spc="75" kern="0" dirty="0">
                <a:solidFill>
                  <a:srgbClr val="FFFFFF"/>
                </a:solidFill>
                <a:latin typeface="Open Sans" pitchFamily="34" charset="0"/>
                <a:ea typeface="Open Sans" pitchFamily="34" charset="-122"/>
                <a:cs typeface="Open Sans" pitchFamily="34" charset="-120"/>
              </a:rPr>
              <a:t>Distribution Channel</a:t>
            </a:r>
            <a:endParaRPr lang="en-US" sz="1200" dirty="0"/>
          </a:p>
        </p:txBody>
      </p:sp>
      <p:sp>
        <p:nvSpPr>
          <p:cNvPr id="14" name="Text 7"/>
          <p:cNvSpPr txBox="1"/>
          <p:nvPr/>
        </p:nvSpPr>
        <p:spPr>
          <a:xfrm>
            <a:off x="1759306" y="2286000"/>
            <a:ext cx="8673084" cy="1200607"/>
          </a:xfrm>
          <a:prstGeom prst="rect">
            <a:avLst/>
          </a:prstGeom>
          <a:noFill/>
          <a:ln/>
        </p:spPr>
        <p:txBody>
          <a:bodyPr wrap="square" lIns="0" tIns="0" rIns="0" bIns="0" rtlCol="0" anchor="t"/>
          <a:lstStyle/>
          <a:p>
            <a:pPr algn="ctr" indent="0" marL="0">
              <a:buNone/>
            </a:pPr>
            <a:r>
              <a:rPr lang="en-US" sz="2100" i="1" dirty="0">
                <a:solidFill>
                  <a:srgbClr val="FFFFFF"/>
                </a:solidFill>
                <a:latin typeface="Open Sans" pitchFamily="34" charset="0"/>
                <a:ea typeface="Open Sans" pitchFamily="34" charset="-122"/>
                <a:cs typeface="Open Sans" pitchFamily="34" charset="-120"/>
              </a:rPr>
              <a:t> "A set of interdependent organizations that help make a product or service </a:t>
            </a:r>
            <a:pPr algn="ctr" indent="0" marL="0">
              <a:buNone/>
            </a:pPr>
            <a:r>
              <a:rPr lang="en-US" sz="2100" b="1" i="1" dirty="0">
                <a:solidFill>
                  <a:srgbClr val="90CAF9"/>
                </a:solidFill>
                <a:latin typeface="Open Sans" pitchFamily="34" charset="0"/>
                <a:ea typeface="Open Sans" pitchFamily="34" charset="-122"/>
                <a:cs typeface="Open Sans" pitchFamily="34" charset="-120"/>
              </a:rPr>
              <a:t>available for use</a:t>
            </a:r>
            <a:pPr algn="ctr" indent="0" marL="0">
              <a:buNone/>
            </a:pPr>
            <a:r>
              <a:rPr lang="en-US" sz="2100" i="1" dirty="0">
                <a:solidFill>
                  <a:srgbClr val="FFFFFF"/>
                </a:solidFill>
                <a:latin typeface="Open Sans" pitchFamily="34" charset="0"/>
                <a:ea typeface="Open Sans" pitchFamily="34" charset="-122"/>
                <a:cs typeface="Open Sans" pitchFamily="34" charset="-120"/>
              </a:rPr>
              <a:t> or consumption by the consumer or business user." </a:t>
            </a:r>
            <a:endParaRPr lang="en-US" sz="2100" dirty="0"/>
          </a:p>
        </p:txBody>
      </p:sp>
      <p:pic>
        <p:nvPicPr>
          <p:cNvPr id="15" name="Image 5" descr="preencoded.png">    </p:cNvPr>
          <p:cNvPicPr>
            <a:picLocks noChangeAspect="1"/>
          </p:cNvPicPr>
          <p:nvPr/>
        </p:nvPicPr>
        <p:blipFill>
          <a:blip r:embed="rId6"/>
          <a:srcRect l="0" r="0" t="0" b="0"/>
          <a:stretch/>
        </p:blipFill>
        <p:spPr>
          <a:xfrm>
            <a:off x="5519318" y="4951476"/>
            <a:ext cx="571500" cy="571500"/>
          </a:xfrm>
          <a:prstGeom prst="rect">
            <a:avLst/>
          </a:prstGeom>
        </p:spPr>
      </p:pic>
      <p:pic>
        <p:nvPicPr>
          <p:cNvPr id="16" name="Image 6" descr="preencoded.png">    </p:cNvPr>
          <p:cNvPicPr>
            <a:picLocks noChangeAspect="1"/>
          </p:cNvPicPr>
          <p:nvPr/>
        </p:nvPicPr>
        <p:blipFill>
          <a:blip r:embed="rId7"/>
          <a:srcRect l="-50" r="-50" t="0" b="0"/>
          <a:stretch/>
        </p:blipFill>
        <p:spPr>
          <a:xfrm>
            <a:off x="5633618" y="5084978"/>
            <a:ext cx="342900" cy="304495"/>
          </a:xfrm>
          <a:prstGeom prst="rect">
            <a:avLst/>
          </a:prstGeom>
        </p:spPr>
      </p:pic>
      <p:sp>
        <p:nvSpPr>
          <p:cNvPr id="17" name="Text 8"/>
          <p:cNvSpPr txBox="1"/>
          <p:nvPr/>
        </p:nvSpPr>
        <p:spPr>
          <a:xfrm>
            <a:off x="5470855" y="5599786"/>
            <a:ext cx="752551" cy="152705"/>
          </a:xfrm>
          <a:prstGeom prst="rect">
            <a:avLst/>
          </a:prstGeom>
          <a:noFill/>
          <a:ln/>
        </p:spPr>
        <p:txBody>
          <a:bodyPr wrap="square" lIns="0" tIns="0" rIns="0" bIns="0" rtlCol="0" anchor="ctr"/>
          <a:lstStyle/>
          <a:p>
            <a:pPr algn="l" indent="0" marL="0">
              <a:buNone/>
            </a:pPr>
            <a:r>
              <a:rPr lang="en-US" sz="900" b="1" spc="45" kern="0" dirty="0">
                <a:solidFill>
                  <a:srgbClr val="4B5563"/>
                </a:solidFill>
                <a:latin typeface="Open Sans" pitchFamily="34" charset="0"/>
                <a:ea typeface="Open Sans" pitchFamily="34" charset="-122"/>
                <a:cs typeface="Open Sans" pitchFamily="34" charset="-120"/>
              </a:rPr>
              <a:t>Producer</a:t>
            </a:r>
            <a:endParaRPr lang="en-US" sz="900" dirty="0"/>
          </a:p>
        </p:txBody>
      </p:sp>
      <p:pic>
        <p:nvPicPr>
          <p:cNvPr id="18" name="Image 7" descr="preencoded.png">    </p:cNvPr>
          <p:cNvPicPr>
            <a:picLocks noChangeAspect="1"/>
          </p:cNvPicPr>
          <p:nvPr/>
        </p:nvPicPr>
        <p:blipFill>
          <a:blip r:embed="rId8"/>
          <a:srcRect l="0" r="0" t="0" b="0"/>
          <a:stretch/>
        </p:blipFill>
        <p:spPr>
          <a:xfrm>
            <a:off x="7628839" y="4951476"/>
            <a:ext cx="571500" cy="571500"/>
          </a:xfrm>
          <a:prstGeom prst="rect">
            <a:avLst/>
          </a:prstGeom>
        </p:spPr>
      </p:pic>
      <p:pic>
        <p:nvPicPr>
          <p:cNvPr id="19" name="Image 8" descr="preencoded.png">    </p:cNvPr>
          <p:cNvPicPr>
            <a:picLocks noChangeAspect="1"/>
          </p:cNvPicPr>
          <p:nvPr/>
        </p:nvPicPr>
        <p:blipFill>
          <a:blip r:embed="rId9"/>
          <a:srcRect l="-90" r="-90" t="0" b="0"/>
          <a:stretch/>
        </p:blipFill>
        <p:spPr>
          <a:xfrm>
            <a:off x="7723937" y="5084978"/>
            <a:ext cx="381305" cy="304495"/>
          </a:xfrm>
          <a:prstGeom prst="rect">
            <a:avLst/>
          </a:prstGeom>
        </p:spPr>
      </p:pic>
      <p:sp>
        <p:nvSpPr>
          <p:cNvPr id="20" name="Text 9"/>
          <p:cNvSpPr txBox="1"/>
          <p:nvPr/>
        </p:nvSpPr>
        <p:spPr>
          <a:xfrm>
            <a:off x="7617866" y="5599786"/>
            <a:ext cx="676656" cy="152705"/>
          </a:xfrm>
          <a:prstGeom prst="rect">
            <a:avLst/>
          </a:prstGeom>
          <a:noFill/>
          <a:ln/>
        </p:spPr>
        <p:txBody>
          <a:bodyPr wrap="square" lIns="0" tIns="0" rIns="0" bIns="0" rtlCol="0" anchor="ctr"/>
          <a:lstStyle/>
          <a:p>
            <a:pPr algn="l" indent="0" marL="0">
              <a:buNone/>
            </a:pPr>
            <a:r>
              <a:rPr lang="en-US" sz="900" b="1" spc="45" kern="0" dirty="0">
                <a:solidFill>
                  <a:srgbClr val="4B5563"/>
                </a:solidFill>
                <a:latin typeface="Open Sans" pitchFamily="34" charset="0"/>
                <a:ea typeface="Open Sans" pitchFamily="34" charset="-122"/>
                <a:cs typeface="Open Sans" pitchFamily="34" charset="-120"/>
              </a:rPr>
              <a:t>Channel</a:t>
            </a:r>
            <a:endParaRPr lang="en-US" sz="900" dirty="0"/>
          </a:p>
        </p:txBody>
      </p:sp>
      <p:pic>
        <p:nvPicPr>
          <p:cNvPr id="21" name="Image 9" descr="preencoded.png">    </p:cNvPr>
          <p:cNvPicPr>
            <a:picLocks noChangeAspect="1"/>
          </p:cNvPicPr>
          <p:nvPr/>
        </p:nvPicPr>
        <p:blipFill>
          <a:blip r:embed="rId10"/>
          <a:srcRect l="0" r="0" t="0" b="0"/>
          <a:stretch/>
        </p:blipFill>
        <p:spPr>
          <a:xfrm>
            <a:off x="9741103" y="4951476"/>
            <a:ext cx="571500" cy="571500"/>
          </a:xfrm>
          <a:prstGeom prst="rect">
            <a:avLst/>
          </a:prstGeom>
        </p:spPr>
      </p:pic>
      <p:pic>
        <p:nvPicPr>
          <p:cNvPr id="22" name="Image 10" descr="preencoded.png">    </p:cNvPr>
          <p:cNvPicPr>
            <a:picLocks noChangeAspect="1"/>
          </p:cNvPicPr>
          <p:nvPr/>
        </p:nvPicPr>
        <p:blipFill>
          <a:blip r:embed="rId11"/>
          <a:srcRect l="-107" r="-107" t="0" b="0"/>
          <a:stretch/>
        </p:blipFill>
        <p:spPr>
          <a:xfrm>
            <a:off x="9893808" y="5084978"/>
            <a:ext cx="267005" cy="304495"/>
          </a:xfrm>
          <a:prstGeom prst="rect">
            <a:avLst/>
          </a:prstGeom>
        </p:spPr>
      </p:pic>
      <p:sp>
        <p:nvSpPr>
          <p:cNvPr id="23" name="Text 10"/>
          <p:cNvSpPr txBox="1"/>
          <p:nvPr/>
        </p:nvSpPr>
        <p:spPr>
          <a:xfrm>
            <a:off x="9690811" y="5599786"/>
            <a:ext cx="752551" cy="152705"/>
          </a:xfrm>
          <a:prstGeom prst="rect">
            <a:avLst/>
          </a:prstGeom>
          <a:noFill/>
          <a:ln/>
        </p:spPr>
        <p:txBody>
          <a:bodyPr wrap="square" lIns="0" tIns="0" rIns="0" bIns="0" rtlCol="0" anchor="ctr"/>
          <a:lstStyle/>
          <a:p>
            <a:pPr algn="l" indent="0" marL="0">
              <a:buNone/>
            </a:pPr>
            <a:r>
              <a:rPr lang="en-US" sz="900" b="1" spc="45" kern="0" dirty="0">
                <a:solidFill>
                  <a:srgbClr val="4B5563"/>
                </a:solidFill>
                <a:latin typeface="Open Sans" pitchFamily="34" charset="0"/>
                <a:ea typeface="Open Sans" pitchFamily="34" charset="-122"/>
                <a:cs typeface="Open Sans" pitchFamily="34" charset="-120"/>
              </a:rPr>
              <a:t>Customer</a:t>
            </a:r>
            <a:endParaRPr lang="en-US" sz="900" dirty="0"/>
          </a:p>
        </p:txBody>
      </p:sp>
      <p:sp>
        <p:nvSpPr>
          <p:cNvPr id="24" name="Shape 11"/>
          <p:cNvSpPr/>
          <p:nvPr/>
        </p:nvSpPr>
        <p:spPr>
          <a:xfrm>
            <a:off x="0" y="0"/>
            <a:ext cx="12191695" cy="1429207"/>
          </a:xfrm>
          <a:prstGeom prst="rect">
            <a:avLst/>
          </a:prstGeom>
          <a:solidFill>
            <a:srgbClr val="FFFFFF"/>
          </a:solidFill>
          <a:ln/>
        </p:spPr>
      </p:sp>
      <p:sp>
        <p:nvSpPr>
          <p:cNvPr id="25" name="Shape 12"/>
          <p:cNvSpPr/>
          <p:nvPr/>
        </p:nvSpPr>
        <p:spPr>
          <a:xfrm>
            <a:off x="0" y="1410005"/>
            <a:ext cx="12191695" cy="19202"/>
          </a:xfrm>
          <a:prstGeom prst="rect">
            <a:avLst/>
          </a:prstGeom>
          <a:solidFill>
            <a:srgbClr val="F1F5F9"/>
          </a:solidFill>
          <a:ln w="12700">
            <a:solidFill>
              <a:srgbClr val="F1F5F9">
                <a:alpha val="0"/>
              </a:srgbClr>
            </a:solidFill>
            <a:prstDash val="solid"/>
          </a:ln>
        </p:spPr>
      </p:sp>
      <p:sp>
        <p:nvSpPr>
          <p:cNvPr id="26" name="Text 13"/>
          <p:cNvSpPr txBox="1"/>
          <p:nvPr/>
        </p:nvSpPr>
        <p:spPr>
          <a:xfrm>
            <a:off x="571500" y="790956"/>
            <a:ext cx="6143854" cy="428854"/>
          </a:xfrm>
          <a:prstGeom prst="rect">
            <a:avLst/>
          </a:prstGeom>
          <a:noFill/>
          <a:ln/>
        </p:spPr>
        <p:txBody>
          <a:bodyPr wrap="square" lIns="0" tIns="0" rIns="0" bIns="0" rtlCol="0" anchor="ctr"/>
          <a:lstStyle/>
          <a:p>
            <a:pPr algn="l" indent="0" marL="0">
              <a:buNone/>
            </a:pPr>
            <a:r>
              <a:rPr lang="en-US" sz="2700" b="1" dirty="0">
                <a:solidFill>
                  <a:srgbClr val="1F2937"/>
                </a:solidFill>
                <a:latin typeface="Montserrat" pitchFamily="34" charset="0"/>
                <a:ea typeface="Montserrat" pitchFamily="34" charset="-122"/>
                <a:cs typeface="Montserrat" pitchFamily="34" charset="-120"/>
              </a:rPr>
              <a:t>How Products Reach Customers</a:t>
            </a:r>
            <a:endParaRPr lang="en-US" sz="2700" dirty="0"/>
          </a:p>
        </p:txBody>
      </p:sp>
      <p:pic>
        <p:nvPicPr>
          <p:cNvPr id="27" name="Image 11" descr="preencoded.png">    </p:cNvPr>
          <p:cNvPicPr>
            <a:picLocks noChangeAspect="1"/>
          </p:cNvPicPr>
          <p:nvPr/>
        </p:nvPicPr>
        <p:blipFill>
          <a:blip r:embed="rId12"/>
          <a:stretch>
            <a:fillRect/>
          </a:stretch>
        </p:blipFill>
        <p:spPr>
          <a:xfrm>
            <a:off x="571500" y="381305"/>
            <a:ext cx="1914754" cy="314554"/>
          </a:xfrm>
          <a:prstGeom prst="rect">
            <a:avLst/>
          </a:prstGeom>
        </p:spPr>
      </p:pic>
      <p:sp>
        <p:nvSpPr>
          <p:cNvPr id="28" name="Text 14"/>
          <p:cNvSpPr/>
          <p:nvPr/>
        </p:nvSpPr>
        <p:spPr>
          <a:xfrm>
            <a:off x="571500" y="381305"/>
            <a:ext cx="1914754" cy="314554"/>
          </a:xfrm>
          <a:prstGeom prst="rect">
            <a:avLst/>
          </a:prstGeom>
          <a:solidFill>
            <a:srgbClr val="FFFFFF">
              <a:alpha val="0"/>
            </a:srgbClr>
          </a:solidFill>
          <a:ln>
            <a:solidFill>
              <a:srgbClr val="FFFFFF">
                <a:alpha val="0"/>
              </a:srgbClr>
            </a:solidFill>
          </a:ln>
        </p:spPr>
        <p:txBody>
          <a:bodyPr wrap="square" lIns="0" tIns="0" rIns="0" bIns="0" rtlCol="0" anchor="ctr"/>
          <a:lstStyle/>
          <a:p>
            <a:pPr algn="ctr" indent="0" marL="0">
              <a:buNone/>
            </a:pPr>
            <a:r>
              <a:rPr lang="en-US" sz="1000" b="1" spc="75" kern="0" dirty="0">
                <a:solidFill>
                  <a:srgbClr val="1E88E5"/>
                </a:solidFill>
                <a:latin typeface="Open Sans" pitchFamily="34" charset="0"/>
                <a:ea typeface="Open Sans" pitchFamily="34" charset="-122"/>
                <a:cs typeface="Open Sans" pitchFamily="34" charset="-120"/>
              </a:rPr>
              <a:t>Concept Definition</a:t>
            </a:r>
            <a:endParaRPr lang="en-US" sz="1000" dirty="0"/>
          </a:p>
        </p:txBody>
      </p:sp>
      <p:pic>
        <p:nvPicPr>
          <p:cNvPr id="29" name="Image 12" descr="preencoded.png">    </p:cNvPr>
          <p:cNvPicPr>
            <a:picLocks noChangeAspect="1"/>
          </p:cNvPicPr>
          <p:nvPr/>
        </p:nvPicPr>
        <p:blipFill>
          <a:blip r:embed="rId13">
            <a:alphaModFix amt="50000"/>
          </a:blip>
          <a:srcRect l="-27" r="-27" t="0" b="0"/>
          <a:stretch/>
        </p:blipFill>
        <p:spPr>
          <a:xfrm>
            <a:off x="11192256" y="621792"/>
            <a:ext cx="428854" cy="342900"/>
          </a:xfrm>
          <a:prstGeom prst="rect">
            <a:avLst/>
          </a:prstGeom>
        </p:spPr>
      </p:pic>
      <p:sp>
        <p:nvSpPr>
          <p:cNvPr id="30" name="Shape 15"/>
          <p:cNvSpPr/>
          <p:nvPr/>
        </p:nvSpPr>
        <p:spPr>
          <a:xfrm>
            <a:off x="0" y="6645859"/>
            <a:ext cx="12191695" cy="219456"/>
          </a:xfrm>
          <a:prstGeom prst="rect">
            <a:avLst/>
          </a:prstGeom>
          <a:solidFill>
            <a:srgbClr val="FFFFFF"/>
          </a:solidFill>
          <a:ln/>
        </p:spPr>
      </p:sp>
      <p:sp>
        <p:nvSpPr>
          <p:cNvPr id="31" name="Shape 16"/>
          <p:cNvSpPr/>
          <p:nvPr/>
        </p:nvSpPr>
        <p:spPr>
          <a:xfrm>
            <a:off x="0" y="6645859"/>
            <a:ext cx="12191695" cy="9144"/>
          </a:xfrm>
          <a:prstGeom prst="rect">
            <a:avLst/>
          </a:prstGeom>
          <a:solidFill>
            <a:srgbClr val="E5E7EB"/>
          </a:solidFill>
          <a:ln w="12700">
            <a:solidFill>
              <a:srgbClr val="E5E7EB">
                <a:alpha val="0"/>
              </a:srgbClr>
            </a:solidFill>
            <a:prstDash val="solid"/>
          </a:ln>
        </p:spPr>
      </p:sp>
      <p:sp>
        <p:nvSpPr>
          <p:cNvPr id="32" name="Text 17"/>
          <p:cNvSpPr txBox="1"/>
          <p:nvPr/>
        </p:nvSpPr>
        <p:spPr>
          <a:xfrm>
            <a:off x="571500" y="6661404"/>
            <a:ext cx="2629814"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Principles of Marketing • Module 7</a:t>
            </a:r>
            <a:endParaRPr lang="en-US" sz="1000" dirty="0"/>
          </a:p>
        </p:txBody>
      </p:sp>
      <p:sp>
        <p:nvSpPr>
          <p:cNvPr id="33" name="Text 18"/>
          <p:cNvSpPr txBox="1"/>
          <p:nvPr/>
        </p:nvSpPr>
        <p:spPr>
          <a:xfrm>
            <a:off x="11468405" y="6661404"/>
            <a:ext cx="238658"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12</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3F4F6"/>
          </a:solidFill>
          <a:ln w="12700">
            <a:solidFill>
              <a:srgbClr val="FFFFFF">
                <a:alpha val="0"/>
              </a:srgbClr>
            </a:solidFill>
            <a:prstDash val="solid"/>
          </a:ln>
        </p:spPr>
      </p:sp>
      <p:pic>
        <p:nvPicPr>
          <p:cNvPr id="3" name="Image 0" descr="preencoded.png">    </p:cNvPr>
          <p:cNvPicPr>
            <a:picLocks noChangeAspect="1"/>
          </p:cNvPicPr>
          <p:nvPr/>
        </p:nvPicPr>
        <p:blipFill>
          <a:blip r:embed="rId1"/>
          <a:srcRect l="0" r="0" t="-1" b="-1"/>
          <a:stretch/>
        </p:blipFill>
        <p:spPr>
          <a:xfrm>
            <a:off x="0" y="0"/>
            <a:ext cx="12191695" cy="6858000"/>
          </a:xfrm>
          <a:prstGeom prst="rect">
            <a:avLst/>
          </a:prstGeom>
        </p:spPr>
      </p:pic>
      <p:sp>
        <p:nvSpPr>
          <p:cNvPr id="4" name="Shape 1"/>
          <p:cNvSpPr/>
          <p:nvPr/>
        </p:nvSpPr>
        <p:spPr>
          <a:xfrm>
            <a:off x="0" y="1219810"/>
            <a:ext cx="12191695" cy="9144"/>
          </a:xfrm>
          <a:prstGeom prst="rect">
            <a:avLst/>
          </a:prstGeom>
          <a:solidFill>
            <a:srgbClr val="E5E7EB"/>
          </a:solidFill>
          <a:ln w="12700">
            <a:solidFill>
              <a:srgbClr val="E5E7EB">
                <a:alpha val="0"/>
              </a:srgbClr>
            </a:solidFill>
            <a:prstDash val="solid"/>
          </a:ln>
        </p:spPr>
      </p:sp>
      <p:sp>
        <p:nvSpPr>
          <p:cNvPr id="5" name="Text 2"/>
          <p:cNvSpPr txBox="1"/>
          <p:nvPr/>
        </p:nvSpPr>
        <p:spPr>
          <a:xfrm>
            <a:off x="571500" y="381305"/>
            <a:ext cx="11163910" cy="191110"/>
          </a:xfrm>
          <a:prstGeom prst="rect">
            <a:avLst/>
          </a:prstGeom>
          <a:noFill/>
          <a:ln/>
        </p:spPr>
        <p:txBody>
          <a:bodyPr wrap="square" lIns="0" tIns="0" rIns="0" bIns="0" rtlCol="0" anchor="ctr"/>
          <a:lstStyle/>
          <a:p>
            <a:pPr algn="l" indent="0" marL="0">
              <a:buNone/>
            </a:pPr>
            <a:r>
              <a:rPr lang="en-US" sz="1000" b="1" spc="52" kern="0" dirty="0">
                <a:solidFill>
                  <a:srgbClr val="6B7280"/>
                </a:solidFill>
                <a:latin typeface="Open Sans" pitchFamily="34" charset="0"/>
                <a:ea typeface="Open Sans" pitchFamily="34" charset="-122"/>
                <a:cs typeface="Open Sans" pitchFamily="34" charset="-120"/>
              </a:rPr>
              <a:t>Channel Types</a:t>
            </a:r>
            <a:endParaRPr lang="en-US" sz="1000" dirty="0"/>
          </a:p>
        </p:txBody>
      </p:sp>
      <p:sp>
        <p:nvSpPr>
          <p:cNvPr id="6" name="Text 3"/>
          <p:cNvSpPr txBox="1"/>
          <p:nvPr/>
        </p:nvSpPr>
        <p:spPr>
          <a:xfrm>
            <a:off x="571500" y="647395"/>
            <a:ext cx="11239805" cy="381305"/>
          </a:xfrm>
          <a:prstGeom prst="rect">
            <a:avLst/>
          </a:prstGeom>
          <a:noFill/>
          <a:ln/>
        </p:spPr>
        <p:txBody>
          <a:bodyPr wrap="square" lIns="0" tIns="0" rIns="0" bIns="0" rtlCol="0" anchor="ctr"/>
          <a:lstStyle/>
          <a:p>
            <a:pPr algn="l" indent="0" marL="0">
              <a:buNone/>
            </a:pPr>
            <a:r>
              <a:rPr lang="en-US" sz="2700" b="1" dirty="0">
                <a:solidFill>
                  <a:srgbClr val="1F2937"/>
                </a:solidFill>
                <a:latin typeface="Montserrat" pitchFamily="34" charset="0"/>
                <a:ea typeface="Montserrat" pitchFamily="34" charset="-122"/>
                <a:cs typeface="Montserrat" pitchFamily="34" charset="-120"/>
              </a:rPr>
              <a:t> Direct </a:t>
            </a:r>
            <a:pPr algn="l" indent="0" marL="0">
              <a:buNone/>
            </a:pPr>
            <a:r>
              <a:rPr lang="en-US" sz="2700" b="1" dirty="0">
                <a:solidFill>
                  <a:srgbClr val="374151"/>
                </a:solidFill>
                <a:latin typeface="Montserrat" pitchFamily="34" charset="0"/>
                <a:ea typeface="Montserrat" pitchFamily="34" charset="-122"/>
                <a:cs typeface="Montserrat" pitchFamily="34" charset="-120"/>
              </a:rPr>
              <a:t>vs</a:t>
            </a:r>
            <a:pPr algn="l" indent="0" marL="0">
              <a:buNone/>
            </a:pPr>
            <a:r>
              <a:rPr lang="en-US" sz="2700" b="1" dirty="0">
                <a:solidFill>
                  <a:srgbClr val="2563EB"/>
                </a:solidFill>
                <a:latin typeface="Montserrat" pitchFamily="34" charset="0"/>
                <a:ea typeface="Montserrat" pitchFamily="34" charset="-122"/>
                <a:cs typeface="Montserrat" pitchFamily="34" charset="-120"/>
              </a:rPr>
              <a:t>Indirect Distribution</a:t>
            </a:r>
            <a:endParaRPr lang="en-US" sz="2700" dirty="0"/>
          </a:p>
        </p:txBody>
      </p:sp>
      <p:sp>
        <p:nvSpPr>
          <p:cNvPr id="7" name="Shape 4"/>
          <p:cNvSpPr/>
          <p:nvPr/>
        </p:nvSpPr>
        <p:spPr>
          <a:xfrm>
            <a:off x="0" y="1228954"/>
            <a:ext cx="6096305" cy="5057546"/>
          </a:xfrm>
          <a:prstGeom prst="rect">
            <a:avLst/>
          </a:prstGeom>
          <a:solidFill>
            <a:srgbClr val="FFFFFF"/>
          </a:solidFill>
          <a:ln w="12700">
            <a:solidFill>
              <a:srgbClr val="FFFFFF">
                <a:alpha val="0"/>
              </a:srgbClr>
            </a:solidFill>
            <a:prstDash val="solid"/>
          </a:ln>
        </p:spPr>
      </p:sp>
      <p:sp>
        <p:nvSpPr>
          <p:cNvPr id="8" name="Shape 5"/>
          <p:cNvSpPr/>
          <p:nvPr/>
        </p:nvSpPr>
        <p:spPr>
          <a:xfrm>
            <a:off x="571500" y="2057400"/>
            <a:ext cx="5238598" cy="28346"/>
          </a:xfrm>
          <a:prstGeom prst="rect">
            <a:avLst/>
          </a:prstGeom>
          <a:solidFill>
            <a:srgbClr val="2C3E50"/>
          </a:solidFill>
          <a:ln w="12700">
            <a:solidFill>
              <a:srgbClr val="2C3E50">
                <a:alpha val="0"/>
              </a:srgbClr>
            </a:solidFill>
            <a:prstDash val="solid"/>
          </a:ln>
        </p:spPr>
      </p:sp>
      <p:pic>
        <p:nvPicPr>
          <p:cNvPr id="9" name="Image 1" descr="preencoded.png">    </p:cNvPr>
          <p:cNvPicPr>
            <a:picLocks noChangeAspect="1"/>
          </p:cNvPicPr>
          <p:nvPr/>
        </p:nvPicPr>
        <p:blipFill>
          <a:blip r:embed="rId2"/>
          <a:srcRect l="-90" r="-90" t="0" b="0"/>
          <a:stretch/>
        </p:blipFill>
        <p:spPr>
          <a:xfrm>
            <a:off x="571500" y="1609344"/>
            <a:ext cx="381305" cy="304495"/>
          </a:xfrm>
          <a:prstGeom prst="rect">
            <a:avLst/>
          </a:prstGeom>
        </p:spPr>
      </p:pic>
      <p:sp>
        <p:nvSpPr>
          <p:cNvPr id="10" name="Text 6"/>
          <p:cNvSpPr txBox="1"/>
          <p:nvPr/>
        </p:nvSpPr>
        <p:spPr>
          <a:xfrm>
            <a:off x="1095451" y="1609344"/>
            <a:ext cx="2001622" cy="476402"/>
          </a:xfrm>
          <a:prstGeom prst="rect">
            <a:avLst/>
          </a:prstGeom>
          <a:noFill/>
          <a:ln/>
        </p:spPr>
        <p:txBody>
          <a:bodyPr wrap="square" lIns="0" tIns="0" rIns="0" bIns="0" rtlCol="0" anchor="ctr"/>
          <a:lstStyle/>
          <a:p>
            <a:pPr algn="l" indent="0" marL="0">
              <a:buNone/>
            </a:pPr>
            <a:r>
              <a:rPr lang="en-US" sz="1800" b="1" dirty="0">
                <a:solidFill>
                  <a:srgbClr val="2C3E50"/>
                </a:solidFill>
                <a:latin typeface="Montserrat" pitchFamily="34" charset="0"/>
                <a:ea typeface="Montserrat" pitchFamily="34" charset="-122"/>
                <a:cs typeface="Montserrat" pitchFamily="34" charset="-120"/>
              </a:rPr>
              <a:t>Direct Channels</a:t>
            </a:r>
            <a:endParaRPr lang="en-US" sz="1800" dirty="0"/>
          </a:p>
        </p:txBody>
      </p:sp>
      <p:sp>
        <p:nvSpPr>
          <p:cNvPr id="11" name="Shape 7"/>
          <p:cNvSpPr/>
          <p:nvPr/>
        </p:nvSpPr>
        <p:spPr>
          <a:xfrm>
            <a:off x="571500" y="2467051"/>
            <a:ext cx="75895" cy="75895"/>
          </a:xfrm>
          <a:prstGeom prst="ellipse">
            <a:avLst/>
          </a:prstGeom>
          <a:solidFill>
            <a:srgbClr val="2C3E50"/>
          </a:solidFill>
          <a:ln w="12700">
            <a:solidFill>
              <a:srgbClr val="FFFFFF">
                <a:alpha val="0"/>
              </a:srgbClr>
            </a:solidFill>
            <a:prstDash val="solid"/>
          </a:ln>
        </p:spPr>
      </p:sp>
      <p:sp>
        <p:nvSpPr>
          <p:cNvPr id="12" name="Text 8"/>
          <p:cNvSpPr txBox="1"/>
          <p:nvPr/>
        </p:nvSpPr>
        <p:spPr>
          <a:xfrm>
            <a:off x="790956" y="2371954"/>
            <a:ext cx="5134356" cy="267005"/>
          </a:xfrm>
          <a:prstGeom prst="rect">
            <a:avLst/>
          </a:prstGeom>
          <a:noFill/>
          <a:ln/>
        </p:spPr>
        <p:txBody>
          <a:bodyPr wrap="square" lIns="0" tIns="0" rIns="0" bIns="0" rtlCol="0" anchor="ctr"/>
          <a:lstStyle/>
          <a:p>
            <a:pPr algn="l" indent="0" marL="0">
              <a:buNone/>
            </a:pPr>
            <a:r>
              <a:rPr lang="en-US" sz="1500" b="1" dirty="0">
                <a:solidFill>
                  <a:srgbClr val="1F2937"/>
                </a:solidFill>
                <a:latin typeface="Open Sans" pitchFamily="34" charset="0"/>
                <a:ea typeface="Open Sans" pitchFamily="34" charset="-122"/>
                <a:cs typeface="Open Sans" pitchFamily="34" charset="-120"/>
              </a:rPr>
              <a:t>Company Website / E-commerce</a:t>
            </a:r>
            <a:endParaRPr lang="en-US" sz="1500" dirty="0"/>
          </a:p>
        </p:txBody>
      </p:sp>
      <p:sp>
        <p:nvSpPr>
          <p:cNvPr id="13" name="Text 9"/>
          <p:cNvSpPr txBox="1"/>
          <p:nvPr/>
        </p:nvSpPr>
        <p:spPr>
          <a:xfrm>
            <a:off x="790956" y="2676449"/>
            <a:ext cx="5095951" cy="457200"/>
          </a:xfrm>
          <a:prstGeom prst="rect">
            <a:avLst/>
          </a:prstGeom>
          <a:noFill/>
          <a:ln/>
        </p:spPr>
        <p:txBody>
          <a:bodyPr wrap="square" lIns="0" tIns="0" rIns="0" bIns="0" rtlCol="0" anchor="t"/>
          <a:lstStyle/>
          <a:p>
            <a:pPr algn="l" indent="0" marL="0">
              <a:buNone/>
            </a:pPr>
            <a:r>
              <a:rPr lang="en-US" sz="1200" dirty="0">
                <a:solidFill>
                  <a:srgbClr val="4B5563"/>
                </a:solidFill>
                <a:latin typeface="Open Sans" pitchFamily="34" charset="0"/>
                <a:ea typeface="Open Sans" pitchFamily="34" charset="-122"/>
                <a:cs typeface="Open Sans" pitchFamily="34" charset="-120"/>
              </a:rPr>
              <a:t>Selling straight to consumers via own branded site (e.g., Tesla, Warby Parker).</a:t>
            </a:r>
            <a:endParaRPr lang="en-US" sz="1200" dirty="0"/>
          </a:p>
        </p:txBody>
      </p:sp>
      <p:sp>
        <p:nvSpPr>
          <p:cNvPr id="14" name="Shape 10"/>
          <p:cNvSpPr/>
          <p:nvPr/>
        </p:nvSpPr>
        <p:spPr>
          <a:xfrm>
            <a:off x="571500" y="3514954"/>
            <a:ext cx="75895" cy="75895"/>
          </a:xfrm>
          <a:prstGeom prst="ellipse">
            <a:avLst/>
          </a:prstGeom>
          <a:solidFill>
            <a:srgbClr val="2C3E50"/>
          </a:solidFill>
          <a:ln w="12700">
            <a:solidFill>
              <a:srgbClr val="FFFFFF">
                <a:alpha val="0"/>
              </a:srgbClr>
            </a:solidFill>
            <a:prstDash val="solid"/>
          </a:ln>
        </p:spPr>
      </p:sp>
      <p:sp>
        <p:nvSpPr>
          <p:cNvPr id="15" name="Text 11"/>
          <p:cNvSpPr txBox="1"/>
          <p:nvPr/>
        </p:nvSpPr>
        <p:spPr>
          <a:xfrm>
            <a:off x="790956" y="3419856"/>
            <a:ext cx="5134356" cy="267005"/>
          </a:xfrm>
          <a:prstGeom prst="rect">
            <a:avLst/>
          </a:prstGeom>
          <a:noFill/>
          <a:ln/>
        </p:spPr>
        <p:txBody>
          <a:bodyPr wrap="square" lIns="0" tIns="0" rIns="0" bIns="0" rtlCol="0" anchor="ctr"/>
          <a:lstStyle/>
          <a:p>
            <a:pPr algn="l" indent="0" marL="0">
              <a:buNone/>
            </a:pPr>
            <a:r>
              <a:rPr lang="en-US" sz="1500" b="1" dirty="0">
                <a:solidFill>
                  <a:srgbClr val="1F2937"/>
                </a:solidFill>
                <a:latin typeface="Open Sans" pitchFamily="34" charset="0"/>
                <a:ea typeface="Open Sans" pitchFamily="34" charset="-122"/>
                <a:cs typeface="Open Sans" pitchFamily="34" charset="-120"/>
              </a:rPr>
              <a:t>Branded Retail &amp; Pop-ups</a:t>
            </a:r>
            <a:endParaRPr lang="en-US" sz="1500" dirty="0"/>
          </a:p>
        </p:txBody>
      </p:sp>
      <p:sp>
        <p:nvSpPr>
          <p:cNvPr id="16" name="Text 12"/>
          <p:cNvSpPr txBox="1"/>
          <p:nvPr/>
        </p:nvSpPr>
        <p:spPr>
          <a:xfrm>
            <a:off x="790956" y="3724351"/>
            <a:ext cx="5095951" cy="457200"/>
          </a:xfrm>
          <a:prstGeom prst="rect">
            <a:avLst/>
          </a:prstGeom>
          <a:noFill/>
          <a:ln/>
        </p:spPr>
        <p:txBody>
          <a:bodyPr wrap="square" lIns="0" tIns="0" rIns="0" bIns="0" rtlCol="0" anchor="t"/>
          <a:lstStyle/>
          <a:p>
            <a:pPr algn="l" indent="0" marL="0">
              <a:buNone/>
            </a:pPr>
            <a:r>
              <a:rPr lang="en-US" sz="1200" dirty="0">
                <a:solidFill>
                  <a:srgbClr val="4B5563"/>
                </a:solidFill>
                <a:latin typeface="Open Sans" pitchFamily="34" charset="0"/>
                <a:ea typeface="Open Sans" pitchFamily="34" charset="-122"/>
                <a:cs typeface="Open Sans" pitchFamily="34" charset="-120"/>
              </a:rPr>
              <a:t>Physical stores owned and operated entirely by the brand (e.g., Apple Store).</a:t>
            </a:r>
            <a:endParaRPr lang="en-US" sz="1200" dirty="0"/>
          </a:p>
        </p:txBody>
      </p:sp>
      <p:sp>
        <p:nvSpPr>
          <p:cNvPr id="17" name="Shape 13"/>
          <p:cNvSpPr/>
          <p:nvPr/>
        </p:nvSpPr>
        <p:spPr>
          <a:xfrm>
            <a:off x="571500" y="4562856"/>
            <a:ext cx="75895" cy="75895"/>
          </a:xfrm>
          <a:prstGeom prst="ellipse">
            <a:avLst/>
          </a:prstGeom>
          <a:solidFill>
            <a:srgbClr val="2C3E50"/>
          </a:solidFill>
          <a:ln w="12700">
            <a:solidFill>
              <a:srgbClr val="FFFFFF">
                <a:alpha val="0"/>
              </a:srgbClr>
            </a:solidFill>
            <a:prstDash val="solid"/>
          </a:ln>
        </p:spPr>
      </p:sp>
      <p:sp>
        <p:nvSpPr>
          <p:cNvPr id="18" name="Text 14"/>
          <p:cNvSpPr txBox="1"/>
          <p:nvPr/>
        </p:nvSpPr>
        <p:spPr>
          <a:xfrm>
            <a:off x="790956" y="4466844"/>
            <a:ext cx="5134356" cy="267005"/>
          </a:xfrm>
          <a:prstGeom prst="rect">
            <a:avLst/>
          </a:prstGeom>
          <a:noFill/>
          <a:ln/>
        </p:spPr>
        <p:txBody>
          <a:bodyPr wrap="square" lIns="0" tIns="0" rIns="0" bIns="0" rtlCol="0" anchor="ctr"/>
          <a:lstStyle/>
          <a:p>
            <a:pPr algn="l" indent="0" marL="0">
              <a:buNone/>
            </a:pPr>
            <a:r>
              <a:rPr lang="en-US" sz="1500" b="1" dirty="0">
                <a:solidFill>
                  <a:srgbClr val="1F2937"/>
                </a:solidFill>
                <a:latin typeface="Open Sans" pitchFamily="34" charset="0"/>
                <a:ea typeface="Open Sans" pitchFamily="34" charset="-122"/>
                <a:cs typeface="Open Sans" pitchFamily="34" charset="-120"/>
              </a:rPr>
              <a:t>Direct Sales Reps / Subscriptions</a:t>
            </a:r>
            <a:endParaRPr lang="en-US" sz="1500" dirty="0"/>
          </a:p>
        </p:txBody>
      </p:sp>
      <p:sp>
        <p:nvSpPr>
          <p:cNvPr id="19" name="Text 15"/>
          <p:cNvSpPr txBox="1"/>
          <p:nvPr/>
        </p:nvSpPr>
        <p:spPr>
          <a:xfrm>
            <a:off x="790956" y="4772254"/>
            <a:ext cx="5095951" cy="457200"/>
          </a:xfrm>
          <a:prstGeom prst="rect">
            <a:avLst/>
          </a:prstGeom>
          <a:noFill/>
          <a:ln/>
        </p:spPr>
        <p:txBody>
          <a:bodyPr wrap="square" lIns="0" tIns="0" rIns="0" bIns="0" rtlCol="0" anchor="t"/>
          <a:lstStyle/>
          <a:p>
            <a:pPr algn="l" indent="0" marL="0">
              <a:buNone/>
            </a:pPr>
            <a:r>
              <a:rPr lang="en-US" sz="1200" dirty="0">
                <a:solidFill>
                  <a:srgbClr val="4B5563"/>
                </a:solidFill>
                <a:latin typeface="Open Sans" pitchFamily="34" charset="0"/>
                <a:ea typeface="Open Sans" pitchFamily="34" charset="-122"/>
                <a:cs typeface="Open Sans" pitchFamily="34" charset="-120"/>
              </a:rPr>
              <a:t>Sales teams or recurring delivery models without middlemen (e.g., Dollar Shave Club).</a:t>
            </a:r>
            <a:endParaRPr lang="en-US" sz="1200" dirty="0"/>
          </a:p>
        </p:txBody>
      </p:sp>
      <p:sp>
        <p:nvSpPr>
          <p:cNvPr id="20" name="Shape 16"/>
          <p:cNvSpPr/>
          <p:nvPr/>
        </p:nvSpPr>
        <p:spPr>
          <a:xfrm>
            <a:off x="6090818" y="1228954"/>
            <a:ext cx="6105449" cy="5057546"/>
          </a:xfrm>
          <a:prstGeom prst="rect">
            <a:avLst/>
          </a:prstGeom>
          <a:solidFill>
            <a:srgbClr val="F8FAFC"/>
          </a:solidFill>
          <a:ln/>
        </p:spPr>
      </p:sp>
      <p:sp>
        <p:nvSpPr>
          <p:cNvPr id="21" name="Shape 17"/>
          <p:cNvSpPr/>
          <p:nvPr/>
        </p:nvSpPr>
        <p:spPr>
          <a:xfrm>
            <a:off x="6090818" y="1228954"/>
            <a:ext cx="9144" cy="5057546"/>
          </a:xfrm>
          <a:prstGeom prst="rect">
            <a:avLst/>
          </a:prstGeom>
          <a:solidFill>
            <a:srgbClr val="E2E8F0"/>
          </a:solidFill>
          <a:ln w="12700">
            <a:solidFill>
              <a:srgbClr val="E2E8F0">
                <a:alpha val="0"/>
              </a:srgbClr>
            </a:solidFill>
            <a:prstDash val="solid"/>
          </a:ln>
        </p:spPr>
      </p:sp>
      <p:sp>
        <p:nvSpPr>
          <p:cNvPr id="22" name="Shape 18"/>
          <p:cNvSpPr/>
          <p:nvPr/>
        </p:nvSpPr>
        <p:spPr>
          <a:xfrm>
            <a:off x="6386170" y="2057400"/>
            <a:ext cx="5238598" cy="28346"/>
          </a:xfrm>
          <a:prstGeom prst="rect">
            <a:avLst/>
          </a:prstGeom>
          <a:solidFill>
            <a:srgbClr val="1E88E5"/>
          </a:solidFill>
          <a:ln w="12700">
            <a:solidFill>
              <a:srgbClr val="1E88E5">
                <a:alpha val="0"/>
              </a:srgbClr>
            </a:solidFill>
            <a:prstDash val="solid"/>
          </a:ln>
        </p:spPr>
      </p:sp>
      <p:pic>
        <p:nvPicPr>
          <p:cNvPr id="23" name="Image 2" descr="preencoded.png">    </p:cNvPr>
          <p:cNvPicPr>
            <a:picLocks noChangeAspect="1"/>
          </p:cNvPicPr>
          <p:nvPr/>
        </p:nvPicPr>
        <p:blipFill>
          <a:blip r:embed="rId3"/>
          <a:srcRect l="-90" r="-90" t="0" b="0"/>
          <a:stretch/>
        </p:blipFill>
        <p:spPr>
          <a:xfrm>
            <a:off x="6386170" y="1609344"/>
            <a:ext cx="381305" cy="304495"/>
          </a:xfrm>
          <a:prstGeom prst="rect">
            <a:avLst/>
          </a:prstGeom>
        </p:spPr>
      </p:pic>
      <p:sp>
        <p:nvSpPr>
          <p:cNvPr id="24" name="Text 19"/>
          <p:cNvSpPr txBox="1"/>
          <p:nvPr/>
        </p:nvSpPr>
        <p:spPr>
          <a:xfrm>
            <a:off x="6910121" y="1609344"/>
            <a:ext cx="2209190" cy="476402"/>
          </a:xfrm>
          <a:prstGeom prst="rect">
            <a:avLst/>
          </a:prstGeom>
          <a:noFill/>
          <a:ln/>
        </p:spPr>
        <p:txBody>
          <a:bodyPr wrap="square" lIns="0" tIns="0" rIns="0" bIns="0" rtlCol="0" anchor="ctr"/>
          <a:lstStyle/>
          <a:p>
            <a:pPr algn="l" indent="0" marL="0">
              <a:buNone/>
            </a:pPr>
            <a:r>
              <a:rPr lang="en-US" sz="1800" b="1" dirty="0">
                <a:solidFill>
                  <a:srgbClr val="1E88E5"/>
                </a:solidFill>
                <a:latin typeface="Montserrat" pitchFamily="34" charset="0"/>
                <a:ea typeface="Montserrat" pitchFamily="34" charset="-122"/>
                <a:cs typeface="Montserrat" pitchFamily="34" charset="-120"/>
              </a:rPr>
              <a:t>Indirect Channels</a:t>
            </a:r>
            <a:endParaRPr lang="en-US" sz="1800" dirty="0"/>
          </a:p>
        </p:txBody>
      </p:sp>
      <p:sp>
        <p:nvSpPr>
          <p:cNvPr id="25" name="Shape 20"/>
          <p:cNvSpPr/>
          <p:nvPr/>
        </p:nvSpPr>
        <p:spPr>
          <a:xfrm>
            <a:off x="6386170" y="2467051"/>
            <a:ext cx="75895" cy="75895"/>
          </a:xfrm>
          <a:prstGeom prst="ellipse">
            <a:avLst/>
          </a:prstGeom>
          <a:solidFill>
            <a:srgbClr val="1E88E5"/>
          </a:solidFill>
          <a:ln w="12700">
            <a:solidFill>
              <a:srgbClr val="FFFFFF">
                <a:alpha val="0"/>
              </a:srgbClr>
            </a:solidFill>
            <a:prstDash val="solid"/>
          </a:ln>
        </p:spPr>
      </p:sp>
      <p:sp>
        <p:nvSpPr>
          <p:cNvPr id="26" name="Text 21"/>
          <p:cNvSpPr txBox="1"/>
          <p:nvPr/>
        </p:nvSpPr>
        <p:spPr>
          <a:xfrm>
            <a:off x="6605626" y="2371954"/>
            <a:ext cx="5134356" cy="267005"/>
          </a:xfrm>
          <a:prstGeom prst="rect">
            <a:avLst/>
          </a:prstGeom>
          <a:noFill/>
          <a:ln/>
        </p:spPr>
        <p:txBody>
          <a:bodyPr wrap="square" lIns="0" tIns="0" rIns="0" bIns="0" rtlCol="0" anchor="ctr"/>
          <a:lstStyle/>
          <a:p>
            <a:pPr algn="l" indent="0" marL="0">
              <a:buNone/>
            </a:pPr>
            <a:r>
              <a:rPr lang="en-US" sz="1500" b="1" dirty="0">
                <a:solidFill>
                  <a:srgbClr val="1F2937"/>
                </a:solidFill>
                <a:latin typeface="Open Sans" pitchFamily="34" charset="0"/>
                <a:ea typeface="Open Sans" pitchFamily="34" charset="-122"/>
                <a:cs typeface="Open Sans" pitchFamily="34" charset="-120"/>
              </a:rPr>
              <a:t>Retailers / Marketplaces</a:t>
            </a:r>
            <a:endParaRPr lang="en-US" sz="1500" dirty="0"/>
          </a:p>
        </p:txBody>
      </p:sp>
      <p:sp>
        <p:nvSpPr>
          <p:cNvPr id="27" name="Text 22"/>
          <p:cNvSpPr txBox="1"/>
          <p:nvPr/>
        </p:nvSpPr>
        <p:spPr>
          <a:xfrm>
            <a:off x="6605626" y="2676449"/>
            <a:ext cx="5095951" cy="457200"/>
          </a:xfrm>
          <a:prstGeom prst="rect">
            <a:avLst/>
          </a:prstGeom>
          <a:noFill/>
          <a:ln/>
        </p:spPr>
        <p:txBody>
          <a:bodyPr wrap="square" lIns="0" tIns="0" rIns="0" bIns="0" rtlCol="0" anchor="t"/>
          <a:lstStyle/>
          <a:p>
            <a:pPr algn="l" indent="0" marL="0">
              <a:buNone/>
            </a:pPr>
            <a:r>
              <a:rPr lang="en-US" sz="1200" dirty="0">
                <a:solidFill>
                  <a:srgbClr val="4B5563"/>
                </a:solidFill>
                <a:latin typeface="Open Sans" pitchFamily="34" charset="0"/>
                <a:ea typeface="Open Sans" pitchFamily="34" charset="-122"/>
                <a:cs typeface="Open Sans" pitchFamily="34" charset="-120"/>
              </a:rPr>
              <a:t>Selling through third-party stores or sites (e.g., Amazon, Walmart, Best Buy).</a:t>
            </a:r>
            <a:endParaRPr lang="en-US" sz="1200" dirty="0"/>
          </a:p>
        </p:txBody>
      </p:sp>
      <p:sp>
        <p:nvSpPr>
          <p:cNvPr id="28" name="Shape 23"/>
          <p:cNvSpPr/>
          <p:nvPr/>
        </p:nvSpPr>
        <p:spPr>
          <a:xfrm>
            <a:off x="6386170" y="3514954"/>
            <a:ext cx="75895" cy="75895"/>
          </a:xfrm>
          <a:prstGeom prst="ellipse">
            <a:avLst/>
          </a:prstGeom>
          <a:solidFill>
            <a:srgbClr val="1E88E5"/>
          </a:solidFill>
          <a:ln w="12700">
            <a:solidFill>
              <a:srgbClr val="FFFFFF">
                <a:alpha val="0"/>
              </a:srgbClr>
            </a:solidFill>
            <a:prstDash val="solid"/>
          </a:ln>
        </p:spPr>
      </p:sp>
      <p:sp>
        <p:nvSpPr>
          <p:cNvPr id="29" name="Text 24"/>
          <p:cNvSpPr txBox="1"/>
          <p:nvPr/>
        </p:nvSpPr>
        <p:spPr>
          <a:xfrm>
            <a:off x="6605626" y="3419856"/>
            <a:ext cx="5134356" cy="267005"/>
          </a:xfrm>
          <a:prstGeom prst="rect">
            <a:avLst/>
          </a:prstGeom>
          <a:noFill/>
          <a:ln/>
        </p:spPr>
        <p:txBody>
          <a:bodyPr wrap="square" lIns="0" tIns="0" rIns="0" bIns="0" rtlCol="0" anchor="ctr"/>
          <a:lstStyle/>
          <a:p>
            <a:pPr algn="l" indent="0" marL="0">
              <a:buNone/>
            </a:pPr>
            <a:r>
              <a:rPr lang="en-US" sz="1500" b="1" dirty="0">
                <a:solidFill>
                  <a:srgbClr val="1F2937"/>
                </a:solidFill>
                <a:latin typeface="Open Sans" pitchFamily="34" charset="0"/>
                <a:ea typeface="Open Sans" pitchFamily="34" charset="-122"/>
                <a:cs typeface="Open Sans" pitchFamily="34" charset="-120"/>
              </a:rPr>
              <a:t>Wholesalers / Distributors</a:t>
            </a:r>
            <a:endParaRPr lang="en-US" sz="1500" dirty="0"/>
          </a:p>
        </p:txBody>
      </p:sp>
      <p:sp>
        <p:nvSpPr>
          <p:cNvPr id="30" name="Text 25"/>
          <p:cNvSpPr txBox="1"/>
          <p:nvPr/>
        </p:nvSpPr>
        <p:spPr>
          <a:xfrm>
            <a:off x="6605626" y="3724351"/>
            <a:ext cx="5095951" cy="457200"/>
          </a:xfrm>
          <a:prstGeom prst="rect">
            <a:avLst/>
          </a:prstGeom>
          <a:noFill/>
          <a:ln/>
        </p:spPr>
        <p:txBody>
          <a:bodyPr wrap="square" lIns="0" tIns="0" rIns="0" bIns="0" rtlCol="0" anchor="t"/>
          <a:lstStyle/>
          <a:p>
            <a:pPr algn="l" indent="0" marL="0">
              <a:buNone/>
            </a:pPr>
            <a:r>
              <a:rPr lang="en-US" sz="1200" dirty="0">
                <a:solidFill>
                  <a:srgbClr val="4B5563"/>
                </a:solidFill>
                <a:latin typeface="Open Sans" pitchFamily="34" charset="0"/>
                <a:ea typeface="Open Sans" pitchFamily="34" charset="-122"/>
                <a:cs typeface="Open Sans" pitchFamily="34" charset="-120"/>
              </a:rPr>
              <a:t>Intermediaries who buy in bulk and resell to retailers (e.g., Sysco for restaurants).</a:t>
            </a:r>
            <a:endParaRPr lang="en-US" sz="1200" dirty="0"/>
          </a:p>
        </p:txBody>
      </p:sp>
      <p:sp>
        <p:nvSpPr>
          <p:cNvPr id="31" name="Shape 26"/>
          <p:cNvSpPr/>
          <p:nvPr/>
        </p:nvSpPr>
        <p:spPr>
          <a:xfrm>
            <a:off x="6386170" y="4562856"/>
            <a:ext cx="75895" cy="75895"/>
          </a:xfrm>
          <a:prstGeom prst="ellipse">
            <a:avLst/>
          </a:prstGeom>
          <a:solidFill>
            <a:srgbClr val="1E88E5"/>
          </a:solidFill>
          <a:ln w="12700">
            <a:solidFill>
              <a:srgbClr val="FFFFFF">
                <a:alpha val="0"/>
              </a:srgbClr>
            </a:solidFill>
            <a:prstDash val="solid"/>
          </a:ln>
        </p:spPr>
      </p:sp>
      <p:sp>
        <p:nvSpPr>
          <p:cNvPr id="32" name="Text 27"/>
          <p:cNvSpPr txBox="1"/>
          <p:nvPr/>
        </p:nvSpPr>
        <p:spPr>
          <a:xfrm>
            <a:off x="6605626" y="4466844"/>
            <a:ext cx="5134356" cy="267005"/>
          </a:xfrm>
          <a:prstGeom prst="rect">
            <a:avLst/>
          </a:prstGeom>
          <a:noFill/>
          <a:ln/>
        </p:spPr>
        <p:txBody>
          <a:bodyPr wrap="square" lIns="0" tIns="0" rIns="0" bIns="0" rtlCol="0" anchor="ctr"/>
          <a:lstStyle/>
          <a:p>
            <a:pPr algn="l" indent="0" marL="0">
              <a:buNone/>
            </a:pPr>
            <a:r>
              <a:rPr lang="en-US" sz="1500" b="1" dirty="0">
                <a:solidFill>
                  <a:srgbClr val="1F2937"/>
                </a:solidFill>
                <a:latin typeface="Open Sans" pitchFamily="34" charset="0"/>
                <a:ea typeface="Open Sans" pitchFamily="34" charset="-122"/>
                <a:cs typeface="Open Sans" pitchFamily="34" charset="-120"/>
              </a:rPr>
              <a:t>Platforms / Apps</a:t>
            </a:r>
            <a:endParaRPr lang="en-US" sz="1500" dirty="0"/>
          </a:p>
        </p:txBody>
      </p:sp>
      <p:sp>
        <p:nvSpPr>
          <p:cNvPr id="33" name="Text 28"/>
          <p:cNvSpPr txBox="1"/>
          <p:nvPr/>
        </p:nvSpPr>
        <p:spPr>
          <a:xfrm>
            <a:off x="6605626" y="4772254"/>
            <a:ext cx="5095951" cy="457200"/>
          </a:xfrm>
          <a:prstGeom prst="rect">
            <a:avLst/>
          </a:prstGeom>
          <a:noFill/>
          <a:ln/>
        </p:spPr>
        <p:txBody>
          <a:bodyPr wrap="square" lIns="0" tIns="0" rIns="0" bIns="0" rtlCol="0" anchor="t"/>
          <a:lstStyle/>
          <a:p>
            <a:pPr algn="l" indent="0" marL="0">
              <a:buNone/>
            </a:pPr>
            <a:r>
              <a:rPr lang="en-US" sz="1200" dirty="0">
                <a:solidFill>
                  <a:srgbClr val="4B5563"/>
                </a:solidFill>
                <a:latin typeface="Open Sans" pitchFamily="34" charset="0"/>
                <a:ea typeface="Open Sans" pitchFamily="34" charset="-122"/>
                <a:cs typeface="Open Sans" pitchFamily="34" charset="-120"/>
              </a:rPr>
              <a:t>Digital intermediaries that connect buyers and sellers (e.g., Uber Eats, Etsy).</a:t>
            </a:r>
            <a:endParaRPr lang="en-US" sz="1200" dirty="0"/>
          </a:p>
        </p:txBody>
      </p:sp>
      <p:sp>
        <p:nvSpPr>
          <p:cNvPr id="34" name="Shape 29"/>
          <p:cNvSpPr/>
          <p:nvPr/>
        </p:nvSpPr>
        <p:spPr>
          <a:xfrm>
            <a:off x="0" y="6286500"/>
            <a:ext cx="12191695" cy="571500"/>
          </a:xfrm>
          <a:prstGeom prst="rect">
            <a:avLst/>
          </a:prstGeom>
          <a:solidFill>
            <a:srgbClr val="FFFFFF"/>
          </a:solidFill>
          <a:ln/>
        </p:spPr>
      </p:sp>
      <p:sp>
        <p:nvSpPr>
          <p:cNvPr id="35" name="Shape 30"/>
          <p:cNvSpPr/>
          <p:nvPr/>
        </p:nvSpPr>
        <p:spPr>
          <a:xfrm>
            <a:off x="0" y="6286500"/>
            <a:ext cx="12191695" cy="9144"/>
          </a:xfrm>
          <a:prstGeom prst="rect">
            <a:avLst/>
          </a:prstGeom>
          <a:solidFill>
            <a:srgbClr val="F1F5F9"/>
          </a:solidFill>
          <a:ln w="12700">
            <a:solidFill>
              <a:srgbClr val="F1F5F9">
                <a:alpha val="0"/>
              </a:srgbClr>
            </a:solidFill>
            <a:prstDash val="solid"/>
          </a:ln>
        </p:spPr>
      </p:sp>
      <p:sp>
        <p:nvSpPr>
          <p:cNvPr id="36" name="Text 31"/>
          <p:cNvSpPr txBox="1"/>
          <p:nvPr/>
        </p:nvSpPr>
        <p:spPr>
          <a:xfrm>
            <a:off x="571500" y="6482182"/>
            <a:ext cx="2629814"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Principles of Marketing • Module 7</a:t>
            </a:r>
            <a:endParaRPr lang="en-US" sz="1000" dirty="0"/>
          </a:p>
        </p:txBody>
      </p:sp>
      <p:sp>
        <p:nvSpPr>
          <p:cNvPr id="37" name="Text 32"/>
          <p:cNvSpPr txBox="1"/>
          <p:nvPr/>
        </p:nvSpPr>
        <p:spPr>
          <a:xfrm>
            <a:off x="11468405" y="6482182"/>
            <a:ext cx="238658"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13</a:t>
            </a:r>
            <a:endParaRPr lang="en-US" sz="1000" dirty="0"/>
          </a:p>
        </p:txBody>
      </p:sp>
      <p:pic>
        <p:nvPicPr>
          <p:cNvPr id="38" name="Image 3" descr="preencoded.png">    </p:cNvPr>
          <p:cNvPicPr>
            <a:picLocks noChangeAspect="1"/>
          </p:cNvPicPr>
          <p:nvPr/>
        </p:nvPicPr>
        <p:blipFill>
          <a:blip r:embed="rId4"/>
          <a:stretch>
            <a:fillRect/>
          </a:stretch>
        </p:blipFill>
        <p:spPr>
          <a:xfrm>
            <a:off x="5810098" y="3471977"/>
            <a:ext cx="571500" cy="571500"/>
          </a:xfrm>
          <a:prstGeom prst="rect">
            <a:avLst/>
          </a:prstGeom>
        </p:spPr>
      </p:pic>
      <p:sp>
        <p:nvSpPr>
          <p:cNvPr id="39" name="Text 33"/>
          <p:cNvSpPr/>
          <p:nvPr/>
        </p:nvSpPr>
        <p:spPr>
          <a:xfrm>
            <a:off x="5810098" y="3471977"/>
            <a:ext cx="571500" cy="571500"/>
          </a:xfrm>
          <a:prstGeom prst="rect">
            <a:avLst/>
          </a:prstGeom>
          <a:solidFill>
            <a:srgbClr val="FFFFFF">
              <a:alpha val="0"/>
            </a:srgbClr>
          </a:solidFill>
          <a:ln w="50800">
            <a:solidFill>
              <a:srgbClr val="E2E8F0"/>
            </a:solidFill>
          </a:ln>
        </p:spPr>
        <p:txBody>
          <a:bodyPr wrap="square" lIns="0" tIns="0" rIns="0" bIns="0" rtlCol="0" anchor="ctr"/>
          <a:lstStyle/>
          <a:p>
            <a:pPr algn="ctr" indent="0" marL="0">
              <a:buNone/>
            </a:pPr>
            <a:r>
              <a:rPr lang="en-US" sz="1200" b="1" dirty="0">
                <a:solidFill>
                  <a:srgbClr val="64748B"/>
                </a:solidFill>
                <a:latin typeface="Montserrat" pitchFamily="34" charset="0"/>
                <a:ea typeface="Montserrat" pitchFamily="34" charset="-122"/>
                <a:cs typeface="Montserrat" pitchFamily="34" charset="-120"/>
              </a:rPr>
              <a:t>VS</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3F4F6"/>
          </a:solidFill>
          <a:ln w="12700">
            <a:solidFill>
              <a:srgbClr val="FFFFFF">
                <a:alpha val="0"/>
              </a:srgbClr>
            </a:solidFill>
            <a:prstDash val="solid"/>
          </a:ln>
        </p:spPr>
      </p:sp>
      <p:pic>
        <p:nvPicPr>
          <p:cNvPr id="3" name="Image 0" descr="preencoded.png">    </p:cNvPr>
          <p:cNvPicPr>
            <a:picLocks noChangeAspect="1"/>
          </p:cNvPicPr>
          <p:nvPr/>
        </p:nvPicPr>
        <p:blipFill>
          <a:blip r:embed="rId1"/>
          <a:srcRect l="0" r="0" t="-1" b="-1"/>
          <a:stretch/>
        </p:blipFill>
        <p:spPr>
          <a:xfrm>
            <a:off x="0" y="0"/>
            <a:ext cx="12191695" cy="6858000"/>
          </a:xfrm>
          <a:prstGeom prst="rect">
            <a:avLst/>
          </a:prstGeom>
        </p:spPr>
      </p:pic>
      <p:sp>
        <p:nvSpPr>
          <p:cNvPr id="4" name="Shape 1"/>
          <p:cNvSpPr/>
          <p:nvPr/>
        </p:nvSpPr>
        <p:spPr>
          <a:xfrm>
            <a:off x="0" y="1429207"/>
            <a:ext cx="12191695" cy="5152644"/>
          </a:xfrm>
          <a:prstGeom prst="rect">
            <a:avLst/>
          </a:prstGeom>
          <a:solidFill>
            <a:srgbClr val="FFFBF0"/>
          </a:solidFill>
          <a:ln w="12700">
            <a:solidFill>
              <a:srgbClr val="FFFFFF">
                <a:alpha val="0"/>
              </a:srgbClr>
            </a:solidFill>
            <a:prstDash val="solid"/>
          </a:ln>
        </p:spPr>
      </p:sp>
      <p:pic>
        <p:nvPicPr>
          <p:cNvPr id="5" name="Image 1" descr="preencoded.png">    </p:cNvPr>
          <p:cNvPicPr>
            <a:picLocks noChangeAspect="1"/>
          </p:cNvPicPr>
          <p:nvPr/>
        </p:nvPicPr>
        <p:blipFill>
          <a:blip r:embed="rId2">
            <a:alphaModFix amt="5000"/>
          </a:blip>
          <a:srcRect l="0" r="0" t="0" b="0"/>
          <a:stretch/>
        </p:blipFill>
        <p:spPr>
          <a:xfrm>
            <a:off x="8858707" y="2343607"/>
            <a:ext cx="3810305" cy="3810305"/>
          </a:xfrm>
          <a:prstGeom prst="rect">
            <a:avLst/>
          </a:prstGeom>
        </p:spPr>
      </p:pic>
      <p:sp>
        <p:nvSpPr>
          <p:cNvPr id="6" name="Shape 2"/>
          <p:cNvSpPr/>
          <p:nvPr/>
        </p:nvSpPr>
        <p:spPr>
          <a:xfrm>
            <a:off x="0" y="0"/>
            <a:ext cx="12191695" cy="1429207"/>
          </a:xfrm>
          <a:prstGeom prst="rect">
            <a:avLst/>
          </a:prstGeom>
          <a:solidFill>
            <a:srgbClr val="FFFFFF"/>
          </a:solidFill>
          <a:ln/>
        </p:spPr>
      </p:sp>
      <p:sp>
        <p:nvSpPr>
          <p:cNvPr id="7" name="Shape 3"/>
          <p:cNvSpPr/>
          <p:nvPr/>
        </p:nvSpPr>
        <p:spPr>
          <a:xfrm>
            <a:off x="0" y="1410005"/>
            <a:ext cx="12191695" cy="19202"/>
          </a:xfrm>
          <a:prstGeom prst="rect">
            <a:avLst/>
          </a:prstGeom>
          <a:solidFill>
            <a:srgbClr val="FEF3C7"/>
          </a:solidFill>
          <a:ln w="12700">
            <a:solidFill>
              <a:srgbClr val="FEF3C7">
                <a:alpha val="0"/>
              </a:srgbClr>
            </a:solidFill>
            <a:prstDash val="solid"/>
          </a:ln>
        </p:spPr>
      </p:sp>
      <p:sp>
        <p:nvSpPr>
          <p:cNvPr id="8" name="Text 4"/>
          <p:cNvSpPr txBox="1"/>
          <p:nvPr/>
        </p:nvSpPr>
        <p:spPr>
          <a:xfrm>
            <a:off x="571500" y="790956"/>
            <a:ext cx="6781190" cy="428854"/>
          </a:xfrm>
          <a:prstGeom prst="rect">
            <a:avLst/>
          </a:prstGeom>
          <a:noFill/>
          <a:ln/>
        </p:spPr>
        <p:txBody>
          <a:bodyPr wrap="square" lIns="0" tIns="0" rIns="0" bIns="0" rtlCol="0" anchor="ctr"/>
          <a:lstStyle/>
          <a:p>
            <a:pPr algn="l" indent="0" marL="0">
              <a:buNone/>
            </a:pPr>
            <a:r>
              <a:rPr lang="en-US" sz="2700" b="1" dirty="0">
                <a:solidFill>
                  <a:srgbClr val="1F2937"/>
                </a:solidFill>
                <a:latin typeface="Montserrat" pitchFamily="34" charset="0"/>
                <a:ea typeface="Montserrat" pitchFamily="34" charset="-122"/>
                <a:cs typeface="Montserrat" pitchFamily="34" charset="-120"/>
              </a:rPr>
              <a:t>Trade-offs of </a:t>
            </a:r>
            <a:pPr algn="l" indent="0" marL="0">
              <a:buNone/>
            </a:pPr>
            <a:r>
              <a:rPr lang="en-US" sz="2700" b="1" dirty="0">
                <a:solidFill>
                  <a:srgbClr val="D97706"/>
                </a:solidFill>
                <a:latin typeface="Montserrat" pitchFamily="34" charset="0"/>
                <a:ea typeface="Montserrat" pitchFamily="34" charset="-122"/>
                <a:cs typeface="Montserrat" pitchFamily="34" charset="-120"/>
              </a:rPr>
              <a:t>Indirect Channels</a:t>
            </a:r>
            <a:endParaRPr lang="en-US" sz="2700" dirty="0"/>
          </a:p>
        </p:txBody>
      </p:sp>
      <p:pic>
        <p:nvPicPr>
          <p:cNvPr id="9" name="Image 2" descr="preencoded.png">    </p:cNvPr>
          <p:cNvPicPr>
            <a:picLocks noChangeAspect="1"/>
          </p:cNvPicPr>
          <p:nvPr/>
        </p:nvPicPr>
        <p:blipFill>
          <a:blip r:embed="rId3"/>
          <a:stretch>
            <a:fillRect/>
          </a:stretch>
        </p:blipFill>
        <p:spPr>
          <a:xfrm>
            <a:off x="571500" y="381305"/>
            <a:ext cx="2457907" cy="314554"/>
          </a:xfrm>
          <a:prstGeom prst="rect">
            <a:avLst/>
          </a:prstGeom>
        </p:spPr>
      </p:pic>
      <p:sp>
        <p:nvSpPr>
          <p:cNvPr id="10" name="Text 5"/>
          <p:cNvSpPr/>
          <p:nvPr/>
        </p:nvSpPr>
        <p:spPr>
          <a:xfrm>
            <a:off x="571500" y="381305"/>
            <a:ext cx="2457907" cy="314554"/>
          </a:xfrm>
          <a:prstGeom prst="rect">
            <a:avLst/>
          </a:prstGeom>
          <a:solidFill>
            <a:srgbClr val="FFFFFF">
              <a:alpha val="0"/>
            </a:srgbClr>
          </a:solidFill>
          <a:ln>
            <a:solidFill>
              <a:srgbClr val="FFFFFF">
                <a:alpha val="0"/>
              </a:srgbClr>
            </a:solidFill>
          </a:ln>
        </p:spPr>
        <p:txBody>
          <a:bodyPr wrap="square" lIns="0" tIns="0" rIns="0" bIns="0" rtlCol="0" anchor="ctr"/>
          <a:lstStyle/>
          <a:p>
            <a:pPr algn="ctr" indent="0" marL="0">
              <a:buNone/>
            </a:pPr>
            <a:r>
              <a:rPr lang="en-US" sz="1000" b="1" spc="75" kern="0" dirty="0">
                <a:solidFill>
                  <a:srgbClr val="D97706"/>
                </a:solidFill>
                <a:latin typeface="Open Sans" pitchFamily="34" charset="0"/>
                <a:ea typeface="Open Sans" pitchFamily="34" charset="-122"/>
                <a:cs typeface="Open Sans" pitchFamily="34" charset="-120"/>
              </a:rPr>
              <a:t>Strategic Considerations</a:t>
            </a:r>
            <a:endParaRPr lang="en-US" sz="1000" dirty="0"/>
          </a:p>
        </p:txBody>
      </p:sp>
      <p:pic>
        <p:nvPicPr>
          <p:cNvPr id="11" name="Image 3" descr="preencoded.png">    </p:cNvPr>
          <p:cNvPicPr>
            <a:picLocks noChangeAspect="1"/>
          </p:cNvPicPr>
          <p:nvPr/>
        </p:nvPicPr>
        <p:blipFill>
          <a:blip r:embed="rId4">
            <a:alphaModFix amt="80000"/>
          </a:blip>
          <a:srcRect l="0" r="0" t="0" b="0"/>
          <a:stretch/>
        </p:blipFill>
        <p:spPr>
          <a:xfrm>
            <a:off x="11048695" y="571500"/>
            <a:ext cx="571500" cy="457200"/>
          </a:xfrm>
          <a:prstGeom prst="rect">
            <a:avLst/>
          </a:prstGeom>
        </p:spPr>
      </p:pic>
      <p:sp>
        <p:nvSpPr>
          <p:cNvPr id="12" name="Shape 6"/>
          <p:cNvSpPr/>
          <p:nvPr/>
        </p:nvSpPr>
        <p:spPr>
          <a:xfrm>
            <a:off x="952805" y="1809598"/>
            <a:ext cx="10287000" cy="1304849"/>
          </a:xfrm>
          <a:prstGeom prst="roundRect">
            <a:avLst>
              <a:gd name="adj" fmla="val 8184"/>
            </a:avLst>
          </a:prstGeom>
          <a:solidFill>
            <a:srgbClr val="FFFFFF"/>
          </a:solidFill>
          <a:ln/>
          <a:effectLst>
            <a:outerShdw sx="100000" sy="100000" kx="0" ky="0" algn="bl" rotWithShape="0" blurRad="63500" dist="38100" dir="16200000">
              <a:srgbClr val="000000">
                <a:alpha val="5000"/>
              </a:srgbClr>
            </a:outerShdw>
          </a:effectLst>
        </p:spPr>
      </p:sp>
      <p:sp>
        <p:nvSpPr>
          <p:cNvPr id="13" name="Shape 7"/>
          <p:cNvSpPr/>
          <p:nvPr/>
        </p:nvSpPr>
        <p:spPr>
          <a:xfrm>
            <a:off x="952805" y="1809598"/>
            <a:ext cx="75895" cy="1304849"/>
          </a:xfrm>
          <a:prstGeom prst="roundRect">
            <a:avLst>
              <a:gd name="adj" fmla="val 140709"/>
            </a:avLst>
          </a:prstGeom>
          <a:solidFill>
            <a:srgbClr val="F59E0B"/>
          </a:solidFill>
          <a:ln w="12700">
            <a:solidFill>
              <a:srgbClr val="F59E0B">
                <a:alpha val="0"/>
              </a:srgbClr>
            </a:solidFill>
            <a:prstDash val="solid"/>
          </a:ln>
        </p:spPr>
      </p:sp>
      <p:sp>
        <p:nvSpPr>
          <p:cNvPr id="14" name="Shape 8"/>
          <p:cNvSpPr/>
          <p:nvPr/>
        </p:nvSpPr>
        <p:spPr>
          <a:xfrm>
            <a:off x="1362456" y="2128723"/>
            <a:ext cx="666598" cy="666598"/>
          </a:xfrm>
          <a:prstGeom prst="ellipse">
            <a:avLst/>
          </a:prstGeom>
          <a:solidFill>
            <a:srgbClr val="FFF7ED"/>
          </a:solidFill>
          <a:ln w="25400">
            <a:solidFill>
              <a:srgbClr val="FCD34D"/>
            </a:solidFill>
            <a:prstDash val="solid"/>
          </a:ln>
        </p:spPr>
      </p:sp>
      <p:pic>
        <p:nvPicPr>
          <p:cNvPr id="15" name="Image 4" descr="preencoded.png">    </p:cNvPr>
          <p:cNvPicPr>
            <a:picLocks noChangeAspect="1"/>
          </p:cNvPicPr>
          <p:nvPr/>
        </p:nvPicPr>
        <p:blipFill>
          <a:blip r:embed="rId5"/>
          <a:srcRect l="-685" r="-685" t="0" b="0"/>
          <a:stretch/>
        </p:blipFill>
        <p:spPr>
          <a:xfrm>
            <a:off x="1543507" y="2328977"/>
            <a:ext cx="304495" cy="267005"/>
          </a:xfrm>
          <a:prstGeom prst="rect">
            <a:avLst/>
          </a:prstGeom>
        </p:spPr>
      </p:pic>
      <p:sp>
        <p:nvSpPr>
          <p:cNvPr id="16" name="Text 9"/>
          <p:cNvSpPr txBox="1"/>
          <p:nvPr/>
        </p:nvSpPr>
        <p:spPr>
          <a:xfrm>
            <a:off x="2314346" y="2048256"/>
            <a:ext cx="8706002" cy="314554"/>
          </a:xfrm>
          <a:prstGeom prst="rect">
            <a:avLst/>
          </a:prstGeom>
          <a:noFill/>
          <a:ln/>
        </p:spPr>
        <p:txBody>
          <a:bodyPr wrap="square" lIns="0" tIns="0" rIns="0" bIns="0" rtlCol="0" anchor="ctr"/>
          <a:lstStyle/>
          <a:p>
            <a:pPr algn="l" indent="0" marL="0">
              <a:buNone/>
            </a:pPr>
            <a:r>
              <a:rPr lang="en-US" sz="1600" b="1" dirty="0">
                <a:solidFill>
                  <a:srgbClr val="1F2937"/>
                </a:solidFill>
                <a:latin typeface="Montserrat" pitchFamily="34" charset="0"/>
                <a:ea typeface="Montserrat" pitchFamily="34" charset="-122"/>
                <a:cs typeface="Montserrat" pitchFamily="34" charset="-120"/>
              </a:rPr>
              <a:t>Lower Margins</a:t>
            </a:r>
            <a:endParaRPr lang="en-US" sz="1600" dirty="0"/>
          </a:p>
        </p:txBody>
      </p:sp>
      <p:sp>
        <p:nvSpPr>
          <p:cNvPr id="17" name="Text 10"/>
          <p:cNvSpPr txBox="1"/>
          <p:nvPr/>
        </p:nvSpPr>
        <p:spPr>
          <a:xfrm>
            <a:off x="2314346" y="2419502"/>
            <a:ext cx="8668512" cy="457200"/>
          </a:xfrm>
          <a:prstGeom prst="rect">
            <a:avLst/>
          </a:prstGeom>
          <a:noFill/>
          <a:ln/>
        </p:spPr>
        <p:txBody>
          <a:bodyPr wrap="square" lIns="0" tIns="0" rIns="0" bIns="0" rtlCol="0" anchor="t"/>
          <a:lstStyle/>
          <a:p>
            <a:pPr algn="l" indent="0" marL="0">
              <a:buNone/>
            </a:pPr>
            <a:r>
              <a:rPr lang="en-US" sz="1200" dirty="0">
                <a:solidFill>
                  <a:srgbClr val="4B5563"/>
                </a:solidFill>
                <a:latin typeface="Open Sans" pitchFamily="34" charset="0"/>
                <a:ea typeface="Open Sans" pitchFamily="34" charset="-122"/>
                <a:cs typeface="Open Sans" pitchFamily="34" charset="-120"/>
              </a:rPr>
              <a:t>Intermediaries need to make a profit too. You must sell at wholesale prices or pay significant platform commissions, reducing your profit per unit sold.</a:t>
            </a:r>
            <a:endParaRPr lang="en-US" sz="1200" dirty="0"/>
          </a:p>
        </p:txBody>
      </p:sp>
      <p:sp>
        <p:nvSpPr>
          <p:cNvPr id="18" name="Shape 11"/>
          <p:cNvSpPr/>
          <p:nvPr/>
        </p:nvSpPr>
        <p:spPr>
          <a:xfrm>
            <a:off x="952805" y="3353105"/>
            <a:ext cx="10287000" cy="1304849"/>
          </a:xfrm>
          <a:prstGeom prst="roundRect">
            <a:avLst>
              <a:gd name="adj" fmla="val 8184"/>
            </a:avLst>
          </a:prstGeom>
          <a:solidFill>
            <a:srgbClr val="FFFFFF"/>
          </a:solidFill>
          <a:ln/>
          <a:effectLst>
            <a:outerShdw sx="100000" sy="100000" kx="0" ky="0" algn="bl" rotWithShape="0" blurRad="63500" dist="38100" dir="16200000">
              <a:srgbClr val="000000">
                <a:alpha val="5000"/>
              </a:srgbClr>
            </a:outerShdw>
          </a:effectLst>
        </p:spPr>
      </p:sp>
      <p:sp>
        <p:nvSpPr>
          <p:cNvPr id="19" name="Shape 12"/>
          <p:cNvSpPr/>
          <p:nvPr/>
        </p:nvSpPr>
        <p:spPr>
          <a:xfrm>
            <a:off x="952805" y="3353105"/>
            <a:ext cx="75895" cy="1304849"/>
          </a:xfrm>
          <a:prstGeom prst="roundRect">
            <a:avLst>
              <a:gd name="adj" fmla="val 140709"/>
            </a:avLst>
          </a:prstGeom>
          <a:solidFill>
            <a:srgbClr val="F59E0B"/>
          </a:solidFill>
          <a:ln w="12700">
            <a:solidFill>
              <a:srgbClr val="F59E0B">
                <a:alpha val="0"/>
              </a:srgbClr>
            </a:solidFill>
            <a:prstDash val="solid"/>
          </a:ln>
        </p:spPr>
      </p:sp>
      <p:sp>
        <p:nvSpPr>
          <p:cNvPr id="20" name="Shape 13"/>
          <p:cNvSpPr/>
          <p:nvPr/>
        </p:nvSpPr>
        <p:spPr>
          <a:xfrm>
            <a:off x="1362456" y="3672230"/>
            <a:ext cx="666598" cy="666598"/>
          </a:xfrm>
          <a:prstGeom prst="ellipse">
            <a:avLst/>
          </a:prstGeom>
          <a:solidFill>
            <a:srgbClr val="FFF7ED"/>
          </a:solidFill>
          <a:ln w="25400">
            <a:solidFill>
              <a:srgbClr val="FCD34D"/>
            </a:solidFill>
            <a:prstDash val="solid"/>
          </a:ln>
        </p:spPr>
      </p:sp>
      <p:pic>
        <p:nvPicPr>
          <p:cNvPr id="21" name="Image 5" descr="preencoded.png">    </p:cNvPr>
          <p:cNvPicPr>
            <a:picLocks noChangeAspect="1"/>
          </p:cNvPicPr>
          <p:nvPr/>
        </p:nvPicPr>
        <p:blipFill>
          <a:blip r:embed="rId6"/>
          <a:srcRect l="0" r="0" t="0" b="0"/>
          <a:stretch/>
        </p:blipFill>
        <p:spPr>
          <a:xfrm>
            <a:off x="1528877" y="3871570"/>
            <a:ext cx="333756" cy="267005"/>
          </a:xfrm>
          <a:prstGeom prst="rect">
            <a:avLst/>
          </a:prstGeom>
        </p:spPr>
      </p:pic>
      <p:sp>
        <p:nvSpPr>
          <p:cNvPr id="22" name="Text 14"/>
          <p:cNvSpPr txBox="1"/>
          <p:nvPr/>
        </p:nvSpPr>
        <p:spPr>
          <a:xfrm>
            <a:off x="2314346" y="3590849"/>
            <a:ext cx="8706002" cy="314554"/>
          </a:xfrm>
          <a:prstGeom prst="rect">
            <a:avLst/>
          </a:prstGeom>
          <a:noFill/>
          <a:ln/>
        </p:spPr>
        <p:txBody>
          <a:bodyPr wrap="square" lIns="0" tIns="0" rIns="0" bIns="0" rtlCol="0" anchor="ctr"/>
          <a:lstStyle/>
          <a:p>
            <a:pPr algn="l" indent="0" marL="0">
              <a:buNone/>
            </a:pPr>
            <a:r>
              <a:rPr lang="en-US" sz="1600" b="1" dirty="0">
                <a:solidFill>
                  <a:srgbClr val="1F2937"/>
                </a:solidFill>
                <a:latin typeface="Montserrat" pitchFamily="34" charset="0"/>
                <a:ea typeface="Montserrat" pitchFamily="34" charset="-122"/>
                <a:cs typeface="Montserrat" pitchFamily="34" charset="-120"/>
              </a:rPr>
              <a:t>Less Control</a:t>
            </a:r>
            <a:endParaRPr lang="en-US" sz="1600" dirty="0"/>
          </a:p>
        </p:txBody>
      </p:sp>
      <p:sp>
        <p:nvSpPr>
          <p:cNvPr id="23" name="Text 15"/>
          <p:cNvSpPr txBox="1"/>
          <p:nvPr/>
        </p:nvSpPr>
        <p:spPr>
          <a:xfrm>
            <a:off x="2314346" y="3962095"/>
            <a:ext cx="8668512" cy="457200"/>
          </a:xfrm>
          <a:prstGeom prst="rect">
            <a:avLst/>
          </a:prstGeom>
          <a:noFill/>
          <a:ln/>
        </p:spPr>
        <p:txBody>
          <a:bodyPr wrap="square" lIns="0" tIns="0" rIns="0" bIns="0" rtlCol="0" anchor="t"/>
          <a:lstStyle/>
          <a:p>
            <a:pPr algn="l" indent="0" marL="0">
              <a:buNone/>
            </a:pPr>
            <a:r>
              <a:rPr lang="en-US" sz="1200" dirty="0">
                <a:solidFill>
                  <a:srgbClr val="4B5563"/>
                </a:solidFill>
                <a:latin typeface="Open Sans" pitchFamily="34" charset="0"/>
                <a:ea typeface="Open Sans" pitchFamily="34" charset="-122"/>
                <a:cs typeface="Open Sans" pitchFamily="34" charset="-120"/>
              </a:rPr>
              <a:t>You lose direct oversight of the customer experience, branding presentation, and valuable customer data. The intermediary "owns" the relationship.</a:t>
            </a:r>
            <a:endParaRPr lang="en-US" sz="1200" dirty="0"/>
          </a:p>
        </p:txBody>
      </p:sp>
      <p:sp>
        <p:nvSpPr>
          <p:cNvPr id="24" name="Shape 16"/>
          <p:cNvSpPr/>
          <p:nvPr/>
        </p:nvSpPr>
        <p:spPr>
          <a:xfrm>
            <a:off x="952805" y="4895698"/>
            <a:ext cx="10287000" cy="1304849"/>
          </a:xfrm>
          <a:prstGeom prst="roundRect">
            <a:avLst>
              <a:gd name="adj" fmla="val 8184"/>
            </a:avLst>
          </a:prstGeom>
          <a:solidFill>
            <a:srgbClr val="FFFFFF"/>
          </a:solidFill>
          <a:ln/>
          <a:effectLst>
            <a:outerShdw sx="100000" sy="100000" kx="0" ky="0" algn="bl" rotWithShape="0" blurRad="63500" dist="38100" dir="16200000">
              <a:srgbClr val="000000">
                <a:alpha val="5000"/>
              </a:srgbClr>
            </a:outerShdw>
          </a:effectLst>
        </p:spPr>
      </p:sp>
      <p:sp>
        <p:nvSpPr>
          <p:cNvPr id="25" name="Shape 17"/>
          <p:cNvSpPr/>
          <p:nvPr/>
        </p:nvSpPr>
        <p:spPr>
          <a:xfrm>
            <a:off x="952805" y="4895698"/>
            <a:ext cx="75895" cy="1304849"/>
          </a:xfrm>
          <a:prstGeom prst="roundRect">
            <a:avLst>
              <a:gd name="adj" fmla="val 140709"/>
            </a:avLst>
          </a:prstGeom>
          <a:solidFill>
            <a:srgbClr val="F59E0B"/>
          </a:solidFill>
          <a:ln w="12700">
            <a:solidFill>
              <a:srgbClr val="F59E0B">
                <a:alpha val="0"/>
              </a:srgbClr>
            </a:solidFill>
            <a:prstDash val="solid"/>
          </a:ln>
        </p:spPr>
      </p:sp>
      <p:sp>
        <p:nvSpPr>
          <p:cNvPr id="26" name="Shape 18"/>
          <p:cNvSpPr/>
          <p:nvPr/>
        </p:nvSpPr>
        <p:spPr>
          <a:xfrm>
            <a:off x="1362456" y="5214823"/>
            <a:ext cx="666598" cy="666598"/>
          </a:xfrm>
          <a:prstGeom prst="ellipse">
            <a:avLst/>
          </a:prstGeom>
          <a:solidFill>
            <a:srgbClr val="FFF7ED"/>
          </a:solidFill>
          <a:ln w="25400">
            <a:solidFill>
              <a:srgbClr val="FCD34D"/>
            </a:solidFill>
            <a:prstDash val="solid"/>
          </a:ln>
        </p:spPr>
      </p:sp>
      <p:pic>
        <p:nvPicPr>
          <p:cNvPr id="27" name="Image 6" descr="preencoded.png">    </p:cNvPr>
          <p:cNvPicPr>
            <a:picLocks noChangeAspect="1"/>
          </p:cNvPicPr>
          <p:nvPr/>
        </p:nvPicPr>
        <p:blipFill>
          <a:blip r:embed="rId7"/>
          <a:srcRect l="0" r="0" t="0" b="0"/>
          <a:stretch/>
        </p:blipFill>
        <p:spPr>
          <a:xfrm>
            <a:off x="1528877" y="5415077"/>
            <a:ext cx="333756" cy="267005"/>
          </a:xfrm>
          <a:prstGeom prst="rect">
            <a:avLst/>
          </a:prstGeom>
        </p:spPr>
      </p:pic>
      <p:sp>
        <p:nvSpPr>
          <p:cNvPr id="28" name="Text 19"/>
          <p:cNvSpPr txBox="1"/>
          <p:nvPr/>
        </p:nvSpPr>
        <p:spPr>
          <a:xfrm>
            <a:off x="2314346" y="5134356"/>
            <a:ext cx="8706002" cy="314554"/>
          </a:xfrm>
          <a:prstGeom prst="rect">
            <a:avLst/>
          </a:prstGeom>
          <a:noFill/>
          <a:ln/>
        </p:spPr>
        <p:txBody>
          <a:bodyPr wrap="square" lIns="0" tIns="0" rIns="0" bIns="0" rtlCol="0" anchor="ctr"/>
          <a:lstStyle/>
          <a:p>
            <a:pPr algn="l" indent="0" marL="0">
              <a:buNone/>
            </a:pPr>
            <a:r>
              <a:rPr lang="en-US" sz="1600" b="1" dirty="0">
                <a:solidFill>
                  <a:srgbClr val="1F2937"/>
                </a:solidFill>
                <a:latin typeface="Montserrat" pitchFamily="34" charset="0"/>
                <a:ea typeface="Montserrat" pitchFamily="34" charset="-122"/>
                <a:cs typeface="Montserrat" pitchFamily="34" charset="-120"/>
              </a:rPr>
              <a:t>Channel Conflict &amp; Dependency</a:t>
            </a:r>
            <a:endParaRPr lang="en-US" sz="1600" dirty="0"/>
          </a:p>
        </p:txBody>
      </p:sp>
      <p:sp>
        <p:nvSpPr>
          <p:cNvPr id="29" name="Text 20"/>
          <p:cNvSpPr txBox="1"/>
          <p:nvPr/>
        </p:nvSpPr>
        <p:spPr>
          <a:xfrm>
            <a:off x="2314346" y="5505602"/>
            <a:ext cx="8668512" cy="457200"/>
          </a:xfrm>
          <a:prstGeom prst="rect">
            <a:avLst/>
          </a:prstGeom>
          <a:noFill/>
          <a:ln/>
        </p:spPr>
        <p:txBody>
          <a:bodyPr wrap="square" lIns="0" tIns="0" rIns="0" bIns="0" rtlCol="0" anchor="t"/>
          <a:lstStyle/>
          <a:p>
            <a:pPr algn="l" indent="0" marL="0">
              <a:buNone/>
            </a:pPr>
            <a:r>
              <a:rPr lang="en-US" sz="1200" dirty="0">
                <a:solidFill>
                  <a:srgbClr val="4B5563"/>
                </a:solidFill>
                <a:latin typeface="Open Sans" pitchFamily="34" charset="0"/>
                <a:ea typeface="Open Sans" pitchFamily="34" charset="-122"/>
                <a:cs typeface="Open Sans" pitchFamily="34" charset="-120"/>
              </a:rPr>
              <a:t>Risks include partners promoting competitors alongside your product or changing terms unilaterally. You become dependent on their traffic and rules.</a:t>
            </a:r>
            <a:endParaRPr lang="en-US" sz="1200" dirty="0"/>
          </a:p>
        </p:txBody>
      </p:sp>
      <p:sp>
        <p:nvSpPr>
          <p:cNvPr id="30" name="Shape 21"/>
          <p:cNvSpPr/>
          <p:nvPr/>
        </p:nvSpPr>
        <p:spPr>
          <a:xfrm>
            <a:off x="0" y="6581851"/>
            <a:ext cx="12191695" cy="276149"/>
          </a:xfrm>
          <a:prstGeom prst="rect">
            <a:avLst/>
          </a:prstGeom>
          <a:solidFill>
            <a:srgbClr val="FFFFFF"/>
          </a:solidFill>
          <a:ln/>
        </p:spPr>
      </p:sp>
      <p:sp>
        <p:nvSpPr>
          <p:cNvPr id="31" name="Shape 22"/>
          <p:cNvSpPr/>
          <p:nvPr/>
        </p:nvSpPr>
        <p:spPr>
          <a:xfrm>
            <a:off x="0" y="6581851"/>
            <a:ext cx="12191695" cy="9144"/>
          </a:xfrm>
          <a:prstGeom prst="rect">
            <a:avLst/>
          </a:prstGeom>
          <a:solidFill>
            <a:srgbClr val="E5E7EB"/>
          </a:solidFill>
          <a:ln w="12700">
            <a:solidFill>
              <a:srgbClr val="E5E7EB">
                <a:alpha val="0"/>
              </a:srgbClr>
            </a:solidFill>
            <a:prstDash val="solid"/>
          </a:ln>
        </p:spPr>
      </p:sp>
      <p:sp>
        <p:nvSpPr>
          <p:cNvPr id="32" name="Text 23"/>
          <p:cNvSpPr txBox="1"/>
          <p:nvPr/>
        </p:nvSpPr>
        <p:spPr>
          <a:xfrm>
            <a:off x="571500" y="6629400"/>
            <a:ext cx="2629814"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Principles of Marketing • Module 7</a:t>
            </a:r>
            <a:endParaRPr lang="en-US" sz="1000" dirty="0"/>
          </a:p>
        </p:txBody>
      </p:sp>
      <p:sp>
        <p:nvSpPr>
          <p:cNvPr id="33" name="Text 24"/>
          <p:cNvSpPr txBox="1"/>
          <p:nvPr/>
        </p:nvSpPr>
        <p:spPr>
          <a:xfrm>
            <a:off x="11468405" y="6629400"/>
            <a:ext cx="238658"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14</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3F4F6"/>
          </a:solidFill>
          <a:ln w="12700">
            <a:solidFill>
              <a:srgbClr val="FFFFFF">
                <a:alpha val="0"/>
              </a:srgbClr>
            </a:solidFill>
            <a:prstDash val="solid"/>
          </a:ln>
        </p:spPr>
      </p:sp>
      <p:pic>
        <p:nvPicPr>
          <p:cNvPr id="3" name="Image 0" descr="preencoded.png">    </p:cNvPr>
          <p:cNvPicPr>
            <a:picLocks noChangeAspect="1"/>
          </p:cNvPicPr>
          <p:nvPr/>
        </p:nvPicPr>
        <p:blipFill>
          <a:blip r:embed="rId1"/>
          <a:srcRect l="0" r="0" t="-1" b="-1"/>
          <a:stretch/>
        </p:blipFill>
        <p:spPr>
          <a:xfrm>
            <a:off x="0" y="0"/>
            <a:ext cx="12191695" cy="6858000"/>
          </a:xfrm>
          <a:prstGeom prst="rect">
            <a:avLst/>
          </a:prstGeom>
        </p:spPr>
      </p:pic>
      <p:sp>
        <p:nvSpPr>
          <p:cNvPr id="4" name="Shape 1"/>
          <p:cNvSpPr/>
          <p:nvPr/>
        </p:nvSpPr>
        <p:spPr>
          <a:xfrm>
            <a:off x="7429500" y="-1904695"/>
            <a:ext cx="5715000" cy="5715000"/>
          </a:xfrm>
          <a:prstGeom prst="ellipse">
            <a:avLst/>
          </a:prstGeom>
          <a:solidFill>
            <a:srgbClr val="F1F5F9"/>
          </a:solidFill>
          <a:ln w="12700">
            <a:solidFill>
              <a:srgbClr val="FFFFFF">
                <a:alpha val="0"/>
              </a:srgbClr>
            </a:solidFill>
            <a:prstDash val="solid"/>
          </a:ln>
        </p:spPr>
      </p:sp>
      <p:sp>
        <p:nvSpPr>
          <p:cNvPr id="5" name="Text 2"/>
          <p:cNvSpPr txBox="1"/>
          <p:nvPr/>
        </p:nvSpPr>
        <p:spPr>
          <a:xfrm>
            <a:off x="571500" y="838505"/>
            <a:ext cx="11177626" cy="857707"/>
          </a:xfrm>
          <a:prstGeom prst="rect">
            <a:avLst/>
          </a:prstGeom>
          <a:noFill/>
          <a:ln/>
        </p:spPr>
        <p:txBody>
          <a:bodyPr wrap="square" lIns="0" tIns="0" rIns="0" bIns="0" rtlCol="0" anchor="t"/>
          <a:lstStyle/>
          <a:p>
            <a:pPr algn="l" indent="0" marL="0">
              <a:buNone/>
            </a:pPr>
            <a:r>
              <a:rPr lang="en-US" sz="2700" b="1" dirty="0">
                <a:solidFill>
                  <a:srgbClr val="1F2937"/>
                </a:solidFill>
                <a:latin typeface="Montserrat" pitchFamily="34" charset="0"/>
                <a:ea typeface="Montserrat" pitchFamily="34" charset="-122"/>
                <a:cs typeface="Montserrat" pitchFamily="34" charset="-120"/>
              </a:rPr>
              <a:t> The Pizza Shop and </a:t>
            </a:r>
            <a:pPr algn="l" indent="0" marL="0">
              <a:buNone/>
            </a:pPr>
            <a:endParaRPr lang="en-US" sz="2700" dirty="0"/>
          </a:p>
          <a:p>
            <a:pPr algn="l" indent="0" marL="0">
              <a:buNone/>
            </a:pPr>
            <a:r>
              <a:rPr lang="en-US" sz="2700" b="1" dirty="0">
                <a:solidFill>
                  <a:srgbClr val="2563EB"/>
                </a:solidFill>
                <a:latin typeface="Montserrat" pitchFamily="34" charset="0"/>
                <a:ea typeface="Montserrat" pitchFamily="34" charset="-122"/>
                <a:cs typeface="Montserrat" pitchFamily="34" charset="-120"/>
              </a:rPr>
              <a:t>Delivery Apps</a:t>
            </a:r>
            <a:endParaRPr lang="en-US" sz="2700" dirty="0"/>
          </a:p>
        </p:txBody>
      </p:sp>
      <p:pic>
        <p:nvPicPr>
          <p:cNvPr id="6" name="Image 1" descr="preencoded.png">    </p:cNvPr>
          <p:cNvPicPr>
            <a:picLocks noChangeAspect="1"/>
          </p:cNvPicPr>
          <p:nvPr/>
        </p:nvPicPr>
        <p:blipFill>
          <a:blip r:embed="rId2"/>
          <a:stretch>
            <a:fillRect/>
          </a:stretch>
        </p:blipFill>
        <p:spPr>
          <a:xfrm>
            <a:off x="571500" y="381305"/>
            <a:ext cx="2038198" cy="314554"/>
          </a:xfrm>
          <a:prstGeom prst="rect">
            <a:avLst/>
          </a:prstGeom>
        </p:spPr>
      </p:pic>
      <p:sp>
        <p:nvSpPr>
          <p:cNvPr id="7" name="Text 3"/>
          <p:cNvSpPr/>
          <p:nvPr/>
        </p:nvSpPr>
        <p:spPr>
          <a:xfrm>
            <a:off x="571500" y="381305"/>
            <a:ext cx="2039112" cy="314554"/>
          </a:xfrm>
          <a:prstGeom prst="rect">
            <a:avLst/>
          </a:prstGeom>
          <a:solidFill>
            <a:srgbClr val="FFFFFF">
              <a:alpha val="0"/>
            </a:srgbClr>
          </a:solidFill>
          <a:ln>
            <a:solidFill>
              <a:srgbClr val="FFFFFF">
                <a:alpha val="0"/>
              </a:srgbClr>
            </a:solidFill>
          </a:ln>
        </p:spPr>
        <p:txBody>
          <a:bodyPr wrap="square" lIns="0" tIns="0" rIns="0" bIns="0" rtlCol="0" anchor="ctr"/>
          <a:lstStyle/>
          <a:p>
            <a:pPr algn="ctr" indent="0" marL="0">
              <a:buNone/>
            </a:pPr>
            <a:r>
              <a:rPr lang="en-US" sz="1000" b="1" spc="75" kern="0" dirty="0">
                <a:solidFill>
                  <a:srgbClr val="FFFFFF"/>
                </a:solidFill>
                <a:latin typeface="Open Sans" pitchFamily="34" charset="0"/>
                <a:ea typeface="Open Sans" pitchFamily="34" charset="-122"/>
                <a:cs typeface="Open Sans" pitchFamily="34" charset="-120"/>
              </a:rPr>
              <a:t>Mini Case: Pizza Shop</a:t>
            </a:r>
            <a:endParaRPr lang="en-US" sz="1000" dirty="0"/>
          </a:p>
        </p:txBody>
      </p:sp>
      <p:sp>
        <p:nvSpPr>
          <p:cNvPr id="8" name="Shape 4"/>
          <p:cNvSpPr/>
          <p:nvPr/>
        </p:nvSpPr>
        <p:spPr>
          <a:xfrm>
            <a:off x="571500" y="2195474"/>
            <a:ext cx="38405" cy="304495"/>
          </a:xfrm>
          <a:prstGeom prst="rect">
            <a:avLst/>
          </a:prstGeom>
          <a:solidFill>
            <a:srgbClr val="3B82F6"/>
          </a:solidFill>
          <a:ln w="12700">
            <a:solidFill>
              <a:srgbClr val="3B82F6">
                <a:alpha val="0"/>
              </a:srgbClr>
            </a:solidFill>
            <a:prstDash val="solid"/>
          </a:ln>
        </p:spPr>
      </p:sp>
      <p:sp>
        <p:nvSpPr>
          <p:cNvPr id="9" name="Text 5"/>
          <p:cNvSpPr txBox="1"/>
          <p:nvPr/>
        </p:nvSpPr>
        <p:spPr>
          <a:xfrm>
            <a:off x="685800" y="2195474"/>
            <a:ext cx="6344107" cy="305410"/>
          </a:xfrm>
          <a:prstGeom prst="rect">
            <a:avLst/>
          </a:prstGeom>
          <a:solidFill>
            <a:srgbClr val="FFFFFF">
              <a:alpha val="0"/>
            </a:srgbClr>
          </a:solidFill>
          <a:ln>
            <a:solidFill>
              <a:srgbClr val="FFFFFF">
                <a:alpha val="0"/>
              </a:srgbClr>
            </a:solidFill>
          </a:ln>
        </p:spPr>
        <p:txBody>
          <a:bodyPr wrap="square" lIns="0" tIns="0" rIns="0" bIns="0" rtlCol="0" anchor="ctr"/>
          <a:lstStyle/>
          <a:p>
            <a:pPr algn="l" indent="0" marL="0">
              <a:buNone/>
            </a:pPr>
            <a:r>
              <a:rPr lang="en-US" sz="1800" b="1" dirty="0">
                <a:solidFill>
                  <a:srgbClr val="374151"/>
                </a:solidFill>
                <a:latin typeface="Montserrat" pitchFamily="34" charset="0"/>
                <a:ea typeface="Montserrat" pitchFamily="34" charset="-122"/>
                <a:cs typeface="Montserrat" pitchFamily="34" charset="-120"/>
              </a:rPr>
              <a:t>Current Situation</a:t>
            </a:r>
            <a:endParaRPr lang="en-US" sz="1800" dirty="0"/>
          </a:p>
        </p:txBody>
      </p:sp>
      <p:sp>
        <p:nvSpPr>
          <p:cNvPr id="10" name="Shape 6"/>
          <p:cNvSpPr/>
          <p:nvPr/>
        </p:nvSpPr>
        <p:spPr>
          <a:xfrm>
            <a:off x="571500" y="2728570"/>
            <a:ext cx="6344107" cy="780898"/>
          </a:xfrm>
          <a:prstGeom prst="roundRect">
            <a:avLst>
              <a:gd name="adj" fmla="val 17136"/>
            </a:avLst>
          </a:prstGeom>
          <a:solidFill>
            <a:srgbClr val="FFFFFF"/>
          </a:solidFill>
          <a:ln/>
          <a:effectLst>
            <a:outerShdw sx="100000" sy="100000" kx="0" ky="0" algn="bl" rotWithShape="0" blurRad="63500" dist="38100" dir="16200000">
              <a:srgbClr val="000000">
                <a:alpha val="5000"/>
              </a:srgbClr>
            </a:outerShdw>
          </a:effectLst>
        </p:spPr>
      </p:sp>
      <p:sp>
        <p:nvSpPr>
          <p:cNvPr id="11" name="Shape 7"/>
          <p:cNvSpPr/>
          <p:nvPr/>
        </p:nvSpPr>
        <p:spPr>
          <a:xfrm>
            <a:off x="571500" y="2728570"/>
            <a:ext cx="57607" cy="780898"/>
          </a:xfrm>
          <a:prstGeom prst="roundRect">
            <a:avLst>
              <a:gd name="adj" fmla="val 232289"/>
            </a:avLst>
          </a:prstGeom>
          <a:solidFill>
            <a:srgbClr val="10B981"/>
          </a:solidFill>
          <a:ln w="12700">
            <a:solidFill>
              <a:srgbClr val="10B981">
                <a:alpha val="0"/>
              </a:srgbClr>
            </a:solidFill>
            <a:prstDash val="solid"/>
          </a:ln>
        </p:spPr>
      </p:sp>
      <p:sp>
        <p:nvSpPr>
          <p:cNvPr id="12" name="Text 8"/>
          <p:cNvSpPr txBox="1"/>
          <p:nvPr/>
        </p:nvSpPr>
        <p:spPr>
          <a:xfrm>
            <a:off x="1295705" y="2872130"/>
            <a:ext cx="2774290" cy="267005"/>
          </a:xfrm>
          <a:prstGeom prst="rect">
            <a:avLst/>
          </a:prstGeom>
          <a:noFill/>
          <a:ln/>
        </p:spPr>
        <p:txBody>
          <a:bodyPr wrap="square" lIns="0" tIns="0" rIns="0" bIns="0" rtlCol="0" anchor="ctr"/>
          <a:lstStyle/>
          <a:p>
            <a:pPr algn="l" indent="0" marL="0">
              <a:buNone/>
            </a:pPr>
            <a:r>
              <a:rPr lang="en-US" sz="1300" b="1" dirty="0">
                <a:solidFill>
                  <a:srgbClr val="1F2937"/>
                </a:solidFill>
                <a:latin typeface="Open Sans" pitchFamily="34" charset="0"/>
                <a:ea typeface="Open Sans" pitchFamily="34" charset="-122"/>
                <a:cs typeface="Open Sans" pitchFamily="34" charset="-120"/>
              </a:rPr>
              <a:t>Traditional Access</a:t>
            </a:r>
            <a:endParaRPr lang="en-US" sz="1300" dirty="0"/>
          </a:p>
        </p:txBody>
      </p:sp>
      <p:sp>
        <p:nvSpPr>
          <p:cNvPr id="13" name="Text 9"/>
          <p:cNvSpPr txBox="1"/>
          <p:nvPr/>
        </p:nvSpPr>
        <p:spPr>
          <a:xfrm>
            <a:off x="1295705" y="3138221"/>
            <a:ext cx="3173882" cy="228600"/>
          </a:xfrm>
          <a:prstGeom prst="rect">
            <a:avLst/>
          </a:prstGeom>
          <a:noFill/>
          <a:ln/>
        </p:spPr>
        <p:txBody>
          <a:bodyPr wrap="square" lIns="0" tIns="0" rIns="0" bIns="0" rtlCol="0" anchor="ctr"/>
          <a:lstStyle/>
          <a:p>
            <a:pPr algn="l" indent="0" marL="0">
              <a:buNone/>
            </a:pPr>
            <a:r>
              <a:rPr lang="en-US" sz="1200" dirty="0">
                <a:solidFill>
                  <a:srgbClr val="4B5563"/>
                </a:solidFill>
                <a:latin typeface="Open Sans" pitchFamily="34" charset="0"/>
                <a:ea typeface="Open Sans" pitchFamily="34" charset="-122"/>
                <a:cs typeface="Open Sans" pitchFamily="34" charset="-120"/>
              </a:rPr>
              <a:t>Walk-ins and takeout customers only.</a:t>
            </a:r>
            <a:endParaRPr lang="en-US" sz="1200" dirty="0"/>
          </a:p>
        </p:txBody>
      </p:sp>
      <p:sp>
        <p:nvSpPr>
          <p:cNvPr id="14" name="Shape 10"/>
          <p:cNvSpPr/>
          <p:nvPr/>
        </p:nvSpPr>
        <p:spPr>
          <a:xfrm>
            <a:off x="571500" y="3748126"/>
            <a:ext cx="6344107" cy="780898"/>
          </a:xfrm>
          <a:prstGeom prst="roundRect">
            <a:avLst>
              <a:gd name="adj" fmla="val 17136"/>
            </a:avLst>
          </a:prstGeom>
          <a:solidFill>
            <a:srgbClr val="FFFFFF"/>
          </a:solidFill>
          <a:ln/>
          <a:effectLst>
            <a:outerShdw sx="100000" sy="100000" kx="0" ky="0" algn="bl" rotWithShape="0" blurRad="63500" dist="38100" dir="16200000">
              <a:srgbClr val="000000">
                <a:alpha val="5000"/>
              </a:srgbClr>
            </a:outerShdw>
          </a:effectLst>
        </p:spPr>
      </p:sp>
      <p:sp>
        <p:nvSpPr>
          <p:cNvPr id="15" name="Shape 11"/>
          <p:cNvSpPr/>
          <p:nvPr/>
        </p:nvSpPr>
        <p:spPr>
          <a:xfrm>
            <a:off x="571500" y="3748126"/>
            <a:ext cx="57607" cy="780898"/>
          </a:xfrm>
          <a:prstGeom prst="roundRect">
            <a:avLst>
              <a:gd name="adj" fmla="val 232289"/>
            </a:avLst>
          </a:prstGeom>
          <a:solidFill>
            <a:srgbClr val="10B981"/>
          </a:solidFill>
          <a:ln w="12700">
            <a:solidFill>
              <a:srgbClr val="10B981">
                <a:alpha val="0"/>
              </a:srgbClr>
            </a:solidFill>
            <a:prstDash val="solid"/>
          </a:ln>
        </p:spPr>
      </p:sp>
      <p:sp>
        <p:nvSpPr>
          <p:cNvPr id="16" name="Text 12"/>
          <p:cNvSpPr txBox="1"/>
          <p:nvPr/>
        </p:nvSpPr>
        <p:spPr>
          <a:xfrm>
            <a:off x="1295705" y="3890772"/>
            <a:ext cx="3010205" cy="267005"/>
          </a:xfrm>
          <a:prstGeom prst="rect">
            <a:avLst/>
          </a:prstGeom>
          <a:noFill/>
          <a:ln/>
        </p:spPr>
        <p:txBody>
          <a:bodyPr wrap="square" lIns="0" tIns="0" rIns="0" bIns="0" rtlCol="0" anchor="ctr"/>
          <a:lstStyle/>
          <a:p>
            <a:pPr algn="l" indent="0" marL="0">
              <a:buNone/>
            </a:pPr>
            <a:r>
              <a:rPr lang="en-US" sz="1300" b="1" dirty="0">
                <a:solidFill>
                  <a:srgbClr val="1F2937"/>
                </a:solidFill>
                <a:latin typeface="Open Sans" pitchFamily="34" charset="0"/>
                <a:ea typeface="Open Sans" pitchFamily="34" charset="-122"/>
                <a:cs typeface="Open Sans" pitchFamily="34" charset="-120"/>
              </a:rPr>
              <a:t>Limited Remote Orders</a:t>
            </a:r>
            <a:endParaRPr lang="en-US" sz="1300" dirty="0"/>
          </a:p>
        </p:txBody>
      </p:sp>
      <p:sp>
        <p:nvSpPr>
          <p:cNvPr id="17" name="Text 13"/>
          <p:cNvSpPr txBox="1"/>
          <p:nvPr/>
        </p:nvSpPr>
        <p:spPr>
          <a:xfrm>
            <a:off x="1295705" y="4157777"/>
            <a:ext cx="3444545" cy="228600"/>
          </a:xfrm>
          <a:prstGeom prst="rect">
            <a:avLst/>
          </a:prstGeom>
          <a:noFill/>
          <a:ln/>
        </p:spPr>
        <p:txBody>
          <a:bodyPr wrap="square" lIns="0" tIns="0" rIns="0" bIns="0" rtlCol="0" anchor="ctr"/>
          <a:lstStyle/>
          <a:p>
            <a:pPr algn="l" indent="0" marL="0">
              <a:buNone/>
            </a:pPr>
            <a:r>
              <a:rPr lang="en-US" sz="1200" dirty="0">
                <a:solidFill>
                  <a:srgbClr val="4B5563"/>
                </a:solidFill>
                <a:latin typeface="Open Sans" pitchFamily="34" charset="0"/>
                <a:ea typeface="Open Sans" pitchFamily="34" charset="-122"/>
                <a:cs typeface="Open Sans" pitchFamily="34" charset="-120"/>
              </a:rPr>
              <a:t>Phone orders accepted, but with friction.</a:t>
            </a:r>
            <a:endParaRPr lang="en-US" sz="1200" dirty="0"/>
          </a:p>
        </p:txBody>
      </p:sp>
      <p:sp>
        <p:nvSpPr>
          <p:cNvPr id="18" name="Shape 14"/>
          <p:cNvSpPr/>
          <p:nvPr/>
        </p:nvSpPr>
        <p:spPr>
          <a:xfrm>
            <a:off x="571500" y="4767682"/>
            <a:ext cx="6344107" cy="780898"/>
          </a:xfrm>
          <a:prstGeom prst="roundRect">
            <a:avLst>
              <a:gd name="adj" fmla="val 17136"/>
            </a:avLst>
          </a:prstGeom>
          <a:solidFill>
            <a:srgbClr val="FFFFFF"/>
          </a:solidFill>
          <a:ln/>
          <a:effectLst>
            <a:outerShdw sx="100000" sy="100000" kx="0" ky="0" algn="bl" rotWithShape="0" blurRad="63500" dist="38100" dir="16200000">
              <a:srgbClr val="000000">
                <a:alpha val="5000"/>
              </a:srgbClr>
            </a:outerShdw>
          </a:effectLst>
        </p:spPr>
      </p:sp>
      <p:sp>
        <p:nvSpPr>
          <p:cNvPr id="19" name="Shape 15"/>
          <p:cNvSpPr/>
          <p:nvPr/>
        </p:nvSpPr>
        <p:spPr>
          <a:xfrm>
            <a:off x="571500" y="4767682"/>
            <a:ext cx="57607" cy="780898"/>
          </a:xfrm>
          <a:prstGeom prst="roundRect">
            <a:avLst>
              <a:gd name="adj" fmla="val 232289"/>
            </a:avLst>
          </a:prstGeom>
          <a:solidFill>
            <a:srgbClr val="F59E0B"/>
          </a:solidFill>
          <a:ln w="12700">
            <a:solidFill>
              <a:srgbClr val="F59E0B">
                <a:alpha val="0"/>
              </a:srgbClr>
            </a:solidFill>
            <a:prstDash val="solid"/>
          </a:ln>
        </p:spPr>
      </p:sp>
      <p:sp>
        <p:nvSpPr>
          <p:cNvPr id="20" name="Text 16"/>
          <p:cNvSpPr txBox="1"/>
          <p:nvPr/>
        </p:nvSpPr>
        <p:spPr>
          <a:xfrm>
            <a:off x="1295705" y="4910328"/>
            <a:ext cx="3486607" cy="267005"/>
          </a:xfrm>
          <a:prstGeom prst="rect">
            <a:avLst/>
          </a:prstGeom>
          <a:noFill/>
          <a:ln/>
        </p:spPr>
        <p:txBody>
          <a:bodyPr wrap="square" lIns="0" tIns="0" rIns="0" bIns="0" rtlCol="0" anchor="ctr"/>
          <a:lstStyle/>
          <a:p>
            <a:pPr algn="l" indent="0" marL="0">
              <a:buNone/>
            </a:pPr>
            <a:r>
              <a:rPr lang="en-US" sz="1300" b="1" dirty="0">
                <a:solidFill>
                  <a:srgbClr val="1F2937"/>
                </a:solidFill>
                <a:latin typeface="Open Sans" pitchFamily="34" charset="0"/>
                <a:ea typeface="Open Sans" pitchFamily="34" charset="-122"/>
                <a:cs typeface="Open Sans" pitchFamily="34" charset="-120"/>
              </a:rPr>
              <a:t>No Delivery Infrastructure</a:t>
            </a:r>
            <a:endParaRPr lang="en-US" sz="1300" dirty="0"/>
          </a:p>
        </p:txBody>
      </p:sp>
      <p:sp>
        <p:nvSpPr>
          <p:cNvPr id="21" name="Text 17"/>
          <p:cNvSpPr txBox="1"/>
          <p:nvPr/>
        </p:nvSpPr>
        <p:spPr>
          <a:xfrm>
            <a:off x="1295705" y="5176418"/>
            <a:ext cx="3992270" cy="228600"/>
          </a:xfrm>
          <a:prstGeom prst="rect">
            <a:avLst/>
          </a:prstGeom>
          <a:noFill/>
          <a:ln/>
        </p:spPr>
        <p:txBody>
          <a:bodyPr wrap="square" lIns="0" tIns="0" rIns="0" bIns="0" rtlCol="0" anchor="ctr"/>
          <a:lstStyle/>
          <a:p>
            <a:pPr algn="l" indent="0" marL="0">
              <a:buNone/>
            </a:pPr>
            <a:r>
              <a:rPr lang="en-US" sz="1200" dirty="0">
                <a:solidFill>
                  <a:srgbClr val="4B5563"/>
                </a:solidFill>
                <a:latin typeface="Open Sans" pitchFamily="34" charset="0"/>
                <a:ea typeface="Open Sans" pitchFamily="34" charset="-122"/>
                <a:cs typeface="Open Sans" pitchFamily="34" charset="-120"/>
              </a:rPr>
              <a:t>Limited or no internal delivery drivers available.</a:t>
            </a:r>
            <a:endParaRPr lang="en-US" sz="1200" dirty="0"/>
          </a:p>
        </p:txBody>
      </p:sp>
      <p:pic>
        <p:nvPicPr>
          <p:cNvPr id="22" name="Image 2" descr="preencoded.png">    </p:cNvPr>
          <p:cNvPicPr>
            <a:picLocks noChangeAspect="1"/>
          </p:cNvPicPr>
          <p:nvPr/>
        </p:nvPicPr>
        <p:blipFill>
          <a:blip r:embed="rId3"/>
          <a:srcRect l="0" r="0" t="-45" b="-45"/>
          <a:stretch/>
        </p:blipFill>
        <p:spPr>
          <a:xfrm>
            <a:off x="833018" y="3004718"/>
            <a:ext cx="256946" cy="228600"/>
          </a:xfrm>
          <a:prstGeom prst="rect">
            <a:avLst/>
          </a:prstGeom>
        </p:spPr>
      </p:pic>
      <p:pic>
        <p:nvPicPr>
          <p:cNvPr id="23" name="Image 3" descr="preencoded.png">    </p:cNvPr>
          <p:cNvPicPr>
            <a:picLocks noChangeAspect="1"/>
          </p:cNvPicPr>
          <p:nvPr/>
        </p:nvPicPr>
        <p:blipFill>
          <a:blip r:embed="rId4"/>
          <a:srcRect l="0" r="0" t="0" b="0"/>
          <a:stretch/>
        </p:blipFill>
        <p:spPr>
          <a:xfrm>
            <a:off x="847649" y="4024274"/>
            <a:ext cx="228600" cy="228600"/>
          </a:xfrm>
          <a:prstGeom prst="rect">
            <a:avLst/>
          </a:prstGeom>
        </p:spPr>
      </p:pic>
      <p:pic>
        <p:nvPicPr>
          <p:cNvPr id="24" name="Image 4" descr="preencoded.png">    </p:cNvPr>
          <p:cNvPicPr>
            <a:picLocks noChangeAspect="1"/>
          </p:cNvPicPr>
          <p:nvPr/>
        </p:nvPicPr>
        <p:blipFill>
          <a:blip r:embed="rId5"/>
          <a:srcRect l="-80" r="-80" t="0" b="0"/>
          <a:stretch/>
        </p:blipFill>
        <p:spPr>
          <a:xfrm>
            <a:off x="819302" y="5043830"/>
            <a:ext cx="286207" cy="228600"/>
          </a:xfrm>
          <a:prstGeom prst="rect">
            <a:avLst/>
          </a:prstGeom>
        </p:spPr>
      </p:pic>
      <p:pic>
        <p:nvPicPr>
          <p:cNvPr id="25" name="Image 5" descr="preencoded.png">    </p:cNvPr>
          <p:cNvPicPr>
            <a:picLocks noChangeAspect="1"/>
          </p:cNvPicPr>
          <p:nvPr/>
        </p:nvPicPr>
        <p:blipFill>
          <a:blip r:embed="rId6"/>
          <a:srcRect l="0" r="0" t="-4" b="-4"/>
          <a:stretch/>
        </p:blipFill>
        <p:spPr>
          <a:xfrm>
            <a:off x="7391095" y="2404872"/>
            <a:ext cx="4229100" cy="3172054"/>
          </a:xfrm>
          <a:prstGeom prst="rect">
            <a:avLst/>
          </a:prstGeom>
        </p:spPr>
      </p:pic>
      <p:pic>
        <p:nvPicPr>
          <p:cNvPr id="26" name="Image 6" descr="preencoded.png">    </p:cNvPr>
          <p:cNvPicPr>
            <a:picLocks noChangeAspect="1"/>
          </p:cNvPicPr>
          <p:nvPr/>
        </p:nvPicPr>
        <p:blipFill>
          <a:blip r:embed="rId7"/>
          <a:srcRect l="0" r="0" t="0" b="0"/>
          <a:stretch/>
        </p:blipFill>
        <p:spPr>
          <a:xfrm>
            <a:off x="9172346" y="2119579"/>
            <a:ext cx="666598" cy="666598"/>
          </a:xfrm>
          <a:prstGeom prst="rect">
            <a:avLst/>
          </a:prstGeom>
        </p:spPr>
      </p:pic>
      <p:pic>
        <p:nvPicPr>
          <p:cNvPr id="27" name="Image 7" descr="preencoded.png">    </p:cNvPr>
          <p:cNvPicPr>
            <a:picLocks noChangeAspect="1"/>
          </p:cNvPicPr>
          <p:nvPr/>
        </p:nvPicPr>
        <p:blipFill>
          <a:blip r:embed="rId8"/>
          <a:srcRect l="0" r="0" t="-30" b="-30"/>
          <a:stretch/>
        </p:blipFill>
        <p:spPr>
          <a:xfrm>
            <a:off x="9411005" y="2300630"/>
            <a:ext cx="190195" cy="304495"/>
          </a:xfrm>
          <a:prstGeom prst="rect">
            <a:avLst/>
          </a:prstGeom>
        </p:spPr>
      </p:pic>
      <p:sp>
        <p:nvSpPr>
          <p:cNvPr id="28" name="Text 18"/>
          <p:cNvSpPr txBox="1"/>
          <p:nvPr/>
        </p:nvSpPr>
        <p:spPr>
          <a:xfrm>
            <a:off x="7715707" y="2786177"/>
            <a:ext cx="3581705" cy="305410"/>
          </a:xfrm>
          <a:prstGeom prst="rect">
            <a:avLst/>
          </a:prstGeom>
          <a:noFill/>
          <a:ln/>
        </p:spPr>
        <p:txBody>
          <a:bodyPr wrap="square" lIns="0" tIns="0" rIns="0" bIns="0" rtlCol="0" anchor="ctr"/>
          <a:lstStyle/>
          <a:p>
            <a:pPr algn="ctr" indent="0" marL="0">
              <a:buNone/>
            </a:pPr>
            <a:r>
              <a:rPr lang="en-US" sz="1800" b="1" dirty="0">
                <a:solidFill>
                  <a:srgbClr val="FFFFFF"/>
                </a:solidFill>
                <a:latin typeface="Montserrat" pitchFamily="34" charset="0"/>
                <a:ea typeface="Montserrat" pitchFamily="34" charset="-122"/>
                <a:cs typeface="Montserrat" pitchFamily="34" charset="-120"/>
              </a:rPr>
              <a:t>The Strategic Decision</a:t>
            </a:r>
            <a:endParaRPr lang="en-US" sz="1800" dirty="0"/>
          </a:p>
        </p:txBody>
      </p:sp>
      <p:sp>
        <p:nvSpPr>
          <p:cNvPr id="29" name="Text 19"/>
          <p:cNvSpPr txBox="1"/>
          <p:nvPr/>
        </p:nvSpPr>
        <p:spPr>
          <a:xfrm>
            <a:off x="7733995" y="3243377"/>
            <a:ext cx="3543300" cy="619963"/>
          </a:xfrm>
          <a:prstGeom prst="rect">
            <a:avLst/>
          </a:prstGeom>
          <a:noFill/>
          <a:ln/>
        </p:spPr>
        <p:txBody>
          <a:bodyPr wrap="square" lIns="0" tIns="0" rIns="0" bIns="0" rtlCol="0" anchor="t"/>
          <a:lstStyle/>
          <a:p>
            <a:pPr algn="ctr" indent="0" marL="0">
              <a:buNone/>
            </a:pPr>
            <a:r>
              <a:rPr lang="en-US" sz="1500" dirty="0">
                <a:solidFill>
                  <a:srgbClr val="FFFFFF"/>
                </a:solidFill>
                <a:latin typeface="Open Sans" pitchFamily="34" charset="0"/>
                <a:ea typeface="Open Sans" pitchFamily="34" charset="-122"/>
                <a:cs typeface="Open Sans" pitchFamily="34" charset="-120"/>
              </a:rPr>
              <a:t>Should we join third-party delivery platforms like UberEats or DoorDash?</a:t>
            </a:r>
            <a:endParaRPr lang="en-US" sz="1500" dirty="0"/>
          </a:p>
        </p:txBody>
      </p:sp>
      <p:sp>
        <p:nvSpPr>
          <p:cNvPr id="30" name="Shape 20"/>
          <p:cNvSpPr/>
          <p:nvPr/>
        </p:nvSpPr>
        <p:spPr>
          <a:xfrm>
            <a:off x="7772400" y="4091026"/>
            <a:ext cx="3467405" cy="1104595"/>
          </a:xfrm>
          <a:prstGeom prst="roundRect">
            <a:avLst>
              <a:gd name="adj" fmla="val 5709"/>
            </a:avLst>
          </a:prstGeom>
          <a:solidFill>
            <a:srgbClr val="FFFFFF">
              <a:alpha val="10000"/>
            </a:srgbClr>
          </a:solidFill>
          <a:ln w="12700">
            <a:solidFill>
              <a:srgbClr val="FFFFFF">
                <a:alpha val="0"/>
              </a:srgbClr>
            </a:solidFill>
            <a:prstDash val="solid"/>
          </a:ln>
        </p:spPr>
      </p:sp>
      <p:sp>
        <p:nvSpPr>
          <p:cNvPr id="31" name="Text 21"/>
          <p:cNvSpPr txBox="1"/>
          <p:nvPr/>
        </p:nvSpPr>
        <p:spPr>
          <a:xfrm>
            <a:off x="8535010" y="4243730"/>
            <a:ext cx="2628900" cy="800100"/>
          </a:xfrm>
          <a:prstGeom prst="rect">
            <a:avLst/>
          </a:prstGeom>
          <a:noFill/>
          <a:ln/>
        </p:spPr>
        <p:txBody>
          <a:bodyPr wrap="square" lIns="0" tIns="0" rIns="0" bIns="0" rtlCol="0" anchor="ctr"/>
          <a:lstStyle/>
          <a:p>
            <a:pPr algn="l" indent="0" marL="0">
              <a:buNone/>
            </a:pPr>
            <a:r>
              <a:rPr lang="en-US" sz="1300" b="1" dirty="0">
                <a:solidFill>
                  <a:srgbClr val="FFFFFF"/>
                </a:solidFill>
                <a:latin typeface="Open Sans" pitchFamily="34" charset="0"/>
                <a:ea typeface="Open Sans" pitchFamily="34" charset="-122"/>
                <a:cs typeface="Open Sans" pitchFamily="34" charset="-120"/>
              </a:rPr>
              <a:t> Why it's a "Place" decision:</a:t>
            </a:r>
            <a:pPr algn="l" indent="0" marL="0">
              <a:buNone/>
            </a:pPr>
            <a:endParaRPr lang="en-US" sz="1300" dirty="0"/>
          </a:p>
          <a:p>
            <a:pPr algn="l" indent="0" marL="0">
              <a:buNone/>
            </a:pPr>
            <a:r>
              <a:rPr lang="en-US" sz="1000" b="1" dirty="0">
                <a:solidFill>
                  <a:srgbClr val="FFFFFF"/>
                </a:solidFill>
                <a:latin typeface="Open Sans" pitchFamily="34" charset="0"/>
                <a:ea typeface="Open Sans" pitchFamily="34" charset="-122"/>
                <a:cs typeface="Open Sans" pitchFamily="34" charset="-120"/>
              </a:rPr>
              <a:t>It fundamentally changes how customers access us.</a:t>
            </a:r>
            <a:endParaRPr lang="en-US" sz="1300" dirty="0"/>
          </a:p>
        </p:txBody>
      </p:sp>
      <p:pic>
        <p:nvPicPr>
          <p:cNvPr id="32" name="Image 8" descr="preencoded.png">    </p:cNvPr>
          <p:cNvPicPr>
            <a:picLocks noChangeAspect="1"/>
          </p:cNvPicPr>
          <p:nvPr/>
        </p:nvPicPr>
        <p:blipFill>
          <a:blip r:embed="rId9"/>
          <a:srcRect l="-1773" r="-1773" t="0" b="0"/>
          <a:stretch/>
        </p:blipFill>
        <p:spPr>
          <a:xfrm>
            <a:off x="8279892" y="4293108"/>
            <a:ext cx="133502" cy="171907"/>
          </a:xfrm>
          <a:prstGeom prst="rect">
            <a:avLst/>
          </a:prstGeom>
        </p:spPr>
      </p:pic>
      <p:sp>
        <p:nvSpPr>
          <p:cNvPr id="33" name="Shape 22"/>
          <p:cNvSpPr/>
          <p:nvPr/>
        </p:nvSpPr>
        <p:spPr>
          <a:xfrm>
            <a:off x="0" y="6381598"/>
            <a:ext cx="12191695" cy="476402"/>
          </a:xfrm>
          <a:prstGeom prst="rect">
            <a:avLst/>
          </a:prstGeom>
          <a:solidFill>
            <a:srgbClr val="FFFFFF"/>
          </a:solidFill>
          <a:ln/>
        </p:spPr>
      </p:sp>
      <p:sp>
        <p:nvSpPr>
          <p:cNvPr id="34" name="Shape 23"/>
          <p:cNvSpPr/>
          <p:nvPr/>
        </p:nvSpPr>
        <p:spPr>
          <a:xfrm>
            <a:off x="0" y="6381598"/>
            <a:ext cx="12191695" cy="9144"/>
          </a:xfrm>
          <a:prstGeom prst="rect">
            <a:avLst/>
          </a:prstGeom>
          <a:solidFill>
            <a:srgbClr val="E5E7EB"/>
          </a:solidFill>
          <a:ln w="12700">
            <a:solidFill>
              <a:srgbClr val="E5E7EB">
                <a:alpha val="0"/>
              </a:srgbClr>
            </a:solidFill>
            <a:prstDash val="solid"/>
          </a:ln>
        </p:spPr>
      </p:sp>
      <p:sp>
        <p:nvSpPr>
          <p:cNvPr id="35" name="Text 24"/>
          <p:cNvSpPr txBox="1"/>
          <p:nvPr/>
        </p:nvSpPr>
        <p:spPr>
          <a:xfrm>
            <a:off x="571500" y="6529730"/>
            <a:ext cx="2629814"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Principles of Marketing • Module 7</a:t>
            </a:r>
            <a:endParaRPr lang="en-US" sz="1000" dirty="0"/>
          </a:p>
        </p:txBody>
      </p:sp>
      <p:sp>
        <p:nvSpPr>
          <p:cNvPr id="36" name="Text 25"/>
          <p:cNvSpPr txBox="1"/>
          <p:nvPr/>
        </p:nvSpPr>
        <p:spPr>
          <a:xfrm>
            <a:off x="11468405" y="6529730"/>
            <a:ext cx="238658"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15</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3F4F6"/>
          </a:solidFill>
          <a:ln w="12700">
            <a:solidFill>
              <a:srgbClr val="FFFFFF">
                <a:alpha val="0"/>
              </a:srgbClr>
            </a:solidFill>
            <a:prstDash val="solid"/>
          </a:ln>
        </p:spPr>
      </p:sp>
      <p:pic>
        <p:nvPicPr>
          <p:cNvPr id="3" name="Image 0" descr="preencoded.png">    </p:cNvPr>
          <p:cNvPicPr>
            <a:picLocks noChangeAspect="1"/>
          </p:cNvPicPr>
          <p:nvPr/>
        </p:nvPicPr>
        <p:blipFill>
          <a:blip r:embed="rId1"/>
          <a:srcRect l="0" r="0" t="-1" b="-1"/>
          <a:stretch/>
        </p:blipFill>
        <p:spPr>
          <a:xfrm>
            <a:off x="0" y="0"/>
            <a:ext cx="12191695" cy="6858000"/>
          </a:xfrm>
          <a:prstGeom prst="rect">
            <a:avLst/>
          </a:prstGeom>
        </p:spPr>
      </p:pic>
      <p:sp>
        <p:nvSpPr>
          <p:cNvPr id="4" name="Shape 1"/>
          <p:cNvSpPr/>
          <p:nvPr/>
        </p:nvSpPr>
        <p:spPr>
          <a:xfrm>
            <a:off x="9334195" y="-952805"/>
            <a:ext cx="3810305" cy="3810305"/>
          </a:xfrm>
          <a:prstGeom prst="ellipse">
            <a:avLst/>
          </a:prstGeom>
          <a:solidFill>
            <a:srgbClr val="10B981">
              <a:alpha val="10000"/>
            </a:srgbClr>
          </a:solidFill>
          <a:ln w="12700">
            <a:solidFill>
              <a:srgbClr val="FFFFFF">
                <a:alpha val="0"/>
              </a:srgbClr>
            </a:solidFill>
            <a:prstDash val="solid"/>
          </a:ln>
        </p:spPr>
      </p:sp>
      <p:sp>
        <p:nvSpPr>
          <p:cNvPr id="5" name="Shape 2"/>
          <p:cNvSpPr/>
          <p:nvPr/>
        </p:nvSpPr>
        <p:spPr>
          <a:xfrm>
            <a:off x="-476402" y="4476902"/>
            <a:ext cx="2857500" cy="2857500"/>
          </a:xfrm>
          <a:prstGeom prst="ellipse">
            <a:avLst/>
          </a:prstGeom>
          <a:solidFill>
            <a:srgbClr val="1E88E5">
              <a:alpha val="10000"/>
            </a:srgbClr>
          </a:solidFill>
          <a:ln w="12700">
            <a:solidFill>
              <a:srgbClr val="FFFFFF">
                <a:alpha val="0"/>
              </a:srgbClr>
            </a:solidFill>
            <a:prstDash val="solid"/>
          </a:ln>
        </p:spPr>
      </p:sp>
      <p:sp>
        <p:nvSpPr>
          <p:cNvPr id="6" name="Text 3"/>
          <p:cNvSpPr txBox="1"/>
          <p:nvPr/>
        </p:nvSpPr>
        <p:spPr>
          <a:xfrm>
            <a:off x="571500" y="790956"/>
            <a:ext cx="8269834" cy="428854"/>
          </a:xfrm>
          <a:prstGeom prst="rect">
            <a:avLst/>
          </a:prstGeom>
          <a:noFill/>
          <a:ln/>
        </p:spPr>
        <p:txBody>
          <a:bodyPr wrap="square" lIns="0" tIns="0" rIns="0" bIns="0" rtlCol="0" anchor="ctr"/>
          <a:lstStyle/>
          <a:p>
            <a:pPr algn="l" indent="0" marL="0">
              <a:buNone/>
            </a:pPr>
            <a:r>
              <a:rPr lang="en-US" sz="2700" b="1" dirty="0">
                <a:solidFill>
                  <a:srgbClr val="1F2937"/>
                </a:solidFill>
                <a:latin typeface="Montserrat" pitchFamily="34" charset="0"/>
                <a:ea typeface="Montserrat" pitchFamily="34" charset="-122"/>
                <a:cs typeface="Montserrat" pitchFamily="34" charset="-120"/>
              </a:rPr>
              <a:t> Benefits of Joining </a:t>
            </a:r>
            <a:pPr algn="l" indent="0" marL="0">
              <a:buNone/>
            </a:pPr>
            <a:r>
              <a:rPr lang="en-US" sz="2700" b="1" dirty="0">
                <a:solidFill>
                  <a:srgbClr val="059669"/>
                </a:solidFill>
                <a:latin typeface="Montserrat" pitchFamily="34" charset="0"/>
                <a:ea typeface="Montserrat" pitchFamily="34" charset="-122"/>
                <a:cs typeface="Montserrat" pitchFamily="34" charset="-120"/>
              </a:rPr>
              <a:t>Delivery Platforms</a:t>
            </a:r>
            <a:endParaRPr lang="en-US" sz="2700" dirty="0"/>
          </a:p>
        </p:txBody>
      </p:sp>
      <p:pic>
        <p:nvPicPr>
          <p:cNvPr id="7" name="Image 1" descr="preencoded.png">    </p:cNvPr>
          <p:cNvPicPr>
            <a:picLocks noChangeAspect="1"/>
          </p:cNvPicPr>
          <p:nvPr/>
        </p:nvPicPr>
        <p:blipFill>
          <a:blip r:embed="rId2"/>
          <a:srcRect l="0" r="0" t="0" b="0"/>
          <a:stretch/>
        </p:blipFill>
        <p:spPr>
          <a:xfrm>
            <a:off x="11162995" y="381305"/>
            <a:ext cx="457200" cy="457200"/>
          </a:xfrm>
          <a:prstGeom prst="rect">
            <a:avLst/>
          </a:prstGeom>
        </p:spPr>
      </p:pic>
      <p:pic>
        <p:nvPicPr>
          <p:cNvPr id="8" name="Image 2" descr="preencoded.png">    </p:cNvPr>
          <p:cNvPicPr>
            <a:picLocks noChangeAspect="1"/>
          </p:cNvPicPr>
          <p:nvPr/>
        </p:nvPicPr>
        <p:blipFill>
          <a:blip r:embed="rId3"/>
          <a:stretch>
            <a:fillRect/>
          </a:stretch>
        </p:blipFill>
        <p:spPr>
          <a:xfrm>
            <a:off x="571500" y="381305"/>
            <a:ext cx="2115007" cy="314554"/>
          </a:xfrm>
          <a:prstGeom prst="rect">
            <a:avLst/>
          </a:prstGeom>
        </p:spPr>
      </p:pic>
      <p:sp>
        <p:nvSpPr>
          <p:cNvPr id="9" name="Text 4"/>
          <p:cNvSpPr/>
          <p:nvPr/>
        </p:nvSpPr>
        <p:spPr>
          <a:xfrm>
            <a:off x="571500" y="381305"/>
            <a:ext cx="2115007" cy="314554"/>
          </a:xfrm>
          <a:prstGeom prst="rect">
            <a:avLst/>
          </a:prstGeom>
          <a:solidFill>
            <a:srgbClr val="FFFFFF">
              <a:alpha val="0"/>
            </a:srgbClr>
          </a:solidFill>
          <a:ln>
            <a:solidFill>
              <a:srgbClr val="FFFFFF">
                <a:alpha val="0"/>
              </a:srgbClr>
            </a:solidFill>
          </a:ln>
        </p:spPr>
        <p:txBody>
          <a:bodyPr wrap="square" lIns="0" tIns="0" rIns="0" bIns="0" rtlCol="0" anchor="ctr"/>
          <a:lstStyle/>
          <a:p>
            <a:pPr algn="ctr" indent="0" marL="0">
              <a:buNone/>
            </a:pPr>
            <a:r>
              <a:rPr lang="en-US" sz="1000" b="1" spc="75" kern="0" dirty="0">
                <a:solidFill>
                  <a:srgbClr val="059669"/>
                </a:solidFill>
                <a:latin typeface="Open Sans" pitchFamily="34" charset="0"/>
                <a:ea typeface="Open Sans" pitchFamily="34" charset="-122"/>
                <a:cs typeface="Open Sans" pitchFamily="34" charset="-120"/>
              </a:rPr>
              <a:t>Pizza Shop Case Study</a:t>
            </a:r>
            <a:endParaRPr lang="en-US" sz="1000" dirty="0"/>
          </a:p>
        </p:txBody>
      </p:sp>
      <p:sp>
        <p:nvSpPr>
          <p:cNvPr id="10" name="Shape 5"/>
          <p:cNvSpPr/>
          <p:nvPr/>
        </p:nvSpPr>
        <p:spPr>
          <a:xfrm>
            <a:off x="952805" y="2179015"/>
            <a:ext cx="10287000" cy="1485900"/>
          </a:xfrm>
          <a:prstGeom prst="roundRect">
            <a:avLst>
              <a:gd name="adj" fmla="val 6312"/>
            </a:avLst>
          </a:prstGeom>
          <a:solidFill>
            <a:srgbClr val="FFFFFF"/>
          </a:solidFill>
          <a:ln/>
          <a:effectLst>
            <a:outerShdw sx="100000" sy="100000" kx="0" ky="0" algn="bl" rotWithShape="0" blurRad="139700" dist="38100" dir="16200000">
              <a:srgbClr val="000000">
                <a:alpha val="5000"/>
              </a:srgbClr>
            </a:outerShdw>
          </a:effectLst>
        </p:spPr>
      </p:sp>
      <p:sp>
        <p:nvSpPr>
          <p:cNvPr id="11" name="Shape 6"/>
          <p:cNvSpPr/>
          <p:nvPr/>
        </p:nvSpPr>
        <p:spPr>
          <a:xfrm>
            <a:off x="952805" y="2179015"/>
            <a:ext cx="75895" cy="1485900"/>
          </a:xfrm>
          <a:prstGeom prst="roundRect">
            <a:avLst>
              <a:gd name="adj" fmla="val 123572"/>
            </a:avLst>
          </a:prstGeom>
          <a:solidFill>
            <a:srgbClr val="10B981"/>
          </a:solidFill>
          <a:ln w="12700">
            <a:solidFill>
              <a:srgbClr val="10B981">
                <a:alpha val="0"/>
              </a:srgbClr>
            </a:solidFill>
            <a:prstDash val="solid"/>
          </a:ln>
        </p:spPr>
      </p:sp>
      <p:sp>
        <p:nvSpPr>
          <p:cNvPr id="12" name="Text 7"/>
          <p:cNvSpPr txBox="1"/>
          <p:nvPr/>
        </p:nvSpPr>
        <p:spPr>
          <a:xfrm>
            <a:off x="10223906" y="2275027"/>
            <a:ext cx="1011326" cy="1143000"/>
          </a:xfrm>
          <a:prstGeom prst="rect">
            <a:avLst/>
          </a:prstGeom>
          <a:noFill/>
          <a:ln/>
        </p:spPr>
        <p:txBody>
          <a:bodyPr wrap="square" lIns="0" tIns="0" rIns="0" bIns="0" rtlCol="0" anchor="ctr"/>
          <a:lstStyle/>
          <a:p>
            <a:pPr algn="l" indent="0" marL="0">
              <a:buNone/>
            </a:pPr>
            <a:r>
              <a:rPr lang="en-US" sz="6000" b="1" dirty="0">
                <a:solidFill>
                  <a:srgbClr val="F3F4F6"/>
                </a:solidFill>
                <a:latin typeface="Montserrat" pitchFamily="34" charset="0"/>
                <a:ea typeface="Montserrat" pitchFamily="34" charset="-122"/>
                <a:cs typeface="Montserrat" pitchFamily="34" charset="-120"/>
              </a:rPr>
              <a:t>01</a:t>
            </a:r>
            <a:endParaRPr lang="en-US" sz="6000" dirty="0"/>
          </a:p>
        </p:txBody>
      </p:sp>
      <p:sp>
        <p:nvSpPr>
          <p:cNvPr id="13" name="Shape 8"/>
          <p:cNvSpPr/>
          <p:nvPr/>
        </p:nvSpPr>
        <p:spPr>
          <a:xfrm>
            <a:off x="952805" y="3943807"/>
            <a:ext cx="10287000" cy="1485900"/>
          </a:xfrm>
          <a:prstGeom prst="roundRect">
            <a:avLst>
              <a:gd name="adj" fmla="val 6312"/>
            </a:avLst>
          </a:prstGeom>
          <a:solidFill>
            <a:srgbClr val="FFFFFF"/>
          </a:solidFill>
          <a:ln/>
          <a:effectLst>
            <a:outerShdw sx="100000" sy="100000" kx="0" ky="0" algn="bl" rotWithShape="0" blurRad="139700" dist="38100" dir="16200000">
              <a:srgbClr val="000000">
                <a:alpha val="5000"/>
              </a:srgbClr>
            </a:outerShdw>
          </a:effectLst>
        </p:spPr>
      </p:sp>
      <p:sp>
        <p:nvSpPr>
          <p:cNvPr id="14" name="Shape 9"/>
          <p:cNvSpPr/>
          <p:nvPr/>
        </p:nvSpPr>
        <p:spPr>
          <a:xfrm>
            <a:off x="952805" y="3943807"/>
            <a:ext cx="75895" cy="1485900"/>
          </a:xfrm>
          <a:prstGeom prst="roundRect">
            <a:avLst>
              <a:gd name="adj" fmla="val 123572"/>
            </a:avLst>
          </a:prstGeom>
          <a:solidFill>
            <a:srgbClr val="10B981"/>
          </a:solidFill>
          <a:ln w="12700">
            <a:solidFill>
              <a:srgbClr val="10B981">
                <a:alpha val="0"/>
              </a:srgbClr>
            </a:solidFill>
            <a:prstDash val="solid"/>
          </a:ln>
        </p:spPr>
      </p:sp>
      <p:sp>
        <p:nvSpPr>
          <p:cNvPr id="15" name="Text 10"/>
          <p:cNvSpPr txBox="1"/>
          <p:nvPr/>
        </p:nvSpPr>
        <p:spPr>
          <a:xfrm>
            <a:off x="10075774" y="4038905"/>
            <a:ext cx="1059790" cy="1143000"/>
          </a:xfrm>
          <a:prstGeom prst="rect">
            <a:avLst/>
          </a:prstGeom>
          <a:noFill/>
          <a:ln/>
        </p:spPr>
        <p:txBody>
          <a:bodyPr wrap="square" lIns="0" tIns="0" rIns="0" bIns="0" rtlCol="0" anchor="ctr"/>
          <a:lstStyle/>
          <a:p>
            <a:pPr algn="l" indent="0" marL="0">
              <a:buNone/>
            </a:pPr>
            <a:r>
              <a:rPr lang="en-US" sz="6000" b="1" dirty="0">
                <a:solidFill>
                  <a:srgbClr val="F3F4F6"/>
                </a:solidFill>
                <a:latin typeface="Montserrat" pitchFamily="34" charset="0"/>
                <a:ea typeface="Montserrat" pitchFamily="34" charset="-122"/>
                <a:cs typeface="Montserrat" pitchFamily="34" charset="-120"/>
              </a:rPr>
              <a:t>02</a:t>
            </a:r>
            <a:endParaRPr lang="en-US" sz="6000" dirty="0"/>
          </a:p>
        </p:txBody>
      </p:sp>
      <p:sp>
        <p:nvSpPr>
          <p:cNvPr id="16" name="Shape 11"/>
          <p:cNvSpPr/>
          <p:nvPr/>
        </p:nvSpPr>
        <p:spPr>
          <a:xfrm>
            <a:off x="1314907" y="2537460"/>
            <a:ext cx="761695" cy="761695"/>
          </a:xfrm>
          <a:prstGeom prst="ellipse">
            <a:avLst/>
          </a:prstGeom>
          <a:solidFill>
            <a:srgbClr val="ECFDF5"/>
          </a:solidFill>
          <a:ln w="25400">
            <a:solidFill>
              <a:srgbClr val="A7F3D0"/>
            </a:solidFill>
            <a:prstDash val="solid"/>
          </a:ln>
        </p:spPr>
      </p:sp>
      <p:pic>
        <p:nvPicPr>
          <p:cNvPr id="17" name="Image 3" descr="preencoded.png">    </p:cNvPr>
          <p:cNvPicPr>
            <a:picLocks noChangeAspect="1"/>
          </p:cNvPicPr>
          <p:nvPr/>
        </p:nvPicPr>
        <p:blipFill>
          <a:blip r:embed="rId4"/>
          <a:srcRect l="0" r="0" t="0" b="0"/>
          <a:stretch/>
        </p:blipFill>
        <p:spPr>
          <a:xfrm>
            <a:off x="1524305" y="2746858"/>
            <a:ext cx="342900" cy="342900"/>
          </a:xfrm>
          <a:prstGeom prst="rect">
            <a:avLst/>
          </a:prstGeom>
        </p:spPr>
      </p:pic>
      <p:sp>
        <p:nvSpPr>
          <p:cNvPr id="18" name="Text 12"/>
          <p:cNvSpPr txBox="1"/>
          <p:nvPr/>
        </p:nvSpPr>
        <p:spPr>
          <a:xfrm>
            <a:off x="2361895" y="2465222"/>
            <a:ext cx="8706002" cy="342900"/>
          </a:xfrm>
          <a:prstGeom prst="rect">
            <a:avLst/>
          </a:prstGeom>
          <a:noFill/>
          <a:ln/>
        </p:spPr>
        <p:txBody>
          <a:bodyPr wrap="square" lIns="0" tIns="0" rIns="0" bIns="0" rtlCol="0" anchor="ctr"/>
          <a:lstStyle/>
          <a:p>
            <a:pPr algn="l" indent="0" marL="0">
              <a:buNone/>
            </a:pPr>
            <a:r>
              <a:rPr lang="en-US" sz="1800" b="1" dirty="0">
                <a:solidFill>
                  <a:srgbClr val="1F2937"/>
                </a:solidFill>
                <a:latin typeface="Montserrat" pitchFamily="34" charset="0"/>
                <a:ea typeface="Montserrat" pitchFamily="34" charset="-122"/>
                <a:cs typeface="Montserrat" pitchFamily="34" charset="-120"/>
              </a:rPr>
              <a:t>Reach and Discovery</a:t>
            </a:r>
            <a:endParaRPr lang="en-US" sz="1800" dirty="0"/>
          </a:p>
        </p:txBody>
      </p:sp>
      <p:sp>
        <p:nvSpPr>
          <p:cNvPr id="19" name="Text 13"/>
          <p:cNvSpPr txBox="1"/>
          <p:nvPr/>
        </p:nvSpPr>
        <p:spPr>
          <a:xfrm>
            <a:off x="2361895" y="2884018"/>
            <a:ext cx="8668512" cy="495605"/>
          </a:xfrm>
          <a:prstGeom prst="rect">
            <a:avLst/>
          </a:prstGeom>
          <a:noFill/>
          <a:ln/>
        </p:spPr>
        <p:txBody>
          <a:bodyPr wrap="square" lIns="0" tIns="0" rIns="0" bIns="0" rtlCol="0" anchor="t"/>
          <a:lstStyle/>
          <a:p>
            <a:pPr algn="l" indent="0" marL="0">
              <a:buNone/>
            </a:pPr>
            <a:r>
              <a:rPr lang="en-US" sz="1200" b="1" dirty="0">
                <a:solidFill>
                  <a:srgbClr val="4B5563"/>
                </a:solidFill>
                <a:latin typeface="Open Sans" pitchFamily="34" charset="0"/>
                <a:ea typeface="Open Sans" pitchFamily="34" charset="-122"/>
                <a:cs typeface="Open Sans" pitchFamily="34" charset="-120"/>
              </a:rPr>
              <a:t>Access new customers in-app.</a:t>
            </a:r>
            <a:pPr algn="l" indent="0" marL="0">
              <a:buNone/>
            </a:pPr>
            <a:r>
              <a:rPr lang="en-US" sz="1200" dirty="0">
                <a:solidFill>
                  <a:srgbClr val="4B5563"/>
                </a:solidFill>
                <a:latin typeface="Open Sans" pitchFamily="34" charset="0"/>
                <a:ea typeface="Open Sans" pitchFamily="34" charset="-122"/>
                <a:cs typeface="Open Sans" pitchFamily="34" charset="-120"/>
              </a:rPr>
              <a:t> Delivery platforms act like search engines for food. Your shop becomes visible to thousands of hungry locals who might never walk past your physical location, instantly expanding your market. </a:t>
            </a:r>
            <a:endParaRPr lang="en-US" sz="1200" dirty="0"/>
          </a:p>
        </p:txBody>
      </p:sp>
      <p:sp>
        <p:nvSpPr>
          <p:cNvPr id="20" name="Shape 14"/>
          <p:cNvSpPr/>
          <p:nvPr/>
        </p:nvSpPr>
        <p:spPr>
          <a:xfrm>
            <a:off x="1314907" y="4301338"/>
            <a:ext cx="761695" cy="761695"/>
          </a:xfrm>
          <a:prstGeom prst="ellipse">
            <a:avLst/>
          </a:prstGeom>
          <a:solidFill>
            <a:srgbClr val="ECFDF5"/>
          </a:solidFill>
          <a:ln w="25400">
            <a:solidFill>
              <a:srgbClr val="A7F3D0"/>
            </a:solidFill>
            <a:prstDash val="solid"/>
          </a:ln>
        </p:spPr>
      </p:sp>
      <p:pic>
        <p:nvPicPr>
          <p:cNvPr id="21" name="Image 4" descr="preencoded.png">    </p:cNvPr>
          <p:cNvPicPr>
            <a:picLocks noChangeAspect="1"/>
          </p:cNvPicPr>
          <p:nvPr/>
        </p:nvPicPr>
        <p:blipFill>
          <a:blip r:embed="rId5"/>
          <a:srcRect l="-743" r="-743" t="0" b="0"/>
          <a:stretch/>
        </p:blipFill>
        <p:spPr>
          <a:xfrm>
            <a:off x="1543507" y="4510735"/>
            <a:ext cx="304495" cy="342900"/>
          </a:xfrm>
          <a:prstGeom prst="rect">
            <a:avLst/>
          </a:prstGeom>
        </p:spPr>
      </p:pic>
      <p:sp>
        <p:nvSpPr>
          <p:cNvPr id="22" name="Text 15"/>
          <p:cNvSpPr txBox="1"/>
          <p:nvPr/>
        </p:nvSpPr>
        <p:spPr>
          <a:xfrm>
            <a:off x="2361895" y="4229100"/>
            <a:ext cx="8706002" cy="342900"/>
          </a:xfrm>
          <a:prstGeom prst="rect">
            <a:avLst/>
          </a:prstGeom>
          <a:noFill/>
          <a:ln/>
        </p:spPr>
        <p:txBody>
          <a:bodyPr wrap="square" lIns="0" tIns="0" rIns="0" bIns="0" rtlCol="0" anchor="ctr"/>
          <a:lstStyle/>
          <a:p>
            <a:pPr algn="l" indent="0" marL="0">
              <a:buNone/>
            </a:pPr>
            <a:r>
              <a:rPr lang="en-US" sz="1800" b="1" dirty="0">
                <a:solidFill>
                  <a:srgbClr val="1F2937"/>
                </a:solidFill>
                <a:latin typeface="Montserrat" pitchFamily="34" charset="0"/>
                <a:ea typeface="Montserrat" pitchFamily="34" charset="-122"/>
                <a:cs typeface="Montserrat" pitchFamily="34" charset="-120"/>
              </a:rPr>
              <a:t>Convenience and Speed</a:t>
            </a:r>
            <a:endParaRPr lang="en-US" sz="1800" dirty="0"/>
          </a:p>
        </p:txBody>
      </p:sp>
      <p:sp>
        <p:nvSpPr>
          <p:cNvPr id="23" name="Text 16"/>
          <p:cNvSpPr txBox="1"/>
          <p:nvPr/>
        </p:nvSpPr>
        <p:spPr>
          <a:xfrm>
            <a:off x="2361895" y="4647895"/>
            <a:ext cx="8668512" cy="495605"/>
          </a:xfrm>
          <a:prstGeom prst="rect">
            <a:avLst/>
          </a:prstGeom>
          <a:noFill/>
          <a:ln/>
        </p:spPr>
        <p:txBody>
          <a:bodyPr wrap="square" lIns="0" tIns="0" rIns="0" bIns="0" rtlCol="0" anchor="t"/>
          <a:lstStyle/>
          <a:p>
            <a:pPr algn="l" indent="0" marL="0">
              <a:buNone/>
            </a:pPr>
            <a:r>
              <a:rPr lang="en-US" sz="1200" b="1" dirty="0">
                <a:solidFill>
                  <a:srgbClr val="4B5563"/>
                </a:solidFill>
                <a:latin typeface="Open Sans" pitchFamily="34" charset="0"/>
                <a:ea typeface="Open Sans" pitchFamily="34" charset="-122"/>
                <a:cs typeface="Open Sans" pitchFamily="34" charset="-120"/>
              </a:rPr>
              <a:t>On-demand ordering and payment.</a:t>
            </a:r>
            <a:pPr algn="l" indent="0" marL="0">
              <a:buNone/>
            </a:pPr>
            <a:r>
              <a:rPr lang="en-US" sz="1200" dirty="0">
                <a:solidFill>
                  <a:srgbClr val="4B5563"/>
                </a:solidFill>
                <a:latin typeface="Open Sans" pitchFamily="34" charset="0"/>
                <a:ea typeface="Open Sans" pitchFamily="34" charset="-122"/>
                <a:cs typeface="Open Sans" pitchFamily="34" charset="-120"/>
              </a:rPr>
              <a:t> The platform handles the entire transaction friction. Customers can browse, customize, pay, and track their order in seconds without making a phone call or leaving their couch. </a:t>
            </a:r>
            <a:endParaRPr lang="en-US" sz="1200" dirty="0"/>
          </a:p>
        </p:txBody>
      </p:sp>
      <p:sp>
        <p:nvSpPr>
          <p:cNvPr id="24" name="Shape 17"/>
          <p:cNvSpPr/>
          <p:nvPr/>
        </p:nvSpPr>
        <p:spPr>
          <a:xfrm>
            <a:off x="0" y="6381598"/>
            <a:ext cx="12191695" cy="476402"/>
          </a:xfrm>
          <a:prstGeom prst="rect">
            <a:avLst/>
          </a:prstGeom>
          <a:solidFill>
            <a:srgbClr val="FFFFFF"/>
          </a:solidFill>
          <a:ln/>
        </p:spPr>
      </p:sp>
      <p:sp>
        <p:nvSpPr>
          <p:cNvPr id="25" name="Shape 18"/>
          <p:cNvSpPr/>
          <p:nvPr/>
        </p:nvSpPr>
        <p:spPr>
          <a:xfrm>
            <a:off x="0" y="6381598"/>
            <a:ext cx="12191695" cy="9144"/>
          </a:xfrm>
          <a:prstGeom prst="rect">
            <a:avLst/>
          </a:prstGeom>
          <a:solidFill>
            <a:srgbClr val="E5E7EB"/>
          </a:solidFill>
          <a:ln w="12700">
            <a:solidFill>
              <a:srgbClr val="E5E7EB">
                <a:alpha val="0"/>
              </a:srgbClr>
            </a:solidFill>
            <a:prstDash val="solid"/>
          </a:ln>
        </p:spPr>
      </p:sp>
      <p:sp>
        <p:nvSpPr>
          <p:cNvPr id="26" name="Text 19"/>
          <p:cNvSpPr txBox="1"/>
          <p:nvPr/>
        </p:nvSpPr>
        <p:spPr>
          <a:xfrm>
            <a:off x="571500" y="6529730"/>
            <a:ext cx="2629814"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Principles of Marketing • Module 7</a:t>
            </a:r>
            <a:endParaRPr lang="en-US" sz="1000" dirty="0"/>
          </a:p>
        </p:txBody>
      </p:sp>
      <p:sp>
        <p:nvSpPr>
          <p:cNvPr id="27" name="Text 20"/>
          <p:cNvSpPr txBox="1"/>
          <p:nvPr/>
        </p:nvSpPr>
        <p:spPr>
          <a:xfrm>
            <a:off x="11468405" y="6529730"/>
            <a:ext cx="238658"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16</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3F4F6"/>
          </a:solidFill>
          <a:ln w="12700">
            <a:solidFill>
              <a:srgbClr val="FFFFFF">
                <a:alpha val="0"/>
              </a:srgbClr>
            </a:solidFill>
            <a:prstDash val="solid"/>
          </a:ln>
        </p:spPr>
      </p:sp>
      <p:pic>
        <p:nvPicPr>
          <p:cNvPr id="3" name="Image 0" descr="preencoded.png">    </p:cNvPr>
          <p:cNvPicPr>
            <a:picLocks noChangeAspect="1"/>
          </p:cNvPicPr>
          <p:nvPr/>
        </p:nvPicPr>
        <p:blipFill>
          <a:blip r:embed="rId1"/>
          <a:srcRect l="0" r="0" t="-1" b="-1"/>
          <a:stretch/>
        </p:blipFill>
        <p:spPr>
          <a:xfrm>
            <a:off x="0" y="0"/>
            <a:ext cx="12191695" cy="6858000"/>
          </a:xfrm>
          <a:prstGeom prst="rect">
            <a:avLst/>
          </a:prstGeom>
        </p:spPr>
      </p:pic>
      <p:sp>
        <p:nvSpPr>
          <p:cNvPr id="4" name="Shape 1"/>
          <p:cNvSpPr/>
          <p:nvPr/>
        </p:nvSpPr>
        <p:spPr>
          <a:xfrm>
            <a:off x="9334195" y="-952805"/>
            <a:ext cx="3810305" cy="3810305"/>
          </a:xfrm>
          <a:prstGeom prst="ellipse">
            <a:avLst/>
          </a:prstGeom>
          <a:solidFill>
            <a:srgbClr val="10B981">
              <a:alpha val="10000"/>
            </a:srgbClr>
          </a:solidFill>
          <a:ln w="12700">
            <a:solidFill>
              <a:srgbClr val="FFFFFF">
                <a:alpha val="0"/>
              </a:srgbClr>
            </a:solidFill>
            <a:prstDash val="solid"/>
          </a:ln>
        </p:spPr>
      </p:sp>
      <p:sp>
        <p:nvSpPr>
          <p:cNvPr id="5" name="Shape 2"/>
          <p:cNvSpPr/>
          <p:nvPr/>
        </p:nvSpPr>
        <p:spPr>
          <a:xfrm>
            <a:off x="-476402" y="4476902"/>
            <a:ext cx="2857500" cy="2857500"/>
          </a:xfrm>
          <a:prstGeom prst="ellipse">
            <a:avLst/>
          </a:prstGeom>
          <a:solidFill>
            <a:srgbClr val="1E88E5">
              <a:alpha val="10000"/>
            </a:srgbClr>
          </a:solidFill>
          <a:ln w="12700">
            <a:solidFill>
              <a:srgbClr val="FFFFFF">
                <a:alpha val="0"/>
              </a:srgbClr>
            </a:solidFill>
            <a:prstDash val="solid"/>
          </a:ln>
        </p:spPr>
      </p:sp>
      <p:sp>
        <p:nvSpPr>
          <p:cNvPr id="6" name="Text 3"/>
          <p:cNvSpPr txBox="1"/>
          <p:nvPr/>
        </p:nvSpPr>
        <p:spPr>
          <a:xfrm>
            <a:off x="571500" y="790956"/>
            <a:ext cx="8269834" cy="428854"/>
          </a:xfrm>
          <a:prstGeom prst="rect">
            <a:avLst/>
          </a:prstGeom>
          <a:noFill/>
          <a:ln/>
        </p:spPr>
        <p:txBody>
          <a:bodyPr wrap="square" lIns="0" tIns="0" rIns="0" bIns="0" rtlCol="0" anchor="ctr"/>
          <a:lstStyle/>
          <a:p>
            <a:pPr algn="l" indent="0" marL="0">
              <a:buNone/>
            </a:pPr>
            <a:r>
              <a:rPr lang="en-US" sz="2700" b="1" dirty="0">
                <a:solidFill>
                  <a:srgbClr val="1F2937"/>
                </a:solidFill>
                <a:latin typeface="Montserrat" pitchFamily="34" charset="0"/>
                <a:ea typeface="Montserrat" pitchFamily="34" charset="-122"/>
                <a:cs typeface="Montserrat" pitchFamily="34" charset="-120"/>
              </a:rPr>
              <a:t> Benefits of Joining </a:t>
            </a:r>
            <a:pPr algn="l" indent="0" marL="0">
              <a:buNone/>
            </a:pPr>
            <a:r>
              <a:rPr lang="en-US" sz="2700" b="1" dirty="0">
                <a:solidFill>
                  <a:srgbClr val="059669"/>
                </a:solidFill>
                <a:latin typeface="Montserrat" pitchFamily="34" charset="0"/>
                <a:ea typeface="Montserrat" pitchFamily="34" charset="-122"/>
                <a:cs typeface="Montserrat" pitchFamily="34" charset="-120"/>
              </a:rPr>
              <a:t>Delivery Platforms</a:t>
            </a:r>
            <a:endParaRPr lang="en-US" sz="2700" dirty="0"/>
          </a:p>
        </p:txBody>
      </p:sp>
      <p:pic>
        <p:nvPicPr>
          <p:cNvPr id="7" name="Image 1" descr="preencoded.png">    </p:cNvPr>
          <p:cNvPicPr>
            <a:picLocks noChangeAspect="1"/>
          </p:cNvPicPr>
          <p:nvPr/>
        </p:nvPicPr>
        <p:blipFill>
          <a:blip r:embed="rId2"/>
          <a:srcRect l="0" r="0" t="0" b="0"/>
          <a:stretch/>
        </p:blipFill>
        <p:spPr>
          <a:xfrm>
            <a:off x="11162995" y="381305"/>
            <a:ext cx="457200" cy="457200"/>
          </a:xfrm>
          <a:prstGeom prst="rect">
            <a:avLst/>
          </a:prstGeom>
        </p:spPr>
      </p:pic>
      <p:pic>
        <p:nvPicPr>
          <p:cNvPr id="8" name="Image 2" descr="preencoded.png">    </p:cNvPr>
          <p:cNvPicPr>
            <a:picLocks noChangeAspect="1"/>
          </p:cNvPicPr>
          <p:nvPr/>
        </p:nvPicPr>
        <p:blipFill>
          <a:blip r:embed="rId3"/>
          <a:stretch>
            <a:fillRect/>
          </a:stretch>
        </p:blipFill>
        <p:spPr>
          <a:xfrm>
            <a:off x="571500" y="381305"/>
            <a:ext cx="2115007" cy="314554"/>
          </a:xfrm>
          <a:prstGeom prst="rect">
            <a:avLst/>
          </a:prstGeom>
        </p:spPr>
      </p:pic>
      <p:sp>
        <p:nvSpPr>
          <p:cNvPr id="9" name="Text 4"/>
          <p:cNvSpPr/>
          <p:nvPr/>
        </p:nvSpPr>
        <p:spPr>
          <a:xfrm>
            <a:off x="571500" y="381305"/>
            <a:ext cx="2115007" cy="314554"/>
          </a:xfrm>
          <a:prstGeom prst="rect">
            <a:avLst/>
          </a:prstGeom>
          <a:solidFill>
            <a:srgbClr val="FFFFFF">
              <a:alpha val="0"/>
            </a:srgbClr>
          </a:solidFill>
          <a:ln>
            <a:solidFill>
              <a:srgbClr val="FFFFFF">
                <a:alpha val="0"/>
              </a:srgbClr>
            </a:solidFill>
          </a:ln>
        </p:spPr>
        <p:txBody>
          <a:bodyPr wrap="square" lIns="0" tIns="0" rIns="0" bIns="0" rtlCol="0" anchor="ctr"/>
          <a:lstStyle/>
          <a:p>
            <a:pPr algn="ctr" indent="0" marL="0">
              <a:buNone/>
            </a:pPr>
            <a:r>
              <a:rPr lang="en-US" sz="1000" b="1" spc="75" kern="0" dirty="0">
                <a:solidFill>
                  <a:srgbClr val="059669"/>
                </a:solidFill>
                <a:latin typeface="Open Sans" pitchFamily="34" charset="0"/>
                <a:ea typeface="Open Sans" pitchFamily="34" charset="-122"/>
                <a:cs typeface="Open Sans" pitchFamily="34" charset="-120"/>
              </a:rPr>
              <a:t>Pizza Shop Case Study</a:t>
            </a:r>
            <a:endParaRPr lang="en-US" sz="1000" dirty="0"/>
          </a:p>
        </p:txBody>
      </p:sp>
      <p:sp>
        <p:nvSpPr>
          <p:cNvPr id="10" name="Shape 5"/>
          <p:cNvSpPr/>
          <p:nvPr/>
        </p:nvSpPr>
        <p:spPr>
          <a:xfrm>
            <a:off x="952805" y="2179015"/>
            <a:ext cx="10287000" cy="1485900"/>
          </a:xfrm>
          <a:prstGeom prst="roundRect">
            <a:avLst>
              <a:gd name="adj" fmla="val 6312"/>
            </a:avLst>
          </a:prstGeom>
          <a:solidFill>
            <a:srgbClr val="FFFFFF"/>
          </a:solidFill>
          <a:ln/>
          <a:effectLst>
            <a:outerShdw sx="100000" sy="100000" kx="0" ky="0" algn="bl" rotWithShape="0" blurRad="139700" dist="38100" dir="16200000">
              <a:srgbClr val="000000">
                <a:alpha val="5000"/>
              </a:srgbClr>
            </a:outerShdw>
          </a:effectLst>
        </p:spPr>
      </p:sp>
      <p:sp>
        <p:nvSpPr>
          <p:cNvPr id="11" name="Shape 6"/>
          <p:cNvSpPr/>
          <p:nvPr/>
        </p:nvSpPr>
        <p:spPr>
          <a:xfrm>
            <a:off x="952805" y="2179015"/>
            <a:ext cx="75895" cy="1485900"/>
          </a:xfrm>
          <a:prstGeom prst="roundRect">
            <a:avLst>
              <a:gd name="adj" fmla="val 123572"/>
            </a:avLst>
          </a:prstGeom>
          <a:solidFill>
            <a:srgbClr val="10B981"/>
          </a:solidFill>
          <a:ln w="12700">
            <a:solidFill>
              <a:srgbClr val="10B981">
                <a:alpha val="0"/>
              </a:srgbClr>
            </a:solidFill>
            <a:prstDash val="solid"/>
          </a:ln>
        </p:spPr>
      </p:sp>
      <p:sp>
        <p:nvSpPr>
          <p:cNvPr id="12" name="Text 7"/>
          <p:cNvSpPr txBox="1"/>
          <p:nvPr/>
        </p:nvSpPr>
        <p:spPr>
          <a:xfrm>
            <a:off x="10074859" y="2275027"/>
            <a:ext cx="1059790" cy="1143000"/>
          </a:xfrm>
          <a:prstGeom prst="rect">
            <a:avLst/>
          </a:prstGeom>
          <a:noFill/>
          <a:ln/>
        </p:spPr>
        <p:txBody>
          <a:bodyPr wrap="square" lIns="0" tIns="0" rIns="0" bIns="0" rtlCol="0" anchor="ctr"/>
          <a:lstStyle/>
          <a:p>
            <a:pPr algn="l" indent="0" marL="0">
              <a:buNone/>
            </a:pPr>
            <a:r>
              <a:rPr lang="en-US" sz="6000" b="1" dirty="0">
                <a:solidFill>
                  <a:srgbClr val="F3F4F6"/>
                </a:solidFill>
                <a:latin typeface="Montserrat" pitchFamily="34" charset="0"/>
                <a:ea typeface="Montserrat" pitchFamily="34" charset="-122"/>
                <a:cs typeface="Montserrat" pitchFamily="34" charset="-120"/>
              </a:rPr>
              <a:t>03</a:t>
            </a:r>
            <a:endParaRPr lang="en-US" sz="6000" dirty="0"/>
          </a:p>
        </p:txBody>
      </p:sp>
      <p:sp>
        <p:nvSpPr>
          <p:cNvPr id="13" name="Shape 8"/>
          <p:cNvSpPr/>
          <p:nvPr/>
        </p:nvSpPr>
        <p:spPr>
          <a:xfrm>
            <a:off x="952805" y="3943807"/>
            <a:ext cx="10287000" cy="1485900"/>
          </a:xfrm>
          <a:prstGeom prst="roundRect">
            <a:avLst>
              <a:gd name="adj" fmla="val 6312"/>
            </a:avLst>
          </a:prstGeom>
          <a:solidFill>
            <a:srgbClr val="FFFFFF"/>
          </a:solidFill>
          <a:ln/>
          <a:effectLst>
            <a:outerShdw sx="100000" sy="100000" kx="0" ky="0" algn="bl" rotWithShape="0" blurRad="139700" dist="38100" dir="16200000">
              <a:srgbClr val="000000">
                <a:alpha val="5000"/>
              </a:srgbClr>
            </a:outerShdw>
          </a:effectLst>
        </p:spPr>
      </p:sp>
      <p:sp>
        <p:nvSpPr>
          <p:cNvPr id="14" name="Shape 9"/>
          <p:cNvSpPr/>
          <p:nvPr/>
        </p:nvSpPr>
        <p:spPr>
          <a:xfrm>
            <a:off x="952805" y="3943807"/>
            <a:ext cx="75895" cy="1485900"/>
          </a:xfrm>
          <a:prstGeom prst="roundRect">
            <a:avLst>
              <a:gd name="adj" fmla="val 123572"/>
            </a:avLst>
          </a:prstGeom>
          <a:solidFill>
            <a:srgbClr val="10B981"/>
          </a:solidFill>
          <a:ln w="12700">
            <a:solidFill>
              <a:srgbClr val="10B981">
                <a:alpha val="0"/>
              </a:srgbClr>
            </a:solidFill>
            <a:prstDash val="solid"/>
          </a:ln>
        </p:spPr>
      </p:sp>
      <p:sp>
        <p:nvSpPr>
          <p:cNvPr id="15" name="Text 10"/>
          <p:cNvSpPr txBox="1"/>
          <p:nvPr/>
        </p:nvSpPr>
        <p:spPr>
          <a:xfrm>
            <a:off x="9993478" y="4038905"/>
            <a:ext cx="1142086" cy="1143000"/>
          </a:xfrm>
          <a:prstGeom prst="rect">
            <a:avLst/>
          </a:prstGeom>
          <a:noFill/>
          <a:ln/>
        </p:spPr>
        <p:txBody>
          <a:bodyPr wrap="square" lIns="0" tIns="0" rIns="0" bIns="0" rtlCol="0" anchor="ctr"/>
          <a:lstStyle/>
          <a:p>
            <a:pPr algn="l" indent="0" marL="0">
              <a:buNone/>
            </a:pPr>
            <a:r>
              <a:rPr lang="en-US" sz="6000" b="1" dirty="0">
                <a:solidFill>
                  <a:srgbClr val="F3F4F6"/>
                </a:solidFill>
                <a:latin typeface="Montserrat" pitchFamily="34" charset="0"/>
                <a:ea typeface="Montserrat" pitchFamily="34" charset="-122"/>
                <a:cs typeface="Montserrat" pitchFamily="34" charset="-120"/>
              </a:rPr>
              <a:t>04</a:t>
            </a:r>
            <a:endParaRPr lang="en-US" sz="6000" dirty="0"/>
          </a:p>
        </p:txBody>
      </p:sp>
      <p:sp>
        <p:nvSpPr>
          <p:cNvPr id="16" name="Shape 11"/>
          <p:cNvSpPr/>
          <p:nvPr/>
        </p:nvSpPr>
        <p:spPr>
          <a:xfrm>
            <a:off x="1314907" y="2537460"/>
            <a:ext cx="761695" cy="761695"/>
          </a:xfrm>
          <a:prstGeom prst="ellipse">
            <a:avLst/>
          </a:prstGeom>
          <a:solidFill>
            <a:srgbClr val="ECFDF5"/>
          </a:solidFill>
          <a:ln w="25400">
            <a:solidFill>
              <a:srgbClr val="A7F3D0"/>
            </a:solidFill>
            <a:prstDash val="solid"/>
          </a:ln>
        </p:spPr>
      </p:sp>
      <p:pic>
        <p:nvPicPr>
          <p:cNvPr id="17" name="Image 3" descr="preencoded.png">    </p:cNvPr>
          <p:cNvPicPr>
            <a:picLocks noChangeAspect="1"/>
          </p:cNvPicPr>
          <p:nvPr/>
        </p:nvPicPr>
        <p:blipFill>
          <a:blip r:embed="rId4"/>
          <a:srcRect l="-27" r="-27" t="0" b="0"/>
          <a:stretch/>
        </p:blipFill>
        <p:spPr>
          <a:xfrm>
            <a:off x="1481328" y="2746858"/>
            <a:ext cx="428854" cy="342900"/>
          </a:xfrm>
          <a:prstGeom prst="rect">
            <a:avLst/>
          </a:prstGeom>
        </p:spPr>
      </p:pic>
      <p:sp>
        <p:nvSpPr>
          <p:cNvPr id="18" name="Text 12"/>
          <p:cNvSpPr txBox="1"/>
          <p:nvPr/>
        </p:nvSpPr>
        <p:spPr>
          <a:xfrm>
            <a:off x="2361895" y="2465222"/>
            <a:ext cx="8706002" cy="342900"/>
          </a:xfrm>
          <a:prstGeom prst="rect">
            <a:avLst/>
          </a:prstGeom>
          <a:noFill/>
          <a:ln/>
        </p:spPr>
        <p:txBody>
          <a:bodyPr wrap="square" lIns="0" tIns="0" rIns="0" bIns="0" rtlCol="0" anchor="ctr"/>
          <a:lstStyle/>
          <a:p>
            <a:pPr algn="l" indent="0" marL="0">
              <a:buNone/>
            </a:pPr>
            <a:r>
              <a:rPr lang="en-US" sz="1800" b="1" dirty="0">
                <a:solidFill>
                  <a:srgbClr val="1F2937"/>
                </a:solidFill>
                <a:latin typeface="Montserrat" pitchFamily="34" charset="0"/>
                <a:ea typeface="Montserrat" pitchFamily="34" charset="-122"/>
                <a:cs typeface="Montserrat" pitchFamily="34" charset="-120"/>
              </a:rPr>
              <a:t>Operational Leverage</a:t>
            </a:r>
            <a:endParaRPr lang="en-US" sz="1800" dirty="0"/>
          </a:p>
        </p:txBody>
      </p:sp>
      <p:sp>
        <p:nvSpPr>
          <p:cNvPr id="19" name="Text 13"/>
          <p:cNvSpPr txBox="1"/>
          <p:nvPr/>
        </p:nvSpPr>
        <p:spPr>
          <a:xfrm>
            <a:off x="2361895" y="2884018"/>
            <a:ext cx="8668512" cy="495605"/>
          </a:xfrm>
          <a:prstGeom prst="rect">
            <a:avLst/>
          </a:prstGeom>
          <a:noFill/>
          <a:ln/>
        </p:spPr>
        <p:txBody>
          <a:bodyPr wrap="square" lIns="0" tIns="0" rIns="0" bIns="0" rtlCol="0" anchor="t"/>
          <a:lstStyle/>
          <a:p>
            <a:pPr algn="l" indent="0" marL="0">
              <a:buNone/>
            </a:pPr>
            <a:r>
              <a:rPr lang="en-US" sz="1200" b="1" dirty="0">
                <a:solidFill>
                  <a:srgbClr val="4B5563"/>
                </a:solidFill>
                <a:latin typeface="Open Sans" pitchFamily="34" charset="0"/>
                <a:ea typeface="Open Sans" pitchFamily="34" charset="-122"/>
                <a:cs typeface="Open Sans" pitchFamily="34" charset="-120"/>
              </a:rPr>
              <a:t>Drivers and logistics handled by platform.</a:t>
            </a:r>
            <a:pPr algn="l" indent="0" marL="0">
              <a:buNone/>
            </a:pPr>
            <a:r>
              <a:rPr lang="en-US" sz="1200" dirty="0">
                <a:solidFill>
                  <a:srgbClr val="4B5563"/>
                </a:solidFill>
                <a:latin typeface="Open Sans" pitchFamily="34" charset="0"/>
                <a:ea typeface="Open Sans" pitchFamily="34" charset="-122"/>
                <a:cs typeface="Open Sans" pitchFamily="34" charset="-120"/>
              </a:rPr>
              <a:t> You don't need to hire, train, insure, or manage a fleet of drivers. The platform absorbs the complexity of "last-mile" logistics, letting you focus entirely on kitchen operations and food quality. </a:t>
            </a:r>
            <a:endParaRPr lang="en-US" sz="1200" dirty="0"/>
          </a:p>
        </p:txBody>
      </p:sp>
      <p:sp>
        <p:nvSpPr>
          <p:cNvPr id="20" name="Shape 14"/>
          <p:cNvSpPr/>
          <p:nvPr/>
        </p:nvSpPr>
        <p:spPr>
          <a:xfrm>
            <a:off x="1314907" y="4301338"/>
            <a:ext cx="761695" cy="761695"/>
          </a:xfrm>
          <a:prstGeom prst="ellipse">
            <a:avLst/>
          </a:prstGeom>
          <a:solidFill>
            <a:srgbClr val="ECFDF5"/>
          </a:solidFill>
          <a:ln w="25400">
            <a:solidFill>
              <a:srgbClr val="A7F3D0"/>
            </a:solidFill>
            <a:prstDash val="solid"/>
          </a:ln>
        </p:spPr>
      </p:sp>
      <p:pic>
        <p:nvPicPr>
          <p:cNvPr id="21" name="Image 4" descr="preencoded.png">    </p:cNvPr>
          <p:cNvPicPr>
            <a:picLocks noChangeAspect="1"/>
          </p:cNvPicPr>
          <p:nvPr/>
        </p:nvPicPr>
        <p:blipFill>
          <a:blip r:embed="rId5"/>
          <a:srcRect l="0" r="0" t="0" b="0"/>
          <a:stretch/>
        </p:blipFill>
        <p:spPr>
          <a:xfrm>
            <a:off x="1524305" y="4510735"/>
            <a:ext cx="342900" cy="342900"/>
          </a:xfrm>
          <a:prstGeom prst="rect">
            <a:avLst/>
          </a:prstGeom>
        </p:spPr>
      </p:pic>
      <p:sp>
        <p:nvSpPr>
          <p:cNvPr id="22" name="Text 15"/>
          <p:cNvSpPr txBox="1"/>
          <p:nvPr/>
        </p:nvSpPr>
        <p:spPr>
          <a:xfrm>
            <a:off x="2361895" y="4229100"/>
            <a:ext cx="8706002" cy="342900"/>
          </a:xfrm>
          <a:prstGeom prst="rect">
            <a:avLst/>
          </a:prstGeom>
          <a:noFill/>
          <a:ln/>
        </p:spPr>
        <p:txBody>
          <a:bodyPr wrap="square" lIns="0" tIns="0" rIns="0" bIns="0" rtlCol="0" anchor="ctr"/>
          <a:lstStyle/>
          <a:p>
            <a:pPr algn="l" indent="0" marL="0">
              <a:buNone/>
            </a:pPr>
            <a:r>
              <a:rPr lang="en-US" sz="1800" b="1" dirty="0">
                <a:solidFill>
                  <a:srgbClr val="1F2937"/>
                </a:solidFill>
                <a:latin typeface="Montserrat" pitchFamily="34" charset="0"/>
                <a:ea typeface="Montserrat" pitchFamily="34" charset="-122"/>
                <a:cs typeface="Montserrat" pitchFamily="34" charset="-120"/>
              </a:rPr>
              <a:t>Marketing Lift</a:t>
            </a:r>
            <a:endParaRPr lang="en-US" sz="1800" dirty="0"/>
          </a:p>
        </p:txBody>
      </p:sp>
      <p:sp>
        <p:nvSpPr>
          <p:cNvPr id="23" name="Text 16"/>
          <p:cNvSpPr txBox="1"/>
          <p:nvPr/>
        </p:nvSpPr>
        <p:spPr>
          <a:xfrm>
            <a:off x="2361895" y="4647895"/>
            <a:ext cx="8668512" cy="495605"/>
          </a:xfrm>
          <a:prstGeom prst="rect">
            <a:avLst/>
          </a:prstGeom>
          <a:noFill/>
          <a:ln/>
        </p:spPr>
        <p:txBody>
          <a:bodyPr wrap="square" lIns="0" tIns="0" rIns="0" bIns="0" rtlCol="0" anchor="t"/>
          <a:lstStyle/>
          <a:p>
            <a:pPr algn="l" indent="0" marL="0">
              <a:buNone/>
            </a:pPr>
            <a:r>
              <a:rPr lang="en-US" sz="1200" b="1" dirty="0">
                <a:solidFill>
                  <a:srgbClr val="4B5563"/>
                </a:solidFill>
                <a:latin typeface="Open Sans" pitchFamily="34" charset="0"/>
                <a:ea typeface="Open Sans" pitchFamily="34" charset="-122"/>
                <a:cs typeface="Open Sans" pitchFamily="34" charset="-120"/>
              </a:rPr>
              <a:t>Ratings, promos, and visibility tools.</a:t>
            </a:r>
            <a:pPr algn="l" indent="0" marL="0">
              <a:buNone/>
            </a:pPr>
            <a:r>
              <a:rPr lang="en-US" sz="1200" dirty="0">
                <a:solidFill>
                  <a:srgbClr val="4B5563"/>
                </a:solidFill>
                <a:latin typeface="Open Sans" pitchFamily="34" charset="0"/>
                <a:ea typeface="Open Sans" pitchFamily="34" charset="-122"/>
                <a:cs typeface="Open Sans" pitchFamily="34" charset="-120"/>
              </a:rPr>
              <a:t> The app acts as a marketing channel. High ratings, "Top Pick" badges, and participation in platform-wide promotions can drive significant traffic without you needing to run separate ad campaigns. </a:t>
            </a:r>
            <a:endParaRPr lang="en-US" sz="1200" dirty="0"/>
          </a:p>
        </p:txBody>
      </p:sp>
      <p:sp>
        <p:nvSpPr>
          <p:cNvPr id="24" name="Shape 17"/>
          <p:cNvSpPr/>
          <p:nvPr/>
        </p:nvSpPr>
        <p:spPr>
          <a:xfrm>
            <a:off x="0" y="6381598"/>
            <a:ext cx="12191695" cy="476402"/>
          </a:xfrm>
          <a:prstGeom prst="rect">
            <a:avLst/>
          </a:prstGeom>
          <a:solidFill>
            <a:srgbClr val="FFFFFF"/>
          </a:solidFill>
          <a:ln/>
        </p:spPr>
      </p:sp>
      <p:sp>
        <p:nvSpPr>
          <p:cNvPr id="25" name="Shape 18"/>
          <p:cNvSpPr/>
          <p:nvPr/>
        </p:nvSpPr>
        <p:spPr>
          <a:xfrm>
            <a:off x="0" y="6381598"/>
            <a:ext cx="12191695" cy="9144"/>
          </a:xfrm>
          <a:prstGeom prst="rect">
            <a:avLst/>
          </a:prstGeom>
          <a:solidFill>
            <a:srgbClr val="E5E7EB"/>
          </a:solidFill>
          <a:ln w="12700">
            <a:solidFill>
              <a:srgbClr val="E5E7EB">
                <a:alpha val="0"/>
              </a:srgbClr>
            </a:solidFill>
            <a:prstDash val="solid"/>
          </a:ln>
        </p:spPr>
      </p:sp>
      <p:sp>
        <p:nvSpPr>
          <p:cNvPr id="26" name="Text 19"/>
          <p:cNvSpPr txBox="1"/>
          <p:nvPr/>
        </p:nvSpPr>
        <p:spPr>
          <a:xfrm>
            <a:off x="571500" y="6529730"/>
            <a:ext cx="2629814"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Principles of Marketing • Module 7</a:t>
            </a:r>
            <a:endParaRPr lang="en-US" sz="1000" dirty="0"/>
          </a:p>
        </p:txBody>
      </p:sp>
      <p:sp>
        <p:nvSpPr>
          <p:cNvPr id="27" name="Text 20"/>
          <p:cNvSpPr txBox="1"/>
          <p:nvPr/>
        </p:nvSpPr>
        <p:spPr>
          <a:xfrm>
            <a:off x="11468405" y="6529730"/>
            <a:ext cx="238658"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17</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3F4F6"/>
          </a:solidFill>
          <a:ln w="12700">
            <a:solidFill>
              <a:srgbClr val="FFFFFF">
                <a:alpha val="0"/>
              </a:srgbClr>
            </a:solidFill>
            <a:prstDash val="solid"/>
          </a:ln>
        </p:spPr>
      </p:sp>
      <p:pic>
        <p:nvPicPr>
          <p:cNvPr id="3" name="Image 0" descr="preencoded.png">    </p:cNvPr>
          <p:cNvPicPr>
            <a:picLocks noChangeAspect="1"/>
          </p:cNvPicPr>
          <p:nvPr/>
        </p:nvPicPr>
        <p:blipFill>
          <a:blip r:embed="rId1"/>
          <a:srcRect l="0" r="0" t="-1" b="-1"/>
          <a:stretch/>
        </p:blipFill>
        <p:spPr>
          <a:xfrm>
            <a:off x="0" y="0"/>
            <a:ext cx="12191695" cy="6858000"/>
          </a:xfrm>
          <a:prstGeom prst="rect">
            <a:avLst/>
          </a:prstGeom>
        </p:spPr>
      </p:pic>
      <p:sp>
        <p:nvSpPr>
          <p:cNvPr id="4" name="Shape 1"/>
          <p:cNvSpPr/>
          <p:nvPr/>
        </p:nvSpPr>
        <p:spPr>
          <a:xfrm>
            <a:off x="8858707" y="-1904695"/>
            <a:ext cx="4762195" cy="4762195"/>
          </a:xfrm>
          <a:prstGeom prst="ellipse">
            <a:avLst/>
          </a:prstGeom>
          <a:solidFill>
            <a:srgbClr val="F59E0B">
              <a:alpha val="8000"/>
            </a:srgbClr>
          </a:solidFill>
          <a:ln w="12700">
            <a:solidFill>
              <a:srgbClr val="FFFFFF">
                <a:alpha val="0"/>
              </a:srgbClr>
            </a:solidFill>
            <a:prstDash val="solid"/>
          </a:ln>
        </p:spPr>
      </p:sp>
      <p:sp>
        <p:nvSpPr>
          <p:cNvPr id="5" name="Shape 2"/>
          <p:cNvSpPr/>
          <p:nvPr/>
        </p:nvSpPr>
        <p:spPr>
          <a:xfrm>
            <a:off x="-476402" y="4476902"/>
            <a:ext cx="2857500" cy="2857500"/>
          </a:xfrm>
          <a:prstGeom prst="ellipse">
            <a:avLst/>
          </a:prstGeom>
          <a:solidFill>
            <a:srgbClr val="2C3E50">
              <a:alpha val="8000"/>
            </a:srgbClr>
          </a:solidFill>
          <a:ln w="12700">
            <a:solidFill>
              <a:srgbClr val="FFFFFF">
                <a:alpha val="0"/>
              </a:srgbClr>
            </a:solidFill>
            <a:prstDash val="solid"/>
          </a:ln>
        </p:spPr>
      </p:sp>
      <p:sp>
        <p:nvSpPr>
          <p:cNvPr id="6" name="Text 3"/>
          <p:cNvSpPr txBox="1"/>
          <p:nvPr/>
        </p:nvSpPr>
        <p:spPr>
          <a:xfrm>
            <a:off x="571500" y="790956"/>
            <a:ext cx="6994246" cy="428854"/>
          </a:xfrm>
          <a:prstGeom prst="rect">
            <a:avLst/>
          </a:prstGeom>
          <a:noFill/>
          <a:ln/>
        </p:spPr>
        <p:txBody>
          <a:bodyPr wrap="square" lIns="0" tIns="0" rIns="0" bIns="0" rtlCol="0" anchor="ctr"/>
          <a:lstStyle/>
          <a:p>
            <a:pPr algn="l" indent="0" marL="0">
              <a:buNone/>
            </a:pPr>
            <a:r>
              <a:rPr lang="en-US" sz="2700" b="1" dirty="0">
                <a:solidFill>
                  <a:srgbClr val="1F2937"/>
                </a:solidFill>
                <a:latin typeface="Montserrat" pitchFamily="34" charset="0"/>
                <a:ea typeface="Montserrat" pitchFamily="34" charset="-122"/>
                <a:cs typeface="Montserrat" pitchFamily="34" charset="-120"/>
              </a:rPr>
              <a:t> Trade-offs of </a:t>
            </a:r>
            <a:pPr algn="l" indent="0" marL="0">
              <a:buNone/>
            </a:pPr>
            <a:r>
              <a:rPr lang="en-US" sz="2700" b="1" dirty="0">
                <a:solidFill>
                  <a:srgbClr val="D97706"/>
                </a:solidFill>
                <a:latin typeface="Montserrat" pitchFamily="34" charset="0"/>
                <a:ea typeface="Montserrat" pitchFamily="34" charset="-122"/>
                <a:cs typeface="Montserrat" pitchFamily="34" charset="-120"/>
              </a:rPr>
              <a:t>Delivery Platforms</a:t>
            </a:r>
            <a:endParaRPr lang="en-US" sz="2700" dirty="0"/>
          </a:p>
        </p:txBody>
      </p:sp>
      <p:pic>
        <p:nvPicPr>
          <p:cNvPr id="7" name="Image 1" descr="preencoded.png">    </p:cNvPr>
          <p:cNvPicPr>
            <a:picLocks noChangeAspect="1"/>
          </p:cNvPicPr>
          <p:nvPr/>
        </p:nvPicPr>
        <p:blipFill>
          <a:blip r:embed="rId2"/>
          <a:srcRect l="0" r="0" t="0" b="0"/>
          <a:stretch/>
        </p:blipFill>
        <p:spPr>
          <a:xfrm>
            <a:off x="11048695" y="381305"/>
            <a:ext cx="571500" cy="457200"/>
          </a:xfrm>
          <a:prstGeom prst="rect">
            <a:avLst/>
          </a:prstGeom>
        </p:spPr>
      </p:pic>
      <p:pic>
        <p:nvPicPr>
          <p:cNvPr id="8" name="Image 2" descr="preencoded.png">    </p:cNvPr>
          <p:cNvPicPr>
            <a:picLocks noChangeAspect="1"/>
          </p:cNvPicPr>
          <p:nvPr/>
        </p:nvPicPr>
        <p:blipFill>
          <a:blip r:embed="rId3"/>
          <a:stretch>
            <a:fillRect/>
          </a:stretch>
        </p:blipFill>
        <p:spPr>
          <a:xfrm>
            <a:off x="571500" y="381305"/>
            <a:ext cx="2115007" cy="314554"/>
          </a:xfrm>
          <a:prstGeom prst="rect">
            <a:avLst/>
          </a:prstGeom>
        </p:spPr>
      </p:pic>
      <p:sp>
        <p:nvSpPr>
          <p:cNvPr id="9" name="Text 4"/>
          <p:cNvSpPr/>
          <p:nvPr/>
        </p:nvSpPr>
        <p:spPr>
          <a:xfrm>
            <a:off x="571500" y="381305"/>
            <a:ext cx="2115007" cy="314554"/>
          </a:xfrm>
          <a:prstGeom prst="rect">
            <a:avLst/>
          </a:prstGeom>
          <a:solidFill>
            <a:srgbClr val="FFFFFF">
              <a:alpha val="0"/>
            </a:srgbClr>
          </a:solidFill>
          <a:ln>
            <a:solidFill>
              <a:srgbClr val="FFFFFF">
                <a:alpha val="0"/>
              </a:srgbClr>
            </a:solidFill>
          </a:ln>
        </p:spPr>
        <p:txBody>
          <a:bodyPr wrap="square" lIns="0" tIns="0" rIns="0" bIns="0" rtlCol="0" anchor="ctr"/>
          <a:lstStyle/>
          <a:p>
            <a:pPr algn="ctr" indent="0" marL="0">
              <a:buNone/>
            </a:pPr>
            <a:r>
              <a:rPr lang="en-US" sz="1000" b="1" spc="75" kern="0" dirty="0">
                <a:solidFill>
                  <a:srgbClr val="B45309"/>
                </a:solidFill>
                <a:latin typeface="Open Sans" pitchFamily="34" charset="0"/>
                <a:ea typeface="Open Sans" pitchFamily="34" charset="-122"/>
                <a:cs typeface="Open Sans" pitchFamily="34" charset="-120"/>
              </a:rPr>
              <a:t>Pizza Shop Case Study</a:t>
            </a:r>
            <a:endParaRPr lang="en-US" sz="1000" dirty="0"/>
          </a:p>
        </p:txBody>
      </p:sp>
      <p:sp>
        <p:nvSpPr>
          <p:cNvPr id="10" name="Shape 5"/>
          <p:cNvSpPr/>
          <p:nvPr/>
        </p:nvSpPr>
        <p:spPr>
          <a:xfrm>
            <a:off x="952805" y="2057400"/>
            <a:ext cx="10287000" cy="1723644"/>
          </a:xfrm>
          <a:prstGeom prst="roundRect">
            <a:avLst>
              <a:gd name="adj" fmla="val 4690"/>
            </a:avLst>
          </a:prstGeom>
          <a:solidFill>
            <a:srgbClr val="FFFFFF"/>
          </a:solidFill>
          <a:ln/>
          <a:effectLst>
            <a:outerShdw sx="100000" sy="100000" kx="0" ky="0" algn="bl" rotWithShape="0" blurRad="139700" dist="38100" dir="16200000">
              <a:srgbClr val="000000">
                <a:alpha val="5000"/>
              </a:srgbClr>
            </a:outerShdw>
          </a:effectLst>
        </p:spPr>
      </p:sp>
      <p:sp>
        <p:nvSpPr>
          <p:cNvPr id="11" name="Shape 6"/>
          <p:cNvSpPr/>
          <p:nvPr/>
        </p:nvSpPr>
        <p:spPr>
          <a:xfrm>
            <a:off x="952805" y="2057400"/>
            <a:ext cx="75895" cy="1723644"/>
          </a:xfrm>
          <a:prstGeom prst="roundRect">
            <a:avLst>
              <a:gd name="adj" fmla="val 106504"/>
            </a:avLst>
          </a:prstGeom>
          <a:solidFill>
            <a:srgbClr val="F59E0B"/>
          </a:solidFill>
          <a:ln w="12700">
            <a:solidFill>
              <a:srgbClr val="F59E0B">
                <a:alpha val="0"/>
              </a:srgbClr>
            </a:solidFill>
            <a:prstDash val="solid"/>
          </a:ln>
        </p:spPr>
      </p:sp>
      <p:sp>
        <p:nvSpPr>
          <p:cNvPr id="12" name="Text 7"/>
          <p:cNvSpPr txBox="1"/>
          <p:nvPr/>
        </p:nvSpPr>
        <p:spPr>
          <a:xfrm>
            <a:off x="10223906" y="2152498"/>
            <a:ext cx="1011326" cy="1143000"/>
          </a:xfrm>
          <a:prstGeom prst="rect">
            <a:avLst/>
          </a:prstGeom>
          <a:noFill/>
          <a:ln/>
        </p:spPr>
        <p:txBody>
          <a:bodyPr wrap="square" lIns="0" tIns="0" rIns="0" bIns="0" rtlCol="0" anchor="ctr"/>
          <a:lstStyle/>
          <a:p>
            <a:pPr algn="l" indent="0" marL="0">
              <a:buNone/>
            </a:pPr>
            <a:r>
              <a:rPr lang="en-US" sz="6000" b="1" dirty="0">
                <a:solidFill>
                  <a:srgbClr val="FEF3C7">
                    <a:alpha val="60000"/>
                  </a:srgbClr>
                </a:solidFill>
                <a:latin typeface="Montserrat" pitchFamily="34" charset="0"/>
                <a:ea typeface="Montserrat" pitchFamily="34" charset="-122"/>
                <a:cs typeface="Montserrat" pitchFamily="34" charset="-120"/>
              </a:rPr>
              <a:t>01</a:t>
            </a:r>
            <a:endParaRPr lang="en-US" sz="6000" dirty="0"/>
          </a:p>
        </p:txBody>
      </p:sp>
      <p:sp>
        <p:nvSpPr>
          <p:cNvPr id="13" name="Shape 8"/>
          <p:cNvSpPr/>
          <p:nvPr/>
        </p:nvSpPr>
        <p:spPr>
          <a:xfrm>
            <a:off x="952805" y="4065422"/>
            <a:ext cx="10287000" cy="1485900"/>
          </a:xfrm>
          <a:prstGeom prst="roundRect">
            <a:avLst>
              <a:gd name="adj" fmla="val 6312"/>
            </a:avLst>
          </a:prstGeom>
          <a:solidFill>
            <a:srgbClr val="FFFFFF"/>
          </a:solidFill>
          <a:ln/>
          <a:effectLst>
            <a:outerShdw sx="100000" sy="100000" kx="0" ky="0" algn="bl" rotWithShape="0" blurRad="139700" dist="38100" dir="16200000">
              <a:srgbClr val="000000">
                <a:alpha val="5000"/>
              </a:srgbClr>
            </a:outerShdw>
          </a:effectLst>
        </p:spPr>
      </p:sp>
      <p:sp>
        <p:nvSpPr>
          <p:cNvPr id="14" name="Shape 9"/>
          <p:cNvSpPr/>
          <p:nvPr/>
        </p:nvSpPr>
        <p:spPr>
          <a:xfrm>
            <a:off x="952805" y="4065422"/>
            <a:ext cx="75895" cy="1485900"/>
          </a:xfrm>
          <a:prstGeom prst="roundRect">
            <a:avLst>
              <a:gd name="adj" fmla="val 123572"/>
            </a:avLst>
          </a:prstGeom>
          <a:solidFill>
            <a:srgbClr val="F59E0B"/>
          </a:solidFill>
          <a:ln w="12700">
            <a:solidFill>
              <a:srgbClr val="F59E0B">
                <a:alpha val="0"/>
              </a:srgbClr>
            </a:solidFill>
            <a:prstDash val="solid"/>
          </a:ln>
        </p:spPr>
      </p:sp>
      <p:sp>
        <p:nvSpPr>
          <p:cNvPr id="15" name="Text 10"/>
          <p:cNvSpPr txBox="1"/>
          <p:nvPr/>
        </p:nvSpPr>
        <p:spPr>
          <a:xfrm>
            <a:off x="10075774" y="4160520"/>
            <a:ext cx="1059790" cy="1143000"/>
          </a:xfrm>
          <a:prstGeom prst="rect">
            <a:avLst/>
          </a:prstGeom>
          <a:noFill/>
          <a:ln/>
        </p:spPr>
        <p:txBody>
          <a:bodyPr wrap="square" lIns="0" tIns="0" rIns="0" bIns="0" rtlCol="0" anchor="ctr"/>
          <a:lstStyle/>
          <a:p>
            <a:pPr algn="l" indent="0" marL="0">
              <a:buNone/>
            </a:pPr>
            <a:r>
              <a:rPr lang="en-US" sz="6000" b="1" dirty="0">
                <a:solidFill>
                  <a:srgbClr val="FEF3C7">
                    <a:alpha val="60000"/>
                  </a:srgbClr>
                </a:solidFill>
                <a:latin typeface="Montserrat" pitchFamily="34" charset="0"/>
                <a:ea typeface="Montserrat" pitchFamily="34" charset="-122"/>
                <a:cs typeface="Montserrat" pitchFamily="34" charset="-120"/>
              </a:rPr>
              <a:t>02</a:t>
            </a:r>
            <a:endParaRPr lang="en-US" sz="6000" dirty="0"/>
          </a:p>
        </p:txBody>
      </p:sp>
      <p:sp>
        <p:nvSpPr>
          <p:cNvPr id="16" name="Shape 11"/>
          <p:cNvSpPr/>
          <p:nvPr/>
        </p:nvSpPr>
        <p:spPr>
          <a:xfrm>
            <a:off x="1314907" y="2537460"/>
            <a:ext cx="761695" cy="761695"/>
          </a:xfrm>
          <a:prstGeom prst="ellipse">
            <a:avLst/>
          </a:prstGeom>
          <a:solidFill>
            <a:srgbClr val="FFFBEB"/>
          </a:solidFill>
          <a:ln w="25400">
            <a:solidFill>
              <a:srgbClr val="FCD34D"/>
            </a:solidFill>
            <a:prstDash val="solid"/>
          </a:ln>
        </p:spPr>
      </p:sp>
      <p:pic>
        <p:nvPicPr>
          <p:cNvPr id="17" name="Image 3" descr="preencoded.png">    </p:cNvPr>
          <p:cNvPicPr>
            <a:picLocks noChangeAspect="1"/>
          </p:cNvPicPr>
          <p:nvPr/>
        </p:nvPicPr>
        <p:blipFill>
          <a:blip r:embed="rId4"/>
          <a:srcRect l="-50" r="-50" t="0" b="0"/>
          <a:stretch/>
        </p:blipFill>
        <p:spPr>
          <a:xfrm>
            <a:off x="1524305" y="2766060"/>
            <a:ext cx="342900" cy="304495"/>
          </a:xfrm>
          <a:prstGeom prst="rect">
            <a:avLst/>
          </a:prstGeom>
        </p:spPr>
      </p:pic>
      <p:sp>
        <p:nvSpPr>
          <p:cNvPr id="18" name="Text 12"/>
          <p:cNvSpPr txBox="1"/>
          <p:nvPr/>
        </p:nvSpPr>
        <p:spPr>
          <a:xfrm>
            <a:off x="2361895" y="2343607"/>
            <a:ext cx="8706002" cy="342900"/>
          </a:xfrm>
          <a:prstGeom prst="rect">
            <a:avLst/>
          </a:prstGeom>
          <a:noFill/>
          <a:ln/>
        </p:spPr>
        <p:txBody>
          <a:bodyPr wrap="square" lIns="0" tIns="0" rIns="0" bIns="0" rtlCol="0" anchor="ctr"/>
          <a:lstStyle/>
          <a:p>
            <a:pPr algn="l" indent="0" marL="0">
              <a:buNone/>
            </a:pPr>
            <a:r>
              <a:rPr lang="en-US" sz="1800" b="1" dirty="0">
                <a:solidFill>
                  <a:srgbClr val="1F2937"/>
                </a:solidFill>
                <a:latin typeface="Montserrat" pitchFamily="34" charset="0"/>
                <a:ea typeface="Montserrat" pitchFamily="34" charset="-122"/>
                <a:cs typeface="Montserrat" pitchFamily="34" charset="-120"/>
              </a:rPr>
              <a:t>High Commissions &amp; Lower Margins</a:t>
            </a:r>
            <a:endParaRPr lang="en-US" sz="1800" dirty="0"/>
          </a:p>
        </p:txBody>
      </p:sp>
      <p:sp>
        <p:nvSpPr>
          <p:cNvPr id="19" name="Text 13"/>
          <p:cNvSpPr txBox="1"/>
          <p:nvPr/>
        </p:nvSpPr>
        <p:spPr>
          <a:xfrm>
            <a:off x="2361895" y="2762402"/>
            <a:ext cx="8668512" cy="734263"/>
          </a:xfrm>
          <a:prstGeom prst="rect">
            <a:avLst/>
          </a:prstGeom>
          <a:noFill/>
          <a:ln/>
        </p:spPr>
        <p:txBody>
          <a:bodyPr wrap="square" lIns="0" tIns="0" rIns="0" bIns="0" rtlCol="0" anchor="t"/>
          <a:lstStyle/>
          <a:p>
            <a:pPr algn="l" indent="0" marL="0">
              <a:buNone/>
            </a:pPr>
            <a:r>
              <a:rPr lang="en-US" sz="1200" b="1" dirty="0">
                <a:solidFill>
                  <a:srgbClr val="4B5563"/>
                </a:solidFill>
                <a:latin typeface="Open Sans" pitchFamily="34" charset="0"/>
                <a:ea typeface="Open Sans" pitchFamily="34" charset="-122"/>
                <a:cs typeface="Open Sans" pitchFamily="34" charset="-120"/>
              </a:rPr>
              <a:t>The "cost" of convenience.</a:t>
            </a:r>
            <a:pPr algn="l" indent="0" marL="0">
              <a:buNone/>
            </a:pPr>
            <a:r>
              <a:rPr lang="en-US" sz="1200" dirty="0">
                <a:solidFill>
                  <a:srgbClr val="4B5563"/>
                </a:solidFill>
                <a:latin typeface="Open Sans" pitchFamily="34" charset="0"/>
                <a:ea typeface="Open Sans" pitchFamily="34" charset="-122"/>
                <a:cs typeface="Open Sans" pitchFamily="34" charset="-120"/>
              </a:rPr>
              <a:t> Delivery platforms typically charge 15-30% commission on every order. This significantly cuts into profit margins compared to direct orders, meaning you must sell more volume just to maintain the same profit levels. </a:t>
            </a:r>
            <a:endParaRPr lang="en-US" sz="1200" dirty="0"/>
          </a:p>
        </p:txBody>
      </p:sp>
      <p:sp>
        <p:nvSpPr>
          <p:cNvPr id="20" name="Shape 14"/>
          <p:cNvSpPr/>
          <p:nvPr/>
        </p:nvSpPr>
        <p:spPr>
          <a:xfrm>
            <a:off x="1314907" y="4422953"/>
            <a:ext cx="761695" cy="761695"/>
          </a:xfrm>
          <a:prstGeom prst="ellipse">
            <a:avLst/>
          </a:prstGeom>
          <a:solidFill>
            <a:srgbClr val="FFFBEB"/>
          </a:solidFill>
          <a:ln w="25400">
            <a:solidFill>
              <a:srgbClr val="FCD34D"/>
            </a:solidFill>
            <a:prstDash val="solid"/>
          </a:ln>
        </p:spPr>
      </p:sp>
      <p:pic>
        <p:nvPicPr>
          <p:cNvPr id="21" name="Image 4" descr="preencoded.png">    </p:cNvPr>
          <p:cNvPicPr>
            <a:picLocks noChangeAspect="1"/>
          </p:cNvPicPr>
          <p:nvPr/>
        </p:nvPicPr>
        <p:blipFill>
          <a:blip r:embed="rId5"/>
          <a:srcRect l="-90" r="-90" t="0" b="0"/>
          <a:stretch/>
        </p:blipFill>
        <p:spPr>
          <a:xfrm>
            <a:off x="1505102" y="4651553"/>
            <a:ext cx="381305" cy="304495"/>
          </a:xfrm>
          <a:prstGeom prst="rect">
            <a:avLst/>
          </a:prstGeom>
        </p:spPr>
      </p:pic>
      <p:sp>
        <p:nvSpPr>
          <p:cNvPr id="22" name="Text 15"/>
          <p:cNvSpPr txBox="1"/>
          <p:nvPr/>
        </p:nvSpPr>
        <p:spPr>
          <a:xfrm>
            <a:off x="2361895" y="4350715"/>
            <a:ext cx="8706002" cy="342900"/>
          </a:xfrm>
          <a:prstGeom prst="rect">
            <a:avLst/>
          </a:prstGeom>
          <a:noFill/>
          <a:ln/>
        </p:spPr>
        <p:txBody>
          <a:bodyPr wrap="square" lIns="0" tIns="0" rIns="0" bIns="0" rtlCol="0" anchor="ctr"/>
          <a:lstStyle/>
          <a:p>
            <a:pPr algn="l" indent="0" marL="0">
              <a:buNone/>
            </a:pPr>
            <a:r>
              <a:rPr lang="en-US" sz="1800" b="1" dirty="0">
                <a:solidFill>
                  <a:srgbClr val="1F2937"/>
                </a:solidFill>
                <a:latin typeface="Montserrat" pitchFamily="34" charset="0"/>
                <a:ea typeface="Montserrat" pitchFamily="34" charset="-122"/>
                <a:cs typeface="Montserrat" pitchFamily="34" charset="-120"/>
              </a:rPr>
              <a:t>Loss of Customer Relationship</a:t>
            </a:r>
            <a:endParaRPr lang="en-US" sz="1800" dirty="0"/>
          </a:p>
        </p:txBody>
      </p:sp>
      <p:sp>
        <p:nvSpPr>
          <p:cNvPr id="23" name="Text 16"/>
          <p:cNvSpPr txBox="1"/>
          <p:nvPr/>
        </p:nvSpPr>
        <p:spPr>
          <a:xfrm>
            <a:off x="2361895" y="4770425"/>
            <a:ext cx="8668512" cy="495605"/>
          </a:xfrm>
          <a:prstGeom prst="rect">
            <a:avLst/>
          </a:prstGeom>
          <a:noFill/>
          <a:ln/>
        </p:spPr>
        <p:txBody>
          <a:bodyPr wrap="square" lIns="0" tIns="0" rIns="0" bIns="0" rtlCol="0" anchor="t"/>
          <a:lstStyle/>
          <a:p>
            <a:pPr algn="l" indent="0" marL="0">
              <a:buNone/>
            </a:pPr>
            <a:r>
              <a:rPr lang="en-US" sz="1200" b="1" dirty="0">
                <a:solidFill>
                  <a:srgbClr val="4B5563"/>
                </a:solidFill>
                <a:latin typeface="Open Sans" pitchFamily="34" charset="0"/>
                <a:ea typeface="Open Sans" pitchFamily="34" charset="-122"/>
                <a:cs typeface="Open Sans" pitchFamily="34" charset="-120"/>
              </a:rPr>
              <a:t>Data blindness.</a:t>
            </a:r>
            <a:pPr algn="l" indent="0" marL="0">
              <a:buNone/>
            </a:pPr>
            <a:r>
              <a:rPr lang="en-US" sz="1200" dirty="0">
                <a:solidFill>
                  <a:srgbClr val="4B5563"/>
                </a:solidFill>
                <a:latin typeface="Open Sans" pitchFamily="34" charset="0"/>
                <a:ea typeface="Open Sans" pitchFamily="34" charset="-122"/>
                <a:cs typeface="Open Sans" pitchFamily="34" charset="-120"/>
              </a:rPr>
              <a:t> The platform owns the customer data, not you. You often don't receive email addresses or purchase history, which prevents you from building loyalty through direct marketing, newsletters, or retargeting campaigns. </a:t>
            </a:r>
            <a:endParaRPr lang="en-US" sz="1200" dirty="0"/>
          </a:p>
        </p:txBody>
      </p:sp>
      <p:sp>
        <p:nvSpPr>
          <p:cNvPr id="24" name="Shape 17"/>
          <p:cNvSpPr/>
          <p:nvPr/>
        </p:nvSpPr>
        <p:spPr>
          <a:xfrm>
            <a:off x="0" y="6381598"/>
            <a:ext cx="12191695" cy="476402"/>
          </a:xfrm>
          <a:prstGeom prst="rect">
            <a:avLst/>
          </a:prstGeom>
          <a:solidFill>
            <a:srgbClr val="FFFFFF"/>
          </a:solidFill>
          <a:ln/>
        </p:spPr>
      </p:sp>
      <p:sp>
        <p:nvSpPr>
          <p:cNvPr id="25" name="Shape 18"/>
          <p:cNvSpPr/>
          <p:nvPr/>
        </p:nvSpPr>
        <p:spPr>
          <a:xfrm>
            <a:off x="0" y="6381598"/>
            <a:ext cx="12191695" cy="9144"/>
          </a:xfrm>
          <a:prstGeom prst="rect">
            <a:avLst/>
          </a:prstGeom>
          <a:solidFill>
            <a:srgbClr val="E5E7EB"/>
          </a:solidFill>
          <a:ln w="12700">
            <a:solidFill>
              <a:srgbClr val="E5E7EB">
                <a:alpha val="0"/>
              </a:srgbClr>
            </a:solidFill>
            <a:prstDash val="solid"/>
          </a:ln>
        </p:spPr>
      </p:sp>
      <p:sp>
        <p:nvSpPr>
          <p:cNvPr id="26" name="Text 19"/>
          <p:cNvSpPr txBox="1"/>
          <p:nvPr/>
        </p:nvSpPr>
        <p:spPr>
          <a:xfrm>
            <a:off x="571500" y="6529730"/>
            <a:ext cx="2629814"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Principles of Marketing • Module 7</a:t>
            </a:r>
            <a:endParaRPr lang="en-US" sz="1000" dirty="0"/>
          </a:p>
        </p:txBody>
      </p:sp>
      <p:sp>
        <p:nvSpPr>
          <p:cNvPr id="27" name="Text 20"/>
          <p:cNvSpPr txBox="1"/>
          <p:nvPr/>
        </p:nvSpPr>
        <p:spPr>
          <a:xfrm>
            <a:off x="11468405" y="6529730"/>
            <a:ext cx="238658"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18</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3F4F6"/>
          </a:solidFill>
          <a:ln w="12700">
            <a:solidFill>
              <a:srgbClr val="FFFFFF">
                <a:alpha val="0"/>
              </a:srgbClr>
            </a:solidFill>
            <a:prstDash val="solid"/>
          </a:ln>
        </p:spPr>
      </p:sp>
      <p:pic>
        <p:nvPicPr>
          <p:cNvPr id="3" name="Image 0" descr="preencoded.png">    </p:cNvPr>
          <p:cNvPicPr>
            <a:picLocks noChangeAspect="1"/>
          </p:cNvPicPr>
          <p:nvPr/>
        </p:nvPicPr>
        <p:blipFill>
          <a:blip r:embed="rId1"/>
          <a:srcRect l="0" r="0" t="-1" b="-1"/>
          <a:stretch/>
        </p:blipFill>
        <p:spPr>
          <a:xfrm>
            <a:off x="0" y="0"/>
            <a:ext cx="12191695" cy="6858000"/>
          </a:xfrm>
          <a:prstGeom prst="rect">
            <a:avLst/>
          </a:prstGeom>
        </p:spPr>
      </p:pic>
      <p:sp>
        <p:nvSpPr>
          <p:cNvPr id="4" name="Shape 1"/>
          <p:cNvSpPr/>
          <p:nvPr/>
        </p:nvSpPr>
        <p:spPr>
          <a:xfrm>
            <a:off x="8858707" y="-1904695"/>
            <a:ext cx="4762195" cy="4762195"/>
          </a:xfrm>
          <a:prstGeom prst="ellipse">
            <a:avLst/>
          </a:prstGeom>
          <a:solidFill>
            <a:srgbClr val="F59E0B">
              <a:alpha val="8000"/>
            </a:srgbClr>
          </a:solidFill>
          <a:ln w="12700">
            <a:solidFill>
              <a:srgbClr val="FFFFFF">
                <a:alpha val="0"/>
              </a:srgbClr>
            </a:solidFill>
            <a:prstDash val="solid"/>
          </a:ln>
        </p:spPr>
      </p:sp>
      <p:sp>
        <p:nvSpPr>
          <p:cNvPr id="5" name="Shape 2"/>
          <p:cNvSpPr/>
          <p:nvPr/>
        </p:nvSpPr>
        <p:spPr>
          <a:xfrm>
            <a:off x="-476402" y="4476902"/>
            <a:ext cx="2857500" cy="2857500"/>
          </a:xfrm>
          <a:prstGeom prst="ellipse">
            <a:avLst/>
          </a:prstGeom>
          <a:solidFill>
            <a:srgbClr val="2C3E50">
              <a:alpha val="8000"/>
            </a:srgbClr>
          </a:solidFill>
          <a:ln w="12700">
            <a:solidFill>
              <a:srgbClr val="FFFFFF">
                <a:alpha val="0"/>
              </a:srgbClr>
            </a:solidFill>
            <a:prstDash val="solid"/>
          </a:ln>
        </p:spPr>
      </p:sp>
      <p:sp>
        <p:nvSpPr>
          <p:cNvPr id="6" name="Text 3"/>
          <p:cNvSpPr txBox="1"/>
          <p:nvPr/>
        </p:nvSpPr>
        <p:spPr>
          <a:xfrm>
            <a:off x="571500" y="790956"/>
            <a:ext cx="6994246" cy="428854"/>
          </a:xfrm>
          <a:prstGeom prst="rect">
            <a:avLst/>
          </a:prstGeom>
          <a:noFill/>
          <a:ln/>
        </p:spPr>
        <p:txBody>
          <a:bodyPr wrap="square" lIns="0" tIns="0" rIns="0" bIns="0" rtlCol="0" anchor="ctr"/>
          <a:lstStyle/>
          <a:p>
            <a:pPr algn="l" indent="0" marL="0">
              <a:buNone/>
            </a:pPr>
            <a:r>
              <a:rPr lang="en-US" sz="2700" b="1" dirty="0">
                <a:solidFill>
                  <a:srgbClr val="1F2937"/>
                </a:solidFill>
                <a:latin typeface="Montserrat" pitchFamily="34" charset="0"/>
                <a:ea typeface="Montserrat" pitchFamily="34" charset="-122"/>
                <a:cs typeface="Montserrat" pitchFamily="34" charset="-120"/>
              </a:rPr>
              <a:t> Trade-offs of </a:t>
            </a:r>
            <a:pPr algn="l" indent="0" marL="0">
              <a:buNone/>
            </a:pPr>
            <a:r>
              <a:rPr lang="en-US" sz="2700" b="1" dirty="0">
                <a:solidFill>
                  <a:srgbClr val="D97706"/>
                </a:solidFill>
                <a:latin typeface="Montserrat" pitchFamily="34" charset="0"/>
                <a:ea typeface="Montserrat" pitchFamily="34" charset="-122"/>
                <a:cs typeface="Montserrat" pitchFamily="34" charset="-120"/>
              </a:rPr>
              <a:t>Delivery Platforms</a:t>
            </a:r>
            <a:endParaRPr lang="en-US" sz="2700" dirty="0"/>
          </a:p>
        </p:txBody>
      </p:sp>
      <p:pic>
        <p:nvPicPr>
          <p:cNvPr id="7" name="Image 1" descr="preencoded.png">    </p:cNvPr>
          <p:cNvPicPr>
            <a:picLocks noChangeAspect="1"/>
          </p:cNvPicPr>
          <p:nvPr/>
        </p:nvPicPr>
        <p:blipFill>
          <a:blip r:embed="rId2"/>
          <a:srcRect l="0" r="0" t="0" b="0"/>
          <a:stretch/>
        </p:blipFill>
        <p:spPr>
          <a:xfrm>
            <a:off x="11048695" y="381305"/>
            <a:ext cx="571500" cy="457200"/>
          </a:xfrm>
          <a:prstGeom prst="rect">
            <a:avLst/>
          </a:prstGeom>
        </p:spPr>
      </p:pic>
      <p:pic>
        <p:nvPicPr>
          <p:cNvPr id="8" name="Image 2" descr="preencoded.png">    </p:cNvPr>
          <p:cNvPicPr>
            <a:picLocks noChangeAspect="1"/>
          </p:cNvPicPr>
          <p:nvPr/>
        </p:nvPicPr>
        <p:blipFill>
          <a:blip r:embed="rId3"/>
          <a:stretch>
            <a:fillRect/>
          </a:stretch>
        </p:blipFill>
        <p:spPr>
          <a:xfrm>
            <a:off x="571500" y="381305"/>
            <a:ext cx="2115007" cy="314554"/>
          </a:xfrm>
          <a:prstGeom prst="rect">
            <a:avLst/>
          </a:prstGeom>
        </p:spPr>
      </p:pic>
      <p:sp>
        <p:nvSpPr>
          <p:cNvPr id="9" name="Text 4"/>
          <p:cNvSpPr/>
          <p:nvPr/>
        </p:nvSpPr>
        <p:spPr>
          <a:xfrm>
            <a:off x="571500" y="381305"/>
            <a:ext cx="2115007" cy="314554"/>
          </a:xfrm>
          <a:prstGeom prst="rect">
            <a:avLst/>
          </a:prstGeom>
          <a:solidFill>
            <a:srgbClr val="FFFFFF">
              <a:alpha val="0"/>
            </a:srgbClr>
          </a:solidFill>
          <a:ln>
            <a:solidFill>
              <a:srgbClr val="FFFFFF">
                <a:alpha val="0"/>
              </a:srgbClr>
            </a:solidFill>
          </a:ln>
        </p:spPr>
        <p:txBody>
          <a:bodyPr wrap="square" lIns="0" tIns="0" rIns="0" bIns="0" rtlCol="0" anchor="ctr"/>
          <a:lstStyle/>
          <a:p>
            <a:pPr algn="ctr" indent="0" marL="0">
              <a:buNone/>
            </a:pPr>
            <a:r>
              <a:rPr lang="en-US" sz="1000" b="1" spc="75" kern="0" dirty="0">
                <a:solidFill>
                  <a:srgbClr val="B45309"/>
                </a:solidFill>
                <a:latin typeface="Open Sans" pitchFamily="34" charset="0"/>
                <a:ea typeface="Open Sans" pitchFamily="34" charset="-122"/>
                <a:cs typeface="Open Sans" pitchFamily="34" charset="-120"/>
              </a:rPr>
              <a:t>Pizza Shop Case Study</a:t>
            </a:r>
            <a:endParaRPr lang="en-US" sz="1000" dirty="0"/>
          </a:p>
        </p:txBody>
      </p:sp>
      <p:sp>
        <p:nvSpPr>
          <p:cNvPr id="10" name="Shape 5"/>
          <p:cNvSpPr/>
          <p:nvPr/>
        </p:nvSpPr>
        <p:spPr>
          <a:xfrm>
            <a:off x="952805" y="1935785"/>
            <a:ext cx="10287000" cy="1723644"/>
          </a:xfrm>
          <a:prstGeom prst="roundRect">
            <a:avLst>
              <a:gd name="adj" fmla="val 4690"/>
            </a:avLst>
          </a:prstGeom>
          <a:solidFill>
            <a:srgbClr val="FFFFFF"/>
          </a:solidFill>
          <a:ln/>
          <a:effectLst>
            <a:outerShdw sx="100000" sy="100000" kx="0" ky="0" algn="bl" rotWithShape="0" blurRad="139700" dist="38100" dir="16200000">
              <a:srgbClr val="000000">
                <a:alpha val="5000"/>
              </a:srgbClr>
            </a:outerShdw>
          </a:effectLst>
        </p:spPr>
      </p:sp>
      <p:sp>
        <p:nvSpPr>
          <p:cNvPr id="11" name="Shape 6"/>
          <p:cNvSpPr/>
          <p:nvPr/>
        </p:nvSpPr>
        <p:spPr>
          <a:xfrm>
            <a:off x="952805" y="1935785"/>
            <a:ext cx="75895" cy="1723644"/>
          </a:xfrm>
          <a:prstGeom prst="roundRect">
            <a:avLst>
              <a:gd name="adj" fmla="val 106504"/>
            </a:avLst>
          </a:prstGeom>
          <a:solidFill>
            <a:srgbClr val="F59E0B"/>
          </a:solidFill>
          <a:ln w="12700">
            <a:solidFill>
              <a:srgbClr val="F59E0B">
                <a:alpha val="0"/>
              </a:srgbClr>
            </a:solidFill>
            <a:prstDash val="solid"/>
          </a:ln>
        </p:spPr>
      </p:sp>
      <p:sp>
        <p:nvSpPr>
          <p:cNvPr id="12" name="Text 7"/>
          <p:cNvSpPr txBox="1"/>
          <p:nvPr/>
        </p:nvSpPr>
        <p:spPr>
          <a:xfrm>
            <a:off x="10074859" y="2030882"/>
            <a:ext cx="1059790" cy="1143000"/>
          </a:xfrm>
          <a:prstGeom prst="rect">
            <a:avLst/>
          </a:prstGeom>
          <a:noFill/>
          <a:ln/>
        </p:spPr>
        <p:txBody>
          <a:bodyPr wrap="square" lIns="0" tIns="0" rIns="0" bIns="0" rtlCol="0" anchor="ctr"/>
          <a:lstStyle/>
          <a:p>
            <a:pPr algn="l" indent="0" marL="0">
              <a:buNone/>
            </a:pPr>
            <a:r>
              <a:rPr lang="en-US" sz="6000" b="1" dirty="0">
                <a:solidFill>
                  <a:srgbClr val="FEF3C7">
                    <a:alpha val="60000"/>
                  </a:srgbClr>
                </a:solidFill>
                <a:latin typeface="Montserrat" pitchFamily="34" charset="0"/>
                <a:ea typeface="Montserrat" pitchFamily="34" charset="-122"/>
                <a:cs typeface="Montserrat" pitchFamily="34" charset="-120"/>
              </a:rPr>
              <a:t>03</a:t>
            </a:r>
            <a:endParaRPr lang="en-US" sz="6000" dirty="0"/>
          </a:p>
        </p:txBody>
      </p:sp>
      <p:sp>
        <p:nvSpPr>
          <p:cNvPr id="13" name="Shape 8"/>
          <p:cNvSpPr/>
          <p:nvPr/>
        </p:nvSpPr>
        <p:spPr>
          <a:xfrm>
            <a:off x="952805" y="3943807"/>
            <a:ext cx="10287000" cy="1723644"/>
          </a:xfrm>
          <a:prstGeom prst="roundRect">
            <a:avLst>
              <a:gd name="adj" fmla="val 4690"/>
            </a:avLst>
          </a:prstGeom>
          <a:solidFill>
            <a:srgbClr val="FFFFFF"/>
          </a:solidFill>
          <a:ln/>
          <a:effectLst>
            <a:outerShdw sx="100000" sy="100000" kx="0" ky="0" algn="bl" rotWithShape="0" blurRad="139700" dist="38100" dir="16200000">
              <a:srgbClr val="000000">
                <a:alpha val="5000"/>
              </a:srgbClr>
            </a:outerShdw>
          </a:effectLst>
        </p:spPr>
      </p:sp>
      <p:sp>
        <p:nvSpPr>
          <p:cNvPr id="14" name="Shape 9"/>
          <p:cNvSpPr/>
          <p:nvPr/>
        </p:nvSpPr>
        <p:spPr>
          <a:xfrm>
            <a:off x="952805" y="3943807"/>
            <a:ext cx="75895" cy="1723644"/>
          </a:xfrm>
          <a:prstGeom prst="roundRect">
            <a:avLst>
              <a:gd name="adj" fmla="val 106504"/>
            </a:avLst>
          </a:prstGeom>
          <a:solidFill>
            <a:srgbClr val="F59E0B"/>
          </a:solidFill>
          <a:ln w="12700">
            <a:solidFill>
              <a:srgbClr val="F59E0B">
                <a:alpha val="0"/>
              </a:srgbClr>
            </a:solidFill>
            <a:prstDash val="solid"/>
          </a:ln>
        </p:spPr>
      </p:sp>
      <p:sp>
        <p:nvSpPr>
          <p:cNvPr id="15" name="Text 10"/>
          <p:cNvSpPr txBox="1"/>
          <p:nvPr/>
        </p:nvSpPr>
        <p:spPr>
          <a:xfrm>
            <a:off x="9993478" y="4038905"/>
            <a:ext cx="1142086" cy="1143000"/>
          </a:xfrm>
          <a:prstGeom prst="rect">
            <a:avLst/>
          </a:prstGeom>
          <a:noFill/>
          <a:ln/>
        </p:spPr>
        <p:txBody>
          <a:bodyPr wrap="square" lIns="0" tIns="0" rIns="0" bIns="0" rtlCol="0" anchor="ctr"/>
          <a:lstStyle/>
          <a:p>
            <a:pPr algn="l" indent="0" marL="0">
              <a:buNone/>
            </a:pPr>
            <a:r>
              <a:rPr lang="en-US" sz="6000" b="1" dirty="0">
                <a:solidFill>
                  <a:srgbClr val="FEF3C7">
                    <a:alpha val="60000"/>
                  </a:srgbClr>
                </a:solidFill>
                <a:latin typeface="Montserrat" pitchFamily="34" charset="0"/>
                <a:ea typeface="Montserrat" pitchFamily="34" charset="-122"/>
                <a:cs typeface="Montserrat" pitchFamily="34" charset="-120"/>
              </a:rPr>
              <a:t>04</a:t>
            </a:r>
            <a:endParaRPr lang="en-US" sz="6000" dirty="0"/>
          </a:p>
        </p:txBody>
      </p:sp>
      <p:sp>
        <p:nvSpPr>
          <p:cNvPr id="16" name="Shape 11"/>
          <p:cNvSpPr/>
          <p:nvPr/>
        </p:nvSpPr>
        <p:spPr>
          <a:xfrm>
            <a:off x="1314907" y="2415845"/>
            <a:ext cx="761695" cy="761695"/>
          </a:xfrm>
          <a:prstGeom prst="ellipse">
            <a:avLst/>
          </a:prstGeom>
          <a:solidFill>
            <a:srgbClr val="FFFBEB"/>
          </a:solidFill>
          <a:ln w="25400">
            <a:solidFill>
              <a:srgbClr val="FCD34D"/>
            </a:solidFill>
            <a:prstDash val="solid"/>
          </a:ln>
        </p:spPr>
      </p:sp>
      <p:pic>
        <p:nvPicPr>
          <p:cNvPr id="17" name="Image 3" descr="preencoded.png">    </p:cNvPr>
          <p:cNvPicPr>
            <a:picLocks noChangeAspect="1"/>
          </p:cNvPicPr>
          <p:nvPr/>
        </p:nvPicPr>
        <p:blipFill>
          <a:blip r:embed="rId4"/>
          <a:srcRect l="0" r="0" t="-30" b="-30"/>
          <a:stretch/>
        </p:blipFill>
        <p:spPr>
          <a:xfrm>
            <a:off x="1600200" y="2644445"/>
            <a:ext cx="190195" cy="304495"/>
          </a:xfrm>
          <a:prstGeom prst="rect">
            <a:avLst/>
          </a:prstGeom>
        </p:spPr>
      </p:pic>
      <p:sp>
        <p:nvSpPr>
          <p:cNvPr id="18" name="Text 12"/>
          <p:cNvSpPr txBox="1"/>
          <p:nvPr/>
        </p:nvSpPr>
        <p:spPr>
          <a:xfrm>
            <a:off x="2361895" y="2221078"/>
            <a:ext cx="8706002" cy="342900"/>
          </a:xfrm>
          <a:prstGeom prst="rect">
            <a:avLst/>
          </a:prstGeom>
          <a:noFill/>
          <a:ln/>
        </p:spPr>
        <p:txBody>
          <a:bodyPr wrap="square" lIns="0" tIns="0" rIns="0" bIns="0" rtlCol="0" anchor="ctr"/>
          <a:lstStyle/>
          <a:p>
            <a:pPr algn="l" indent="0" marL="0">
              <a:buNone/>
            </a:pPr>
            <a:r>
              <a:rPr lang="en-US" sz="1800" b="1" dirty="0">
                <a:solidFill>
                  <a:srgbClr val="1F2937"/>
                </a:solidFill>
                <a:latin typeface="Montserrat" pitchFamily="34" charset="0"/>
                <a:ea typeface="Montserrat" pitchFamily="34" charset="-122"/>
                <a:cs typeface="Montserrat" pitchFamily="34" charset="-120"/>
              </a:rPr>
              <a:t>Brand Dilution &amp; Commoditization</a:t>
            </a:r>
            <a:endParaRPr lang="en-US" sz="1800" dirty="0"/>
          </a:p>
        </p:txBody>
      </p:sp>
      <p:sp>
        <p:nvSpPr>
          <p:cNvPr id="19" name="Text 13"/>
          <p:cNvSpPr txBox="1"/>
          <p:nvPr/>
        </p:nvSpPr>
        <p:spPr>
          <a:xfrm>
            <a:off x="2361895" y="2640787"/>
            <a:ext cx="8668512" cy="734263"/>
          </a:xfrm>
          <a:prstGeom prst="rect">
            <a:avLst/>
          </a:prstGeom>
          <a:noFill/>
          <a:ln/>
        </p:spPr>
        <p:txBody>
          <a:bodyPr wrap="square" lIns="0" tIns="0" rIns="0" bIns="0" rtlCol="0" anchor="t"/>
          <a:lstStyle/>
          <a:p>
            <a:pPr algn="l" indent="0" marL="0">
              <a:buNone/>
            </a:pPr>
            <a:r>
              <a:rPr lang="en-US" sz="1200" b="1" dirty="0">
                <a:solidFill>
                  <a:srgbClr val="4B5563"/>
                </a:solidFill>
                <a:latin typeface="Open Sans" pitchFamily="34" charset="0"/>
                <a:ea typeface="Open Sans" pitchFamily="34" charset="-122"/>
                <a:cs typeface="Open Sans" pitchFamily="34" charset="-120"/>
              </a:rPr>
              <a:t>Just another option.</a:t>
            </a:r>
            <a:pPr algn="l" indent="0" marL="0">
              <a:buNone/>
            </a:pPr>
            <a:r>
              <a:rPr lang="en-US" sz="1200" dirty="0">
                <a:solidFill>
                  <a:srgbClr val="4B5563"/>
                </a:solidFill>
                <a:latin typeface="Open Sans" pitchFamily="34" charset="0"/>
                <a:ea typeface="Open Sans" pitchFamily="34" charset="-122"/>
                <a:cs typeface="Open Sans" pitchFamily="34" charset="-120"/>
              </a:rPr>
              <a:t> In a crowded marketplace app, your unique brand identity is reduced to a thumbnail and a price point. It becomes harder to differentiate from competitors or justify premium pricing when listed directly next to cheaper alternatives. </a:t>
            </a:r>
            <a:endParaRPr lang="en-US" sz="1200" dirty="0"/>
          </a:p>
        </p:txBody>
      </p:sp>
      <p:sp>
        <p:nvSpPr>
          <p:cNvPr id="20" name="Shape 14"/>
          <p:cNvSpPr/>
          <p:nvPr/>
        </p:nvSpPr>
        <p:spPr>
          <a:xfrm>
            <a:off x="1314907" y="4422953"/>
            <a:ext cx="761695" cy="761695"/>
          </a:xfrm>
          <a:prstGeom prst="ellipse">
            <a:avLst/>
          </a:prstGeom>
          <a:solidFill>
            <a:srgbClr val="FFFBEB"/>
          </a:solidFill>
          <a:ln w="25400">
            <a:solidFill>
              <a:srgbClr val="FCD34D"/>
            </a:solidFill>
            <a:prstDash val="solid"/>
          </a:ln>
        </p:spPr>
      </p:sp>
      <p:pic>
        <p:nvPicPr>
          <p:cNvPr id="21" name="Image 4" descr="preencoded.png">    </p:cNvPr>
          <p:cNvPicPr>
            <a:picLocks noChangeAspect="1"/>
          </p:cNvPicPr>
          <p:nvPr/>
        </p:nvPicPr>
        <p:blipFill>
          <a:blip r:embed="rId5"/>
          <a:srcRect l="-90" r="-90" t="0" b="0"/>
          <a:stretch/>
        </p:blipFill>
        <p:spPr>
          <a:xfrm>
            <a:off x="1505102" y="4651553"/>
            <a:ext cx="381305" cy="304495"/>
          </a:xfrm>
          <a:prstGeom prst="rect">
            <a:avLst/>
          </a:prstGeom>
        </p:spPr>
      </p:pic>
      <p:sp>
        <p:nvSpPr>
          <p:cNvPr id="22" name="Text 15"/>
          <p:cNvSpPr txBox="1"/>
          <p:nvPr/>
        </p:nvSpPr>
        <p:spPr>
          <a:xfrm>
            <a:off x="2361895" y="4229100"/>
            <a:ext cx="8706002" cy="342900"/>
          </a:xfrm>
          <a:prstGeom prst="rect">
            <a:avLst/>
          </a:prstGeom>
          <a:noFill/>
          <a:ln/>
        </p:spPr>
        <p:txBody>
          <a:bodyPr wrap="square" lIns="0" tIns="0" rIns="0" bIns="0" rtlCol="0" anchor="ctr"/>
          <a:lstStyle/>
          <a:p>
            <a:pPr algn="l" indent="0" marL="0">
              <a:buNone/>
            </a:pPr>
            <a:r>
              <a:rPr lang="en-US" sz="1800" b="1" dirty="0">
                <a:solidFill>
                  <a:srgbClr val="1F2937"/>
                </a:solidFill>
                <a:latin typeface="Montserrat" pitchFamily="34" charset="0"/>
                <a:ea typeface="Montserrat" pitchFamily="34" charset="-122"/>
                <a:cs typeface="Montserrat" pitchFamily="34" charset="-120"/>
              </a:rPr>
              <a:t>Quality Control Risks</a:t>
            </a:r>
            <a:endParaRPr lang="en-US" sz="1800" dirty="0"/>
          </a:p>
        </p:txBody>
      </p:sp>
      <p:sp>
        <p:nvSpPr>
          <p:cNvPr id="23" name="Text 16"/>
          <p:cNvSpPr txBox="1"/>
          <p:nvPr/>
        </p:nvSpPr>
        <p:spPr>
          <a:xfrm>
            <a:off x="2361895" y="4647895"/>
            <a:ext cx="8668512" cy="734263"/>
          </a:xfrm>
          <a:prstGeom prst="rect">
            <a:avLst/>
          </a:prstGeom>
          <a:noFill/>
          <a:ln/>
        </p:spPr>
        <p:txBody>
          <a:bodyPr wrap="square" lIns="0" tIns="0" rIns="0" bIns="0" rtlCol="0" anchor="t"/>
          <a:lstStyle/>
          <a:p>
            <a:pPr algn="l" indent="0" marL="0">
              <a:buNone/>
            </a:pPr>
            <a:r>
              <a:rPr lang="en-US" sz="1200" b="1" dirty="0">
                <a:solidFill>
                  <a:srgbClr val="4B5563"/>
                </a:solidFill>
                <a:latin typeface="Open Sans" pitchFamily="34" charset="0"/>
                <a:ea typeface="Open Sans" pitchFamily="34" charset="-122"/>
                <a:cs typeface="Open Sans" pitchFamily="34" charset="-120"/>
              </a:rPr>
              <a:t>The "Last Mile" gap.</a:t>
            </a:r>
            <a:pPr algn="l" indent="0" marL="0">
              <a:buNone/>
            </a:pPr>
            <a:r>
              <a:rPr lang="en-US" sz="1200" dirty="0">
                <a:solidFill>
                  <a:srgbClr val="4B5563"/>
                </a:solidFill>
                <a:latin typeface="Open Sans" pitchFamily="34" charset="0"/>
                <a:ea typeface="Open Sans" pitchFamily="34" charset="-122"/>
                <a:cs typeface="Open Sans" pitchFamily="34" charset="-120"/>
              </a:rPr>
              <a:t> Once the order leaves your counter, you lose control over the product's condition. If the food arrives cold, messy, or late due to the driver, customers often blame the restaurant's quality rather than the delivery service. </a:t>
            </a:r>
            <a:endParaRPr lang="en-US" sz="1200" dirty="0"/>
          </a:p>
        </p:txBody>
      </p:sp>
      <p:sp>
        <p:nvSpPr>
          <p:cNvPr id="24" name="Shape 17"/>
          <p:cNvSpPr/>
          <p:nvPr/>
        </p:nvSpPr>
        <p:spPr>
          <a:xfrm>
            <a:off x="0" y="6381598"/>
            <a:ext cx="12191695" cy="476402"/>
          </a:xfrm>
          <a:prstGeom prst="rect">
            <a:avLst/>
          </a:prstGeom>
          <a:solidFill>
            <a:srgbClr val="FFFFFF"/>
          </a:solidFill>
          <a:ln/>
        </p:spPr>
      </p:sp>
      <p:sp>
        <p:nvSpPr>
          <p:cNvPr id="25" name="Shape 18"/>
          <p:cNvSpPr/>
          <p:nvPr/>
        </p:nvSpPr>
        <p:spPr>
          <a:xfrm>
            <a:off x="0" y="6381598"/>
            <a:ext cx="12191695" cy="9144"/>
          </a:xfrm>
          <a:prstGeom prst="rect">
            <a:avLst/>
          </a:prstGeom>
          <a:solidFill>
            <a:srgbClr val="E5E7EB"/>
          </a:solidFill>
          <a:ln w="12700">
            <a:solidFill>
              <a:srgbClr val="E5E7EB">
                <a:alpha val="0"/>
              </a:srgbClr>
            </a:solidFill>
            <a:prstDash val="solid"/>
          </a:ln>
        </p:spPr>
      </p:sp>
      <p:sp>
        <p:nvSpPr>
          <p:cNvPr id="26" name="Text 19"/>
          <p:cNvSpPr txBox="1"/>
          <p:nvPr/>
        </p:nvSpPr>
        <p:spPr>
          <a:xfrm>
            <a:off x="571500" y="6529730"/>
            <a:ext cx="2629814"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Principles of Marketing • Module 7</a:t>
            </a:r>
            <a:endParaRPr lang="en-US" sz="1000" dirty="0"/>
          </a:p>
        </p:txBody>
      </p:sp>
      <p:sp>
        <p:nvSpPr>
          <p:cNvPr id="27" name="Text 20"/>
          <p:cNvSpPr txBox="1"/>
          <p:nvPr/>
        </p:nvSpPr>
        <p:spPr>
          <a:xfrm>
            <a:off x="11468405" y="6529730"/>
            <a:ext cx="238658"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19</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3F4F6"/>
          </a:solidFill>
          <a:ln w="12700">
            <a:solidFill>
              <a:srgbClr val="FFFFFF">
                <a:alpha val="0"/>
              </a:srgbClr>
            </a:solidFill>
            <a:prstDash val="solid"/>
          </a:ln>
        </p:spPr>
      </p:sp>
      <p:pic>
        <p:nvPicPr>
          <p:cNvPr id="3" name="Image 0" descr="preencoded.png">    </p:cNvPr>
          <p:cNvPicPr>
            <a:picLocks noChangeAspect="1"/>
          </p:cNvPicPr>
          <p:nvPr/>
        </p:nvPicPr>
        <p:blipFill>
          <a:blip r:embed="rId1"/>
          <a:srcRect l="0" r="0" t="-1" b="-1"/>
          <a:stretch/>
        </p:blipFill>
        <p:spPr>
          <a:xfrm>
            <a:off x="0" y="0"/>
            <a:ext cx="12191695" cy="6858000"/>
          </a:xfrm>
          <a:prstGeom prst="rect">
            <a:avLst/>
          </a:prstGeom>
        </p:spPr>
      </p:pic>
      <p:sp>
        <p:nvSpPr>
          <p:cNvPr id="4" name="Text 1"/>
          <p:cNvSpPr txBox="1"/>
          <p:nvPr/>
        </p:nvSpPr>
        <p:spPr>
          <a:xfrm>
            <a:off x="609905" y="609905"/>
            <a:ext cx="6249010" cy="191110"/>
          </a:xfrm>
          <a:prstGeom prst="rect">
            <a:avLst/>
          </a:prstGeom>
          <a:noFill/>
          <a:ln/>
        </p:spPr>
        <p:txBody>
          <a:bodyPr wrap="square" lIns="0" tIns="0" rIns="0" bIns="0" rtlCol="0" anchor="ctr"/>
          <a:lstStyle/>
          <a:p>
            <a:pPr algn="l" indent="0" marL="0">
              <a:buNone/>
            </a:pPr>
            <a:r>
              <a:rPr lang="en-US" sz="1000" b="1" spc="52" kern="0" dirty="0">
                <a:solidFill>
                  <a:srgbClr val="6B7280"/>
                </a:solidFill>
                <a:latin typeface="Open Sans" pitchFamily="34" charset="0"/>
                <a:ea typeface="Open Sans" pitchFamily="34" charset="-122"/>
                <a:cs typeface="Open Sans" pitchFamily="34" charset="-120"/>
              </a:rPr>
              <a:t>Module Overview</a:t>
            </a:r>
            <a:endParaRPr lang="en-US" sz="1000" dirty="0"/>
          </a:p>
        </p:txBody>
      </p:sp>
      <p:sp>
        <p:nvSpPr>
          <p:cNvPr id="5" name="Text 2"/>
          <p:cNvSpPr txBox="1"/>
          <p:nvPr/>
        </p:nvSpPr>
        <p:spPr>
          <a:xfrm>
            <a:off x="609905" y="875995"/>
            <a:ext cx="6305702" cy="1143000"/>
          </a:xfrm>
          <a:prstGeom prst="rect">
            <a:avLst/>
          </a:prstGeom>
          <a:noFill/>
          <a:ln/>
        </p:spPr>
        <p:txBody>
          <a:bodyPr wrap="square" lIns="0" tIns="0" rIns="0" bIns="0" rtlCol="0" anchor="t"/>
          <a:lstStyle/>
          <a:p>
            <a:pPr algn="l" indent="0" marL="0">
              <a:buNone/>
            </a:pPr>
            <a:r>
              <a:rPr lang="en-US" sz="3600" b="1" dirty="0">
                <a:solidFill>
                  <a:srgbClr val="1F2937"/>
                </a:solidFill>
                <a:latin typeface="Montserrat" pitchFamily="34" charset="0"/>
                <a:ea typeface="Montserrat" pitchFamily="34" charset="-122"/>
                <a:cs typeface="Montserrat" pitchFamily="34" charset="-120"/>
              </a:rPr>
              <a:t> Even Great Products </a:t>
            </a:r>
            <a:pPr algn="l" indent="0" marL="0">
              <a:buNone/>
            </a:pPr>
            <a:endParaRPr lang="en-US" sz="3600" dirty="0"/>
          </a:p>
          <a:p>
            <a:pPr algn="l" indent="0" marL="0">
              <a:buNone/>
            </a:pPr>
            <a:r>
              <a:rPr lang="en-US" sz="3600" b="1" dirty="0">
                <a:solidFill>
                  <a:srgbClr val="2563EB"/>
                </a:solidFill>
                <a:latin typeface="Montserrat" pitchFamily="34" charset="0"/>
                <a:ea typeface="Montserrat" pitchFamily="34" charset="-122"/>
                <a:cs typeface="Montserrat" pitchFamily="34" charset="-120"/>
              </a:rPr>
              <a:t>Can Fail</a:t>
            </a:r>
            <a:endParaRPr lang="en-US" sz="3600" dirty="0"/>
          </a:p>
        </p:txBody>
      </p:sp>
      <p:sp>
        <p:nvSpPr>
          <p:cNvPr id="6" name="Text 3"/>
          <p:cNvSpPr txBox="1"/>
          <p:nvPr/>
        </p:nvSpPr>
        <p:spPr>
          <a:xfrm>
            <a:off x="609905" y="2324405"/>
            <a:ext cx="6220663" cy="1114654"/>
          </a:xfrm>
          <a:prstGeom prst="rect">
            <a:avLst/>
          </a:prstGeom>
          <a:noFill/>
          <a:ln/>
        </p:spPr>
        <p:txBody>
          <a:bodyPr wrap="square" lIns="0" tIns="0" rIns="0" bIns="0" rtlCol="0" anchor="t"/>
          <a:lstStyle/>
          <a:p>
            <a:pPr algn="l" indent="0" marL="0">
              <a:buNone/>
            </a:pPr>
            <a:r>
              <a:rPr lang="en-US" sz="1800" dirty="0">
                <a:solidFill>
                  <a:srgbClr val="374151"/>
                </a:solidFill>
                <a:latin typeface="Open Sans" pitchFamily="34" charset="0"/>
                <a:ea typeface="Open Sans" pitchFamily="34" charset="-122"/>
                <a:cs typeface="Open Sans" pitchFamily="34" charset="-120"/>
              </a:rPr>
              <a:t> It doesn't matter how innovative or competitively priced your product is. </a:t>
            </a:r>
            <a:pPr algn="l" indent="0" marL="0">
              <a:buNone/>
            </a:pPr>
            <a:r>
              <a:rPr lang="en-US" sz="1800" b="1" dirty="0">
                <a:solidFill>
                  <a:srgbClr val="111827"/>
                </a:solidFill>
                <a:latin typeface="Open Sans" pitchFamily="34" charset="0"/>
                <a:ea typeface="Open Sans" pitchFamily="34" charset="-122"/>
                <a:cs typeface="Open Sans" pitchFamily="34" charset="-120"/>
              </a:rPr>
              <a:t>Products fail when customers can't access them easily.</a:t>
            </a:r>
            <a:endParaRPr lang="en-US" sz="1800" dirty="0"/>
          </a:p>
        </p:txBody>
      </p:sp>
      <p:sp>
        <p:nvSpPr>
          <p:cNvPr id="7" name="Shape 4"/>
          <p:cNvSpPr/>
          <p:nvPr/>
        </p:nvSpPr>
        <p:spPr>
          <a:xfrm>
            <a:off x="609905" y="3666744"/>
            <a:ext cx="304495" cy="304495"/>
          </a:xfrm>
          <a:prstGeom prst="ellipse">
            <a:avLst/>
          </a:prstGeom>
          <a:solidFill>
            <a:srgbClr val="1E88E5"/>
          </a:solidFill>
          <a:ln w="12700">
            <a:solidFill>
              <a:srgbClr val="FFFFFF">
                <a:alpha val="0"/>
              </a:srgbClr>
            </a:solidFill>
            <a:prstDash val="solid"/>
          </a:ln>
        </p:spPr>
      </p:sp>
      <p:pic>
        <p:nvPicPr>
          <p:cNvPr id="8" name="Image 1" descr="preencoded.png">    </p:cNvPr>
          <p:cNvPicPr>
            <a:picLocks noChangeAspect="1"/>
          </p:cNvPicPr>
          <p:nvPr/>
        </p:nvPicPr>
        <p:blipFill>
          <a:blip r:embed="rId2"/>
          <a:srcRect l="0" r="0" t="0" b="0"/>
          <a:stretch/>
        </p:blipFill>
        <p:spPr>
          <a:xfrm>
            <a:off x="694944" y="3752698"/>
            <a:ext cx="133502" cy="133502"/>
          </a:xfrm>
          <a:prstGeom prst="rect">
            <a:avLst/>
          </a:prstGeom>
        </p:spPr>
      </p:pic>
      <p:sp>
        <p:nvSpPr>
          <p:cNvPr id="9" name="Text 5"/>
          <p:cNvSpPr txBox="1"/>
          <p:nvPr/>
        </p:nvSpPr>
        <p:spPr>
          <a:xfrm>
            <a:off x="1067105" y="3666744"/>
            <a:ext cx="4905756" cy="305410"/>
          </a:xfrm>
          <a:prstGeom prst="rect">
            <a:avLst/>
          </a:prstGeom>
          <a:noFill/>
          <a:ln/>
        </p:spPr>
        <p:txBody>
          <a:bodyPr wrap="square" lIns="0" tIns="0" rIns="0" bIns="0" rtlCol="0" anchor="ctr"/>
          <a:lstStyle/>
          <a:p>
            <a:pPr algn="l" indent="0" marL="0">
              <a:buNone/>
            </a:pPr>
            <a:r>
              <a:rPr lang="en-US" sz="1300" dirty="0">
                <a:solidFill>
                  <a:srgbClr val="374151"/>
                </a:solidFill>
                <a:latin typeface="Open Sans" pitchFamily="34" charset="0"/>
                <a:ea typeface="Open Sans" pitchFamily="34" charset="-122"/>
                <a:cs typeface="Open Sans" pitchFamily="34" charset="-120"/>
              </a:rPr>
              <a:t>Barriers to access destroy value perception instantly.</a:t>
            </a:r>
            <a:endParaRPr lang="en-US" sz="1300" dirty="0"/>
          </a:p>
        </p:txBody>
      </p:sp>
      <p:sp>
        <p:nvSpPr>
          <p:cNvPr id="10" name="Shape 6"/>
          <p:cNvSpPr/>
          <p:nvPr/>
        </p:nvSpPr>
        <p:spPr>
          <a:xfrm>
            <a:off x="609905" y="4200754"/>
            <a:ext cx="304495" cy="304495"/>
          </a:xfrm>
          <a:prstGeom prst="ellipse">
            <a:avLst/>
          </a:prstGeom>
          <a:solidFill>
            <a:srgbClr val="1E88E5"/>
          </a:solidFill>
          <a:ln w="12700">
            <a:solidFill>
              <a:srgbClr val="FFFFFF">
                <a:alpha val="0"/>
              </a:srgbClr>
            </a:solidFill>
            <a:prstDash val="solid"/>
          </a:ln>
        </p:spPr>
      </p:sp>
      <p:pic>
        <p:nvPicPr>
          <p:cNvPr id="11" name="Image 2" descr="preencoded.png">    </p:cNvPr>
          <p:cNvPicPr>
            <a:picLocks noChangeAspect="1"/>
          </p:cNvPicPr>
          <p:nvPr/>
        </p:nvPicPr>
        <p:blipFill>
          <a:blip r:embed="rId3"/>
          <a:srcRect l="-1507" r="-1507" t="0" b="0"/>
          <a:stretch/>
        </p:blipFill>
        <p:spPr>
          <a:xfrm>
            <a:off x="676656" y="4286707"/>
            <a:ext cx="171907" cy="133502"/>
          </a:xfrm>
          <a:prstGeom prst="rect">
            <a:avLst/>
          </a:prstGeom>
        </p:spPr>
      </p:pic>
      <p:sp>
        <p:nvSpPr>
          <p:cNvPr id="12" name="Text 7"/>
          <p:cNvSpPr txBox="1"/>
          <p:nvPr/>
        </p:nvSpPr>
        <p:spPr>
          <a:xfrm>
            <a:off x="1067105" y="4200754"/>
            <a:ext cx="4944161" cy="305410"/>
          </a:xfrm>
          <a:prstGeom prst="rect">
            <a:avLst/>
          </a:prstGeom>
          <a:noFill/>
          <a:ln/>
        </p:spPr>
        <p:txBody>
          <a:bodyPr wrap="square" lIns="0" tIns="0" rIns="0" bIns="0" rtlCol="0" anchor="ctr"/>
          <a:lstStyle/>
          <a:p>
            <a:pPr algn="l" indent="0" marL="0">
              <a:buNone/>
            </a:pPr>
            <a:r>
              <a:rPr lang="en-US" sz="1300" dirty="0">
                <a:solidFill>
                  <a:srgbClr val="374151"/>
                </a:solidFill>
                <a:latin typeface="Open Sans" pitchFamily="34" charset="0"/>
                <a:ea typeface="Open Sans" pitchFamily="34" charset="-122"/>
                <a:cs typeface="Open Sans" pitchFamily="34" charset="-120"/>
              </a:rPr>
              <a:t>Complexity in purchasing is the enemy of conversion.</a:t>
            </a:r>
            <a:endParaRPr lang="en-US" sz="1300" dirty="0"/>
          </a:p>
        </p:txBody>
      </p:sp>
      <p:pic>
        <p:nvPicPr>
          <p:cNvPr id="13" name="Image 3" descr="preencoded.png">    </p:cNvPr>
          <p:cNvPicPr>
            <a:picLocks noChangeAspect="1"/>
          </p:cNvPicPr>
          <p:nvPr/>
        </p:nvPicPr>
        <p:blipFill>
          <a:blip r:embed="rId4"/>
          <a:srcRect l="-12" r="-12" t="0" b="0"/>
          <a:stretch/>
        </p:blipFill>
        <p:spPr>
          <a:xfrm>
            <a:off x="609905" y="4886554"/>
            <a:ext cx="6126480" cy="1333195"/>
          </a:xfrm>
          <a:prstGeom prst="rect">
            <a:avLst/>
          </a:prstGeom>
        </p:spPr>
      </p:pic>
      <p:sp>
        <p:nvSpPr>
          <p:cNvPr id="14" name="Text 8"/>
          <p:cNvSpPr txBox="1"/>
          <p:nvPr/>
        </p:nvSpPr>
        <p:spPr>
          <a:xfrm>
            <a:off x="895198" y="5115154"/>
            <a:ext cx="5734202" cy="267005"/>
          </a:xfrm>
          <a:prstGeom prst="rect">
            <a:avLst/>
          </a:prstGeom>
          <a:noFill/>
          <a:ln/>
        </p:spPr>
        <p:txBody>
          <a:bodyPr wrap="square" lIns="0" tIns="0" rIns="0" bIns="0" rtlCol="0" anchor="ctr"/>
          <a:lstStyle/>
          <a:p>
            <a:pPr algn="l" indent="0" marL="0">
              <a:buNone/>
            </a:pPr>
            <a:r>
              <a:rPr lang="en-US" sz="1500" b="1" dirty="0">
                <a:solidFill>
                  <a:srgbClr val="1E40AF"/>
                </a:solidFill>
                <a:latin typeface="Montserrat" pitchFamily="34" charset="0"/>
                <a:ea typeface="Montserrat" pitchFamily="34" charset="-122"/>
                <a:cs typeface="Montserrat" pitchFamily="34" charset="-120"/>
              </a:rPr>
              <a:t>Key Reality</a:t>
            </a:r>
            <a:endParaRPr lang="en-US" sz="1500" dirty="0"/>
          </a:p>
        </p:txBody>
      </p:sp>
      <p:sp>
        <p:nvSpPr>
          <p:cNvPr id="15" name="Text 9"/>
          <p:cNvSpPr txBox="1"/>
          <p:nvPr/>
        </p:nvSpPr>
        <p:spPr>
          <a:xfrm>
            <a:off x="895198" y="5458054"/>
            <a:ext cx="5696712" cy="534010"/>
          </a:xfrm>
          <a:prstGeom prst="rect">
            <a:avLst/>
          </a:prstGeom>
          <a:noFill/>
          <a:ln/>
        </p:spPr>
        <p:txBody>
          <a:bodyPr wrap="square" lIns="0" tIns="0" rIns="0" bIns="0" rtlCol="0" anchor="t"/>
          <a:lstStyle/>
          <a:p>
            <a:pPr algn="l" indent="0" marL="0">
              <a:buNone/>
            </a:pPr>
            <a:r>
              <a:rPr lang="en-US" sz="1500" i="1" dirty="0">
                <a:solidFill>
                  <a:srgbClr val="1E3A8A"/>
                </a:solidFill>
                <a:latin typeface="Open Sans" pitchFamily="34" charset="0"/>
                <a:ea typeface="Open Sans" pitchFamily="34" charset="-122"/>
                <a:cs typeface="Open Sans" pitchFamily="34" charset="-120"/>
              </a:rPr>
              <a:t>"When faced with friction, customers will choose easier alternatives or simply do nothing at all."</a:t>
            </a:r>
            <a:endParaRPr lang="en-US" sz="1500" dirty="0"/>
          </a:p>
        </p:txBody>
      </p:sp>
      <p:pic>
        <p:nvPicPr>
          <p:cNvPr id="16" name="Image 4" descr="preencoded.png">    </p:cNvPr>
          <p:cNvPicPr>
            <a:picLocks noChangeAspect="1"/>
          </p:cNvPicPr>
          <p:nvPr/>
        </p:nvPicPr>
        <p:blipFill>
          <a:blip r:embed="rId5"/>
          <a:srcRect l="23926" r="23926" t="0" b="0"/>
          <a:stretch/>
        </p:blipFill>
        <p:spPr>
          <a:xfrm>
            <a:off x="7193585" y="609905"/>
            <a:ext cx="4390949" cy="5609844"/>
          </a:xfrm>
          <a:prstGeom prst="rect">
            <a:avLst/>
          </a:prstGeom>
        </p:spPr>
      </p:pic>
      <p:pic>
        <p:nvPicPr>
          <p:cNvPr id="17" name="Image 5" descr="preencoded.png">    </p:cNvPr>
          <p:cNvPicPr>
            <a:picLocks noChangeAspect="1"/>
          </p:cNvPicPr>
          <p:nvPr/>
        </p:nvPicPr>
        <p:blipFill>
          <a:blip r:embed="rId6"/>
          <a:srcRect l="0" r="0" t="-16" b="-16"/>
          <a:stretch/>
        </p:blipFill>
        <p:spPr>
          <a:xfrm>
            <a:off x="7193585" y="5266944"/>
            <a:ext cx="4389120" cy="952805"/>
          </a:xfrm>
          <a:prstGeom prst="rect">
            <a:avLst/>
          </a:prstGeom>
        </p:spPr>
      </p:pic>
      <p:sp>
        <p:nvSpPr>
          <p:cNvPr id="18" name="Text 10"/>
          <p:cNvSpPr txBox="1"/>
          <p:nvPr/>
        </p:nvSpPr>
        <p:spPr>
          <a:xfrm>
            <a:off x="7713878" y="5724144"/>
            <a:ext cx="3757270" cy="267005"/>
          </a:xfrm>
          <a:prstGeom prst="rect">
            <a:avLst/>
          </a:prstGeom>
          <a:noFill/>
          <a:ln/>
        </p:spPr>
        <p:txBody>
          <a:bodyPr wrap="square" lIns="0" tIns="0" rIns="0" bIns="0" rtlCol="0" anchor="ctr"/>
          <a:lstStyle/>
          <a:p>
            <a:pPr algn="l" indent="0" marL="0">
              <a:buNone/>
            </a:pPr>
            <a:r>
              <a:rPr lang="en-US" sz="1300" b="1" dirty="0">
                <a:solidFill>
                  <a:srgbClr val="FFFFFF"/>
                </a:solidFill>
                <a:latin typeface="Open Sans" pitchFamily="34" charset="0"/>
                <a:ea typeface="Open Sans" pitchFamily="34" charset="-122"/>
                <a:cs typeface="Open Sans" pitchFamily="34" charset="-120"/>
              </a:rPr>
              <a:t> No Access = No Sale </a:t>
            </a:r>
            <a:endParaRPr lang="en-US" sz="1300" dirty="0"/>
          </a:p>
        </p:txBody>
      </p:sp>
      <p:pic>
        <p:nvPicPr>
          <p:cNvPr id="19" name="Image 6" descr="preencoded.png">    </p:cNvPr>
          <p:cNvPicPr>
            <a:picLocks noChangeAspect="1"/>
          </p:cNvPicPr>
          <p:nvPr/>
        </p:nvPicPr>
        <p:blipFill>
          <a:blip r:embed="rId7"/>
          <a:srcRect l="0" r="0" t="0" b="0"/>
          <a:stretch/>
        </p:blipFill>
        <p:spPr>
          <a:xfrm>
            <a:off x="7422185" y="5774436"/>
            <a:ext cx="171907" cy="171907"/>
          </a:xfrm>
          <a:prstGeom prst="rect">
            <a:avLst/>
          </a:prstGeom>
        </p:spPr>
      </p:pic>
      <p:sp>
        <p:nvSpPr>
          <p:cNvPr id="20" name="Shape 11"/>
          <p:cNvSpPr/>
          <p:nvPr/>
        </p:nvSpPr>
        <p:spPr>
          <a:xfrm>
            <a:off x="0" y="6829654"/>
            <a:ext cx="12191695" cy="9144"/>
          </a:xfrm>
          <a:prstGeom prst="rect">
            <a:avLst/>
          </a:prstGeom>
          <a:solidFill>
            <a:srgbClr val="E5E7EB"/>
          </a:solidFill>
          <a:ln w="12700">
            <a:solidFill>
              <a:srgbClr val="E5E7EB">
                <a:alpha val="0"/>
              </a:srgbClr>
            </a:solidFill>
            <a:prstDash val="solid"/>
          </a:ln>
        </p:spPr>
      </p:sp>
      <p:sp>
        <p:nvSpPr>
          <p:cNvPr id="21" name="Text 12"/>
          <p:cNvSpPr txBox="1"/>
          <p:nvPr/>
        </p:nvSpPr>
        <p:spPr>
          <a:xfrm>
            <a:off x="457200" y="7067398"/>
            <a:ext cx="2539289" cy="191110"/>
          </a:xfrm>
          <a:prstGeom prst="rect">
            <a:avLst/>
          </a:prstGeom>
          <a:noFill/>
          <a:ln/>
        </p:spPr>
        <p:txBody>
          <a:bodyPr wrap="square" lIns="0" tIns="0" rIns="0" bIns="0" rtlCol="0" anchor="ctr"/>
          <a:lstStyle/>
          <a:p>
            <a:pPr algn="l" indent="0" marL="0">
              <a:buNone/>
            </a:pPr>
            <a:r>
              <a:rPr lang="en-US" sz="1000" dirty="0">
                <a:solidFill>
                  <a:srgbClr val="9CA3AF"/>
                </a:solidFill>
                <a:latin typeface="Open Sans" pitchFamily="34" charset="0"/>
                <a:ea typeface="Open Sans" pitchFamily="34" charset="-122"/>
                <a:cs typeface="Open Sans" pitchFamily="34" charset="-120"/>
              </a:rPr>
              <a:t>Principles of Marketing • Module 7</a:t>
            </a:r>
            <a:endParaRPr lang="en-US" sz="1000" dirty="0"/>
          </a:p>
        </p:txBody>
      </p:sp>
      <p:sp>
        <p:nvSpPr>
          <p:cNvPr id="22" name="Text 13"/>
          <p:cNvSpPr txBox="1"/>
          <p:nvPr/>
        </p:nvSpPr>
        <p:spPr>
          <a:xfrm>
            <a:off x="11658600" y="7067398"/>
            <a:ext cx="162763" cy="191110"/>
          </a:xfrm>
          <a:prstGeom prst="rect">
            <a:avLst/>
          </a:prstGeom>
          <a:noFill/>
          <a:ln/>
        </p:spPr>
        <p:txBody>
          <a:bodyPr wrap="square" lIns="0" tIns="0" rIns="0" bIns="0" rtlCol="0" anchor="ctr"/>
          <a:lstStyle/>
          <a:p>
            <a:pPr algn="l" indent="0" marL="0">
              <a:buNone/>
            </a:pPr>
            <a:r>
              <a:rPr lang="en-US" sz="1000" dirty="0">
                <a:solidFill>
                  <a:srgbClr val="9CA3AF"/>
                </a:solidFill>
                <a:latin typeface="Open Sans" pitchFamily="34" charset="0"/>
                <a:ea typeface="Open Sans" pitchFamily="34" charset="-122"/>
                <a:cs typeface="Open Sans"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3F4F6"/>
          </a:solidFill>
          <a:ln w="12700">
            <a:solidFill>
              <a:srgbClr val="FFFFFF">
                <a:alpha val="0"/>
              </a:srgbClr>
            </a:solidFill>
            <a:prstDash val="solid"/>
          </a:ln>
        </p:spPr>
      </p:sp>
      <p:pic>
        <p:nvPicPr>
          <p:cNvPr id="3" name="Image 0" descr="preencoded.png">    </p:cNvPr>
          <p:cNvPicPr>
            <a:picLocks noChangeAspect="1"/>
          </p:cNvPicPr>
          <p:nvPr/>
        </p:nvPicPr>
        <p:blipFill>
          <a:blip r:embed="rId1"/>
          <a:srcRect l="0" r="0" t="-1" b="-1"/>
          <a:stretch/>
        </p:blipFill>
        <p:spPr>
          <a:xfrm>
            <a:off x="0" y="0"/>
            <a:ext cx="12191695" cy="6858000"/>
          </a:xfrm>
          <a:prstGeom prst="rect">
            <a:avLst/>
          </a:prstGeom>
        </p:spPr>
      </p:pic>
      <p:sp>
        <p:nvSpPr>
          <p:cNvPr id="4" name="Shape 1"/>
          <p:cNvSpPr/>
          <p:nvPr/>
        </p:nvSpPr>
        <p:spPr>
          <a:xfrm>
            <a:off x="8382305" y="-952805"/>
            <a:ext cx="4762195" cy="4762195"/>
          </a:xfrm>
          <a:prstGeom prst="ellipse">
            <a:avLst/>
          </a:prstGeom>
          <a:solidFill>
            <a:srgbClr val="DC2626">
              <a:alpha val="5000"/>
            </a:srgbClr>
          </a:solidFill>
          <a:ln w="12700">
            <a:solidFill>
              <a:srgbClr val="FFFFFF">
                <a:alpha val="0"/>
              </a:srgbClr>
            </a:solidFill>
            <a:prstDash val="solid"/>
          </a:ln>
        </p:spPr>
      </p:sp>
      <p:sp>
        <p:nvSpPr>
          <p:cNvPr id="5" name="Shape 2"/>
          <p:cNvSpPr/>
          <p:nvPr/>
        </p:nvSpPr>
        <p:spPr>
          <a:xfrm>
            <a:off x="-476402" y="4476902"/>
            <a:ext cx="2857500" cy="2857500"/>
          </a:xfrm>
          <a:prstGeom prst="ellipse">
            <a:avLst/>
          </a:prstGeom>
          <a:solidFill>
            <a:srgbClr val="F59E0B">
              <a:alpha val="5000"/>
            </a:srgbClr>
          </a:solidFill>
          <a:ln w="12700">
            <a:solidFill>
              <a:srgbClr val="FFFFFF">
                <a:alpha val="0"/>
              </a:srgbClr>
            </a:solidFill>
            <a:prstDash val="solid"/>
          </a:ln>
        </p:spPr>
      </p:sp>
      <p:sp>
        <p:nvSpPr>
          <p:cNvPr id="6" name="Text 3"/>
          <p:cNvSpPr txBox="1"/>
          <p:nvPr/>
        </p:nvSpPr>
        <p:spPr>
          <a:xfrm>
            <a:off x="571500" y="809244"/>
            <a:ext cx="7206386" cy="428854"/>
          </a:xfrm>
          <a:prstGeom prst="rect">
            <a:avLst/>
          </a:prstGeom>
          <a:noFill/>
          <a:ln/>
        </p:spPr>
        <p:txBody>
          <a:bodyPr wrap="square" lIns="0" tIns="0" rIns="0" bIns="0" rtlCol="0" anchor="ctr"/>
          <a:lstStyle/>
          <a:p>
            <a:pPr algn="l" indent="0" marL="0">
              <a:buNone/>
            </a:pPr>
            <a:r>
              <a:rPr lang="en-US" sz="2700" b="1" dirty="0">
                <a:solidFill>
                  <a:srgbClr val="1F2937"/>
                </a:solidFill>
                <a:latin typeface="Montserrat" pitchFamily="34" charset="0"/>
                <a:ea typeface="Montserrat" pitchFamily="34" charset="-122"/>
                <a:cs typeface="Montserrat" pitchFamily="34" charset="-120"/>
              </a:rPr>
              <a:t> Trade-off #5: </a:t>
            </a:r>
            <a:pPr algn="l" indent="0" marL="0">
              <a:buNone/>
            </a:pPr>
            <a:r>
              <a:rPr lang="en-US" sz="2700" b="1" dirty="0">
                <a:solidFill>
                  <a:srgbClr val="DC2626"/>
                </a:solidFill>
                <a:latin typeface="Montserrat" pitchFamily="34" charset="0"/>
                <a:ea typeface="Montserrat" pitchFamily="34" charset="-122"/>
                <a:cs typeface="Montserrat" pitchFamily="34" charset="-120"/>
              </a:rPr>
              <a:t>Platform Dependency</a:t>
            </a:r>
            <a:endParaRPr lang="en-US" sz="2700" dirty="0"/>
          </a:p>
        </p:txBody>
      </p:sp>
      <p:pic>
        <p:nvPicPr>
          <p:cNvPr id="7" name="Image 1" descr="preencoded.png">    </p:cNvPr>
          <p:cNvPicPr>
            <a:picLocks noChangeAspect="1"/>
          </p:cNvPicPr>
          <p:nvPr/>
        </p:nvPicPr>
        <p:blipFill>
          <a:blip r:embed="rId2"/>
          <a:srcRect l="0" r="0" t="0" b="0"/>
          <a:stretch/>
        </p:blipFill>
        <p:spPr>
          <a:xfrm>
            <a:off x="11162995" y="381305"/>
            <a:ext cx="457200" cy="457200"/>
          </a:xfrm>
          <a:prstGeom prst="rect">
            <a:avLst/>
          </a:prstGeom>
        </p:spPr>
      </p:pic>
      <p:pic>
        <p:nvPicPr>
          <p:cNvPr id="8" name="Image 2" descr="preencoded.png">    </p:cNvPr>
          <p:cNvPicPr>
            <a:picLocks noChangeAspect="1"/>
          </p:cNvPicPr>
          <p:nvPr/>
        </p:nvPicPr>
        <p:blipFill>
          <a:blip r:embed="rId3"/>
          <a:stretch>
            <a:fillRect/>
          </a:stretch>
        </p:blipFill>
        <p:spPr>
          <a:xfrm>
            <a:off x="571500" y="381305"/>
            <a:ext cx="2210105" cy="333756"/>
          </a:xfrm>
          <a:prstGeom prst="rect">
            <a:avLst/>
          </a:prstGeom>
        </p:spPr>
      </p:pic>
      <p:sp>
        <p:nvSpPr>
          <p:cNvPr id="9" name="Text 4"/>
          <p:cNvSpPr/>
          <p:nvPr/>
        </p:nvSpPr>
        <p:spPr>
          <a:xfrm>
            <a:off x="571500" y="381305"/>
            <a:ext cx="2210105" cy="333756"/>
          </a:xfrm>
          <a:prstGeom prst="rect">
            <a:avLst/>
          </a:prstGeom>
          <a:solidFill>
            <a:srgbClr val="FFFFFF">
              <a:alpha val="0"/>
            </a:srgbClr>
          </a:solidFill>
          <a:ln w="12700">
            <a:solidFill>
              <a:srgbClr val="FECACA"/>
            </a:solidFill>
          </a:ln>
        </p:spPr>
        <p:txBody>
          <a:bodyPr wrap="square" lIns="0" tIns="0" rIns="0" bIns="0" rtlCol="0" anchor="ctr"/>
          <a:lstStyle/>
          <a:p>
            <a:pPr algn="ctr" indent="0" marL="0">
              <a:buNone/>
            </a:pPr>
            <a:r>
              <a:rPr lang="en-US" sz="1000" b="1" spc="75" kern="0" dirty="0">
                <a:solidFill>
                  <a:srgbClr val="B91C1C"/>
                </a:solidFill>
                <a:latin typeface="Open Sans" pitchFamily="34" charset="0"/>
                <a:ea typeface="Open Sans" pitchFamily="34" charset="-122"/>
                <a:cs typeface="Open Sans" pitchFamily="34" charset="-120"/>
              </a:rPr>
              <a:t>Critical Strategic Risk</a:t>
            </a:r>
            <a:endParaRPr lang="en-US" sz="1000" dirty="0"/>
          </a:p>
        </p:txBody>
      </p:sp>
      <p:pic>
        <p:nvPicPr>
          <p:cNvPr id="10" name="Image 3" descr="preencoded.png">    </p:cNvPr>
          <p:cNvPicPr>
            <a:picLocks noChangeAspect="1"/>
          </p:cNvPicPr>
          <p:nvPr/>
        </p:nvPicPr>
        <p:blipFill>
          <a:blip r:embed="rId4"/>
          <a:srcRect l="0" r="0" t="-1" b="-1"/>
          <a:stretch/>
        </p:blipFill>
        <p:spPr>
          <a:xfrm>
            <a:off x="1809598" y="1524305"/>
            <a:ext cx="8572500" cy="5391302"/>
          </a:xfrm>
          <a:prstGeom prst="rect">
            <a:avLst/>
          </a:prstGeom>
        </p:spPr>
      </p:pic>
      <p:pic>
        <p:nvPicPr>
          <p:cNvPr id="11" name="Image 4" descr="preencoded.png">    </p:cNvPr>
          <p:cNvPicPr>
            <a:picLocks noChangeAspect="1"/>
          </p:cNvPicPr>
          <p:nvPr/>
        </p:nvPicPr>
        <p:blipFill>
          <a:blip r:embed="rId5"/>
          <a:srcRect l="0" r="0" t="-8" b="-8"/>
          <a:stretch/>
        </p:blipFill>
        <p:spPr>
          <a:xfrm>
            <a:off x="1809598" y="1600200"/>
            <a:ext cx="3000146" cy="5315407"/>
          </a:xfrm>
          <a:prstGeom prst="rect">
            <a:avLst/>
          </a:prstGeom>
        </p:spPr>
      </p:pic>
      <p:sp>
        <p:nvSpPr>
          <p:cNvPr id="12" name="Text 5"/>
          <p:cNvSpPr txBox="1"/>
          <p:nvPr/>
        </p:nvSpPr>
        <p:spPr>
          <a:xfrm>
            <a:off x="2000707" y="1790395"/>
            <a:ext cx="1337767" cy="952805"/>
          </a:xfrm>
          <a:prstGeom prst="rect">
            <a:avLst/>
          </a:prstGeom>
          <a:noFill/>
          <a:ln/>
        </p:spPr>
        <p:txBody>
          <a:bodyPr wrap="square" lIns="0" tIns="0" rIns="0" bIns="0" rtlCol="0" anchor="ctr"/>
          <a:lstStyle/>
          <a:p>
            <a:pPr algn="l" indent="0" marL="0">
              <a:buNone/>
            </a:pPr>
            <a:r>
              <a:rPr lang="en-US" sz="7500" b="1" dirty="0">
                <a:solidFill>
                  <a:srgbClr val="DC2626">
                    <a:alpha val="5000"/>
                  </a:srgbClr>
                </a:solidFill>
                <a:latin typeface="Montserrat" pitchFamily="34" charset="0"/>
                <a:ea typeface="Montserrat" pitchFamily="34" charset="-122"/>
                <a:cs typeface="Montserrat" pitchFamily="34" charset="-120"/>
              </a:rPr>
              <a:t>05</a:t>
            </a:r>
            <a:endParaRPr lang="en-US" sz="7500" dirty="0"/>
          </a:p>
        </p:txBody>
      </p:sp>
      <p:pic>
        <p:nvPicPr>
          <p:cNvPr id="13" name="Image 5" descr="preencoded.png">    </p:cNvPr>
          <p:cNvPicPr>
            <a:picLocks noChangeAspect="1"/>
          </p:cNvPicPr>
          <p:nvPr/>
        </p:nvPicPr>
        <p:blipFill>
          <a:blip r:embed="rId6"/>
          <a:srcRect l="-36" r="-36" t="0" b="0"/>
          <a:stretch/>
        </p:blipFill>
        <p:spPr>
          <a:xfrm>
            <a:off x="2829154" y="3633826"/>
            <a:ext cx="952805" cy="761695"/>
          </a:xfrm>
          <a:prstGeom prst="rect">
            <a:avLst/>
          </a:prstGeom>
        </p:spPr>
      </p:pic>
      <p:sp>
        <p:nvSpPr>
          <p:cNvPr id="14" name="Text 6"/>
          <p:cNvSpPr txBox="1"/>
          <p:nvPr/>
        </p:nvSpPr>
        <p:spPr>
          <a:xfrm>
            <a:off x="2460650" y="4681728"/>
            <a:ext cx="1880006" cy="200254"/>
          </a:xfrm>
          <a:prstGeom prst="rect">
            <a:avLst/>
          </a:prstGeom>
          <a:noFill/>
          <a:ln/>
        </p:spPr>
        <p:txBody>
          <a:bodyPr wrap="square" lIns="0" tIns="0" rIns="0" bIns="0" rtlCol="0" anchor="ctr"/>
          <a:lstStyle/>
          <a:p>
            <a:pPr algn="l" indent="0" marL="0">
              <a:buNone/>
            </a:pPr>
            <a:r>
              <a:rPr lang="en-US" sz="1000" b="1" spc="150" kern="0" dirty="0">
                <a:solidFill>
                  <a:srgbClr val="B91C1C"/>
                </a:solidFill>
                <a:latin typeface="Open Sans" pitchFamily="34" charset="0"/>
                <a:ea typeface="Open Sans" pitchFamily="34" charset="-122"/>
                <a:cs typeface="Open Sans" pitchFamily="34" charset="-120"/>
              </a:rPr>
              <a:t>High Business Risk</a:t>
            </a:r>
            <a:endParaRPr lang="en-US" sz="1000" dirty="0"/>
          </a:p>
        </p:txBody>
      </p:sp>
      <p:sp>
        <p:nvSpPr>
          <p:cNvPr id="15" name="Text 7"/>
          <p:cNvSpPr txBox="1"/>
          <p:nvPr/>
        </p:nvSpPr>
        <p:spPr>
          <a:xfrm>
            <a:off x="5286146" y="2076602"/>
            <a:ext cx="4734763" cy="734263"/>
          </a:xfrm>
          <a:prstGeom prst="rect">
            <a:avLst/>
          </a:prstGeom>
          <a:noFill/>
          <a:ln/>
        </p:spPr>
        <p:txBody>
          <a:bodyPr wrap="square" lIns="0" tIns="0" rIns="0" bIns="0" rtlCol="0" anchor="t"/>
          <a:lstStyle/>
          <a:p>
            <a:pPr algn="l" indent="0" marL="0">
              <a:buNone/>
            </a:pPr>
            <a:r>
              <a:rPr lang="en-US" sz="2400" b="1" dirty="0">
                <a:solidFill>
                  <a:srgbClr val="1F2937"/>
                </a:solidFill>
                <a:latin typeface="Montserrat" pitchFamily="34" charset="0"/>
                <a:ea typeface="Montserrat" pitchFamily="34" charset="-122"/>
                <a:cs typeface="Montserrat" pitchFamily="34" charset="-120"/>
              </a:rPr>
              <a:t>Algorithm Risk &amp; Loss of Control</a:t>
            </a:r>
            <a:endParaRPr lang="en-US" sz="2400" dirty="0"/>
          </a:p>
        </p:txBody>
      </p:sp>
      <p:sp>
        <p:nvSpPr>
          <p:cNvPr id="16" name="Text 8"/>
          <p:cNvSpPr txBox="1"/>
          <p:nvPr/>
        </p:nvSpPr>
        <p:spPr>
          <a:xfrm>
            <a:off x="5286146" y="2998318"/>
            <a:ext cx="4696358" cy="1105510"/>
          </a:xfrm>
          <a:prstGeom prst="rect">
            <a:avLst/>
          </a:prstGeom>
          <a:noFill/>
          <a:ln/>
        </p:spPr>
        <p:txBody>
          <a:bodyPr wrap="square" lIns="0" tIns="0" rIns="0" bIns="0" rtlCol="0" anchor="t"/>
          <a:lstStyle/>
          <a:p>
            <a:pPr algn="l" indent="0" marL="0">
              <a:buNone/>
            </a:pPr>
            <a:r>
              <a:rPr lang="en-US" sz="1300" dirty="0">
                <a:solidFill>
                  <a:srgbClr val="4B5563"/>
                </a:solidFill>
                <a:latin typeface="Open Sans" pitchFamily="34" charset="0"/>
                <a:ea typeface="Open Sans" pitchFamily="34" charset="-122"/>
                <a:cs typeface="Open Sans" pitchFamily="34" charset="-120"/>
              </a:rPr>
              <a:t> When you rely on a platform for your customers, </a:t>
            </a:r>
            <a:pPr algn="l" indent="0" marL="0">
              <a:buNone/>
            </a:pPr>
            <a:r>
              <a:rPr lang="en-US" sz="1300" b="1" dirty="0">
                <a:solidFill>
                  <a:srgbClr val="4B5563"/>
                </a:solidFill>
                <a:latin typeface="Open Sans" pitchFamily="34" charset="0"/>
                <a:ea typeface="Open Sans" pitchFamily="34" charset="-122"/>
                <a:cs typeface="Open Sans" pitchFamily="34" charset="-120"/>
              </a:rPr>
              <a:t>you live by their rules</a:t>
            </a:r>
            <a:pPr algn="l" indent="0" marL="0">
              <a:buNone/>
            </a:pPr>
            <a:r>
              <a:rPr lang="en-US" sz="1300" dirty="0">
                <a:solidFill>
                  <a:srgbClr val="4B5563"/>
                </a:solidFill>
                <a:latin typeface="Open Sans" pitchFamily="34" charset="0"/>
                <a:ea typeface="Open Sans" pitchFamily="34" charset="-122"/>
                <a:cs typeface="Open Sans" pitchFamily="34" charset="-120"/>
              </a:rPr>
              <a:t>. You are essentially "renting" access to your own market, creating a vulnerability where your business stability is tied to a third-party algorithm. </a:t>
            </a:r>
            <a:endParaRPr lang="en-US" sz="1300" dirty="0"/>
          </a:p>
        </p:txBody>
      </p:sp>
      <p:sp>
        <p:nvSpPr>
          <p:cNvPr id="17" name="Shape 9"/>
          <p:cNvSpPr/>
          <p:nvPr/>
        </p:nvSpPr>
        <p:spPr>
          <a:xfrm>
            <a:off x="5286146" y="4334256"/>
            <a:ext cx="4619549" cy="886054"/>
          </a:xfrm>
          <a:prstGeom prst="roundRect">
            <a:avLst>
              <a:gd name="adj" fmla="val 8877"/>
            </a:avLst>
          </a:prstGeom>
          <a:solidFill>
            <a:srgbClr val="F9FAFB"/>
          </a:solidFill>
          <a:ln/>
        </p:spPr>
      </p:sp>
      <p:sp>
        <p:nvSpPr>
          <p:cNvPr id="18" name="Shape 10"/>
          <p:cNvSpPr/>
          <p:nvPr/>
        </p:nvSpPr>
        <p:spPr>
          <a:xfrm>
            <a:off x="5286146" y="4334256"/>
            <a:ext cx="38405" cy="886054"/>
          </a:xfrm>
          <a:prstGeom prst="roundRect">
            <a:avLst>
              <a:gd name="adj" fmla="val 204812"/>
            </a:avLst>
          </a:prstGeom>
          <a:solidFill>
            <a:srgbClr val="FCA5A5"/>
          </a:solidFill>
          <a:ln w="12700">
            <a:solidFill>
              <a:srgbClr val="FCA5A5">
                <a:alpha val="0"/>
              </a:srgbClr>
            </a:solidFill>
            <a:prstDash val="solid"/>
          </a:ln>
        </p:spPr>
      </p:sp>
      <p:sp>
        <p:nvSpPr>
          <p:cNvPr id="19" name="Text 11"/>
          <p:cNvSpPr txBox="1"/>
          <p:nvPr/>
        </p:nvSpPr>
        <p:spPr>
          <a:xfrm>
            <a:off x="5477256" y="4466844"/>
            <a:ext cx="4391863" cy="219456"/>
          </a:xfrm>
          <a:prstGeom prst="rect">
            <a:avLst/>
          </a:prstGeom>
          <a:noFill/>
          <a:ln/>
        </p:spPr>
        <p:txBody>
          <a:bodyPr wrap="square" lIns="0" tIns="0" rIns="0" bIns="0" rtlCol="0" anchor="ctr"/>
          <a:lstStyle/>
          <a:p>
            <a:pPr algn="l" indent="0" marL="0">
              <a:buNone/>
            </a:pPr>
            <a:r>
              <a:rPr lang="en-US" sz="1100" b="1" dirty="0">
                <a:solidFill>
                  <a:srgbClr val="374151"/>
                </a:solidFill>
                <a:latin typeface="Open Sans" pitchFamily="34" charset="0"/>
                <a:ea typeface="Open Sans" pitchFamily="34" charset="-122"/>
                <a:cs typeface="Open Sans" pitchFamily="34" charset="-120"/>
              </a:rPr>
              <a:t>Traffic Can Vanish Overnight</a:t>
            </a:r>
            <a:endParaRPr lang="en-US" sz="1100" dirty="0"/>
          </a:p>
        </p:txBody>
      </p:sp>
      <p:sp>
        <p:nvSpPr>
          <p:cNvPr id="20" name="Text 12"/>
          <p:cNvSpPr txBox="1"/>
          <p:nvPr/>
        </p:nvSpPr>
        <p:spPr>
          <a:xfrm>
            <a:off x="5477256" y="4700930"/>
            <a:ext cx="4353458" cy="400507"/>
          </a:xfrm>
          <a:prstGeom prst="rect">
            <a:avLst/>
          </a:prstGeom>
          <a:noFill/>
          <a:ln/>
        </p:spPr>
        <p:txBody>
          <a:bodyPr wrap="square" lIns="0" tIns="0" rIns="0" bIns="0" rtlCol="0" anchor="t"/>
          <a:lstStyle/>
          <a:p>
            <a:pPr algn="l" indent="0" marL="0">
              <a:buNone/>
            </a:pPr>
            <a:r>
              <a:rPr lang="en-US" sz="1000" dirty="0">
                <a:solidFill>
                  <a:srgbClr val="6B7280"/>
                </a:solidFill>
                <a:latin typeface="Open Sans" pitchFamily="34" charset="0"/>
                <a:ea typeface="Open Sans" pitchFamily="34" charset="-122"/>
                <a:cs typeface="Open Sans" pitchFamily="34" charset="-120"/>
              </a:rPr>
              <a:t>A slight tweak to the ranking algorithm can move your shop from Page 1 to Page 10, instantly killing sales volume.</a:t>
            </a:r>
            <a:endParaRPr lang="en-US" sz="1000" dirty="0"/>
          </a:p>
        </p:txBody>
      </p:sp>
      <p:sp>
        <p:nvSpPr>
          <p:cNvPr id="21" name="Shape 13"/>
          <p:cNvSpPr/>
          <p:nvPr/>
        </p:nvSpPr>
        <p:spPr>
          <a:xfrm>
            <a:off x="5286146" y="5357470"/>
            <a:ext cx="4619549" cy="1086307"/>
          </a:xfrm>
          <a:prstGeom prst="roundRect">
            <a:avLst>
              <a:gd name="adj" fmla="val 5907"/>
            </a:avLst>
          </a:prstGeom>
          <a:solidFill>
            <a:srgbClr val="F9FAFB"/>
          </a:solidFill>
          <a:ln/>
        </p:spPr>
      </p:sp>
      <p:sp>
        <p:nvSpPr>
          <p:cNvPr id="22" name="Shape 14"/>
          <p:cNvSpPr/>
          <p:nvPr/>
        </p:nvSpPr>
        <p:spPr>
          <a:xfrm>
            <a:off x="5286146" y="5357470"/>
            <a:ext cx="38405" cy="1086307"/>
          </a:xfrm>
          <a:prstGeom prst="roundRect">
            <a:avLst>
              <a:gd name="adj" fmla="val 167084"/>
            </a:avLst>
          </a:prstGeom>
          <a:solidFill>
            <a:srgbClr val="FCA5A5"/>
          </a:solidFill>
          <a:ln w="12700">
            <a:solidFill>
              <a:srgbClr val="FCA5A5">
                <a:alpha val="0"/>
              </a:srgbClr>
            </a:solidFill>
            <a:prstDash val="solid"/>
          </a:ln>
        </p:spPr>
      </p:sp>
      <p:pic>
        <p:nvPicPr>
          <p:cNvPr id="23" name="Image 6" descr="preencoded.png">    </p:cNvPr>
          <p:cNvPicPr>
            <a:picLocks noChangeAspect="1"/>
          </p:cNvPicPr>
          <p:nvPr/>
        </p:nvPicPr>
        <p:blipFill>
          <a:blip r:embed="rId7"/>
          <a:srcRect l="-1773" r="-1773" t="0" b="0"/>
          <a:stretch/>
        </p:blipFill>
        <p:spPr>
          <a:xfrm>
            <a:off x="5477256" y="5471770"/>
            <a:ext cx="133502" cy="171907"/>
          </a:xfrm>
          <a:prstGeom prst="rect">
            <a:avLst/>
          </a:prstGeom>
        </p:spPr>
      </p:pic>
      <p:sp>
        <p:nvSpPr>
          <p:cNvPr id="24" name="Text 15"/>
          <p:cNvSpPr txBox="1"/>
          <p:nvPr/>
        </p:nvSpPr>
        <p:spPr>
          <a:xfrm>
            <a:off x="5609844" y="5490972"/>
            <a:ext cx="4258361" cy="219456"/>
          </a:xfrm>
          <a:prstGeom prst="rect">
            <a:avLst/>
          </a:prstGeom>
          <a:noFill/>
          <a:ln/>
        </p:spPr>
        <p:txBody>
          <a:bodyPr wrap="square" lIns="0" tIns="0" rIns="0" bIns="0" rtlCol="0" anchor="ctr"/>
          <a:lstStyle/>
          <a:p>
            <a:pPr algn="l" indent="0" marL="0">
              <a:buNone/>
            </a:pPr>
            <a:r>
              <a:rPr lang="en-US" sz="1100" b="1" dirty="0">
                <a:solidFill>
                  <a:srgbClr val="374151"/>
                </a:solidFill>
                <a:latin typeface="Open Sans" pitchFamily="34" charset="0"/>
                <a:ea typeface="Open Sans" pitchFamily="34" charset="-122"/>
                <a:cs typeface="Open Sans" pitchFamily="34" charset="-120"/>
              </a:rPr>
              <a:t>Terms Can Change Unilaterally</a:t>
            </a:r>
            <a:endParaRPr lang="en-US" sz="1100" dirty="0"/>
          </a:p>
        </p:txBody>
      </p:sp>
      <p:sp>
        <p:nvSpPr>
          <p:cNvPr id="25" name="Text 16"/>
          <p:cNvSpPr txBox="1"/>
          <p:nvPr/>
        </p:nvSpPr>
        <p:spPr>
          <a:xfrm>
            <a:off x="5609844" y="5724144"/>
            <a:ext cx="4219956" cy="600761"/>
          </a:xfrm>
          <a:prstGeom prst="rect">
            <a:avLst/>
          </a:prstGeom>
          <a:noFill/>
          <a:ln/>
        </p:spPr>
        <p:txBody>
          <a:bodyPr wrap="square" lIns="0" tIns="0" rIns="0" bIns="0" rtlCol="0" anchor="t"/>
          <a:lstStyle/>
          <a:p>
            <a:pPr algn="l" indent="0" marL="0">
              <a:buNone/>
            </a:pPr>
            <a:r>
              <a:rPr lang="en-US" sz="1000" dirty="0">
                <a:solidFill>
                  <a:srgbClr val="6B7280"/>
                </a:solidFill>
                <a:latin typeface="Open Sans" pitchFamily="34" charset="0"/>
                <a:ea typeface="Open Sans" pitchFamily="34" charset="-122"/>
                <a:cs typeface="Open Sans" pitchFamily="34" charset="-120"/>
              </a:rPr>
              <a:t>Once you are dependent, the platform can increase commission fees, mandate promotions, or change delivery radii without your consent.</a:t>
            </a:r>
            <a:endParaRPr lang="en-US" sz="1000" dirty="0"/>
          </a:p>
        </p:txBody>
      </p:sp>
      <p:sp>
        <p:nvSpPr>
          <p:cNvPr id="26" name="Shape 17"/>
          <p:cNvSpPr/>
          <p:nvPr/>
        </p:nvSpPr>
        <p:spPr>
          <a:xfrm>
            <a:off x="0" y="7295998"/>
            <a:ext cx="12191695" cy="200254"/>
          </a:xfrm>
          <a:prstGeom prst="rect">
            <a:avLst/>
          </a:prstGeom>
          <a:solidFill>
            <a:srgbClr val="FFFFFF"/>
          </a:solidFill>
          <a:ln/>
        </p:spPr>
      </p:sp>
      <p:sp>
        <p:nvSpPr>
          <p:cNvPr id="27" name="Shape 18"/>
          <p:cNvSpPr/>
          <p:nvPr/>
        </p:nvSpPr>
        <p:spPr>
          <a:xfrm>
            <a:off x="0" y="7295998"/>
            <a:ext cx="12191695" cy="9144"/>
          </a:xfrm>
          <a:prstGeom prst="rect">
            <a:avLst/>
          </a:prstGeom>
          <a:solidFill>
            <a:srgbClr val="E5E7EB"/>
          </a:solidFill>
          <a:ln w="12700">
            <a:solidFill>
              <a:srgbClr val="E5E7EB">
                <a:alpha val="0"/>
              </a:srgbClr>
            </a:solidFill>
            <a:prstDash val="solid"/>
          </a:ln>
        </p:spPr>
      </p:sp>
      <p:sp>
        <p:nvSpPr>
          <p:cNvPr id="28" name="Text 19"/>
          <p:cNvSpPr txBox="1"/>
          <p:nvPr/>
        </p:nvSpPr>
        <p:spPr>
          <a:xfrm>
            <a:off x="571500" y="7306056"/>
            <a:ext cx="2629814"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Principles of Marketing • Module 7</a:t>
            </a:r>
            <a:endParaRPr lang="en-US" sz="1000" dirty="0"/>
          </a:p>
        </p:txBody>
      </p:sp>
      <p:sp>
        <p:nvSpPr>
          <p:cNvPr id="29" name="Text 20"/>
          <p:cNvSpPr txBox="1"/>
          <p:nvPr/>
        </p:nvSpPr>
        <p:spPr>
          <a:xfrm>
            <a:off x="11468405" y="7306056"/>
            <a:ext cx="238658"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20</a:t>
            </a:r>
            <a:endParaRPr lang="en-US" sz="1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3F4F6"/>
          </a:solidFill>
          <a:ln w="12700">
            <a:solidFill>
              <a:srgbClr val="FFFFFF">
                <a:alpha val="0"/>
              </a:srgbClr>
            </a:solidFill>
            <a:prstDash val="solid"/>
          </a:ln>
        </p:spPr>
      </p:sp>
      <p:pic>
        <p:nvPicPr>
          <p:cNvPr id="3" name="Image 0" descr="preencoded.png">    </p:cNvPr>
          <p:cNvPicPr>
            <a:picLocks noChangeAspect="1"/>
          </p:cNvPicPr>
          <p:nvPr/>
        </p:nvPicPr>
        <p:blipFill>
          <a:blip r:embed="rId1"/>
          <a:srcRect l="0" r="0" t="-1" b="-1"/>
          <a:stretch/>
        </p:blipFill>
        <p:spPr>
          <a:xfrm>
            <a:off x="0" y="0"/>
            <a:ext cx="12191695" cy="6858000"/>
          </a:xfrm>
          <a:prstGeom prst="rect">
            <a:avLst/>
          </a:prstGeom>
        </p:spPr>
      </p:pic>
      <p:sp>
        <p:nvSpPr>
          <p:cNvPr id="4" name="Shape 1"/>
          <p:cNvSpPr/>
          <p:nvPr/>
        </p:nvSpPr>
        <p:spPr>
          <a:xfrm>
            <a:off x="8858707" y="-476402"/>
            <a:ext cx="3810305" cy="3810305"/>
          </a:xfrm>
          <a:prstGeom prst="ellipse">
            <a:avLst/>
          </a:prstGeom>
          <a:solidFill>
            <a:srgbClr val="1E88E5">
              <a:alpha val="5000"/>
            </a:srgbClr>
          </a:solidFill>
          <a:ln w="12700">
            <a:solidFill>
              <a:srgbClr val="FFFFFF">
                <a:alpha val="0"/>
              </a:srgbClr>
            </a:solidFill>
            <a:prstDash val="solid"/>
          </a:ln>
        </p:spPr>
      </p:sp>
      <p:sp>
        <p:nvSpPr>
          <p:cNvPr id="5" name="Shape 2"/>
          <p:cNvSpPr/>
          <p:nvPr/>
        </p:nvSpPr>
        <p:spPr>
          <a:xfrm>
            <a:off x="-952805" y="3524098"/>
            <a:ext cx="2857500" cy="2857500"/>
          </a:xfrm>
          <a:prstGeom prst="ellipse">
            <a:avLst/>
          </a:prstGeom>
          <a:solidFill>
            <a:srgbClr val="2C3E50">
              <a:alpha val="5000"/>
            </a:srgbClr>
          </a:solidFill>
          <a:ln w="12700">
            <a:solidFill>
              <a:srgbClr val="FFFFFF">
                <a:alpha val="0"/>
              </a:srgbClr>
            </a:solidFill>
            <a:prstDash val="solid"/>
          </a:ln>
        </p:spPr>
      </p:sp>
      <p:sp>
        <p:nvSpPr>
          <p:cNvPr id="6" name="Text 3"/>
          <p:cNvSpPr txBox="1"/>
          <p:nvPr/>
        </p:nvSpPr>
        <p:spPr>
          <a:xfrm>
            <a:off x="571500" y="809244"/>
            <a:ext cx="5930798" cy="428854"/>
          </a:xfrm>
          <a:prstGeom prst="rect">
            <a:avLst/>
          </a:prstGeom>
          <a:noFill/>
          <a:ln/>
        </p:spPr>
        <p:txBody>
          <a:bodyPr wrap="square" lIns="0" tIns="0" rIns="0" bIns="0" rtlCol="0" anchor="ctr"/>
          <a:lstStyle/>
          <a:p>
            <a:pPr algn="l" indent="0" marL="0">
              <a:buNone/>
            </a:pPr>
            <a:r>
              <a:rPr lang="en-US" sz="2700" b="1" dirty="0">
                <a:solidFill>
                  <a:srgbClr val="1F2937"/>
                </a:solidFill>
                <a:latin typeface="Montserrat" pitchFamily="34" charset="0"/>
                <a:ea typeface="Montserrat" pitchFamily="34" charset="-122"/>
                <a:cs typeface="Montserrat" pitchFamily="34" charset="-120"/>
              </a:rPr>
              <a:t> The Real </a:t>
            </a:r>
            <a:pPr algn="l" indent="0" marL="0">
              <a:buNone/>
            </a:pPr>
            <a:r>
              <a:rPr lang="en-US" sz="2700" b="1" dirty="0">
                <a:solidFill>
                  <a:srgbClr val="2563EB"/>
                </a:solidFill>
                <a:latin typeface="Montserrat" pitchFamily="34" charset="0"/>
                <a:ea typeface="Montserrat" pitchFamily="34" charset="-122"/>
                <a:cs typeface="Montserrat" pitchFamily="34" charset="-120"/>
              </a:rPr>
              <a:t>Marketing Question</a:t>
            </a:r>
            <a:endParaRPr lang="en-US" sz="2700" dirty="0"/>
          </a:p>
        </p:txBody>
      </p:sp>
      <p:pic>
        <p:nvPicPr>
          <p:cNvPr id="7" name="Image 1" descr="preencoded.png">    </p:cNvPr>
          <p:cNvPicPr>
            <a:picLocks noChangeAspect="1"/>
          </p:cNvPicPr>
          <p:nvPr/>
        </p:nvPicPr>
        <p:blipFill>
          <a:blip r:embed="rId2"/>
          <a:srcRect l="-57" r="-57" t="0" b="0"/>
          <a:stretch/>
        </p:blipFill>
        <p:spPr>
          <a:xfrm>
            <a:off x="11220602" y="381305"/>
            <a:ext cx="400507" cy="457200"/>
          </a:xfrm>
          <a:prstGeom prst="rect">
            <a:avLst/>
          </a:prstGeom>
        </p:spPr>
      </p:pic>
      <p:pic>
        <p:nvPicPr>
          <p:cNvPr id="8" name="Image 2" descr="preencoded.png">    </p:cNvPr>
          <p:cNvPicPr>
            <a:picLocks noChangeAspect="1"/>
          </p:cNvPicPr>
          <p:nvPr/>
        </p:nvPicPr>
        <p:blipFill>
          <a:blip r:embed="rId3"/>
          <a:stretch>
            <a:fillRect/>
          </a:stretch>
        </p:blipFill>
        <p:spPr>
          <a:xfrm>
            <a:off x="571500" y="381305"/>
            <a:ext cx="2533802" cy="333756"/>
          </a:xfrm>
          <a:prstGeom prst="rect">
            <a:avLst/>
          </a:prstGeom>
        </p:spPr>
      </p:pic>
      <p:sp>
        <p:nvSpPr>
          <p:cNvPr id="9" name="Text 4"/>
          <p:cNvSpPr/>
          <p:nvPr/>
        </p:nvSpPr>
        <p:spPr>
          <a:xfrm>
            <a:off x="571500" y="381305"/>
            <a:ext cx="2533802" cy="333756"/>
          </a:xfrm>
          <a:prstGeom prst="rect">
            <a:avLst/>
          </a:prstGeom>
          <a:solidFill>
            <a:srgbClr val="FFFFFF">
              <a:alpha val="0"/>
            </a:srgbClr>
          </a:solidFill>
          <a:ln w="12700">
            <a:solidFill>
              <a:srgbClr val="BAE6FD"/>
            </a:solidFill>
          </a:ln>
        </p:spPr>
        <p:txBody>
          <a:bodyPr wrap="square" lIns="0" tIns="0" rIns="0" bIns="0" rtlCol="0" anchor="ctr"/>
          <a:lstStyle/>
          <a:p>
            <a:pPr algn="ctr" indent="0" marL="0">
              <a:buNone/>
            </a:pPr>
            <a:r>
              <a:rPr lang="en-US" sz="1000" b="1" spc="75" kern="0" dirty="0">
                <a:solidFill>
                  <a:srgbClr val="0369A1"/>
                </a:solidFill>
                <a:latin typeface="Open Sans" pitchFamily="34" charset="0"/>
                <a:ea typeface="Open Sans" pitchFamily="34" charset="-122"/>
                <a:cs typeface="Open Sans" pitchFamily="34" charset="-120"/>
              </a:rPr>
              <a:t>Strategic Decision Making</a:t>
            </a:r>
            <a:endParaRPr lang="en-US" sz="1000" dirty="0"/>
          </a:p>
        </p:txBody>
      </p:sp>
      <p:pic>
        <p:nvPicPr>
          <p:cNvPr id="10" name="Image 3" descr="preencoded.png">    </p:cNvPr>
          <p:cNvPicPr>
            <a:picLocks noChangeAspect="1"/>
          </p:cNvPicPr>
          <p:nvPr/>
        </p:nvPicPr>
        <p:blipFill>
          <a:blip r:embed="rId4"/>
          <a:srcRect l="-8" r="-8" t="0" b="0"/>
          <a:stretch/>
        </p:blipFill>
        <p:spPr>
          <a:xfrm>
            <a:off x="761695" y="1524305"/>
            <a:ext cx="10668305" cy="1306678"/>
          </a:xfrm>
          <a:prstGeom prst="rect">
            <a:avLst/>
          </a:prstGeom>
        </p:spPr>
      </p:pic>
      <p:sp>
        <p:nvSpPr>
          <p:cNvPr id="11" name="Text 5"/>
          <p:cNvSpPr txBox="1"/>
          <p:nvPr/>
        </p:nvSpPr>
        <p:spPr>
          <a:xfrm>
            <a:off x="1086307" y="1809598"/>
            <a:ext cx="10020910" cy="228600"/>
          </a:xfrm>
          <a:prstGeom prst="rect">
            <a:avLst/>
          </a:prstGeom>
          <a:noFill/>
          <a:ln/>
        </p:spPr>
        <p:txBody>
          <a:bodyPr wrap="square" lIns="0" tIns="0" rIns="0" bIns="0" rtlCol="0" anchor="ctr"/>
          <a:lstStyle/>
          <a:p>
            <a:pPr algn="ctr" indent="0" marL="0">
              <a:buNone/>
            </a:pPr>
            <a:r>
              <a:rPr lang="en-US" sz="1200" b="1" spc="150" kern="0" dirty="0">
                <a:solidFill>
                  <a:srgbClr val="FFFFFF">
                    <a:alpha val="90000"/>
                  </a:srgbClr>
                </a:solidFill>
                <a:latin typeface="Open Sans" pitchFamily="34" charset="0"/>
                <a:ea typeface="Open Sans" pitchFamily="34" charset="-122"/>
                <a:cs typeface="Open Sans" pitchFamily="34" charset="-120"/>
              </a:rPr>
              <a:t>The Strategic Core</a:t>
            </a:r>
            <a:endParaRPr lang="en-US" sz="1200" dirty="0"/>
          </a:p>
        </p:txBody>
      </p:sp>
      <p:sp>
        <p:nvSpPr>
          <p:cNvPr id="12" name="Text 6"/>
          <p:cNvSpPr txBox="1"/>
          <p:nvPr/>
        </p:nvSpPr>
        <p:spPr>
          <a:xfrm>
            <a:off x="897941" y="2133295"/>
            <a:ext cx="10395814" cy="419710"/>
          </a:xfrm>
          <a:prstGeom prst="rect">
            <a:avLst/>
          </a:prstGeom>
          <a:noFill/>
          <a:ln/>
        </p:spPr>
        <p:txBody>
          <a:bodyPr wrap="square" lIns="0" tIns="0" rIns="0" bIns="0" rtlCol="0" anchor="ctr"/>
          <a:lstStyle/>
          <a:p>
            <a:pPr algn="ctr" indent="0" marL="0">
              <a:buNone/>
            </a:pPr>
            <a:r>
              <a:rPr lang="en-US" sz="2700" b="1" dirty="0">
                <a:solidFill>
                  <a:srgbClr val="FFFFFF"/>
                </a:solidFill>
                <a:latin typeface="Montserrat" pitchFamily="34" charset="0"/>
                <a:ea typeface="Montserrat" pitchFamily="34" charset="-122"/>
                <a:cs typeface="Montserrat" pitchFamily="34" charset="-120"/>
              </a:rPr>
              <a:t>"What role do we want the delivery app to play?"</a:t>
            </a:r>
            <a:endParaRPr lang="en-US" sz="2700" dirty="0"/>
          </a:p>
        </p:txBody>
      </p:sp>
      <p:sp>
        <p:nvSpPr>
          <p:cNvPr id="13" name="Shape 7"/>
          <p:cNvSpPr/>
          <p:nvPr/>
        </p:nvSpPr>
        <p:spPr>
          <a:xfrm>
            <a:off x="761695" y="3212287"/>
            <a:ext cx="3372307" cy="2695651"/>
          </a:xfrm>
          <a:prstGeom prst="roundRect">
            <a:avLst>
              <a:gd name="adj" fmla="val 1438"/>
            </a:avLst>
          </a:prstGeom>
          <a:solidFill>
            <a:srgbClr val="FFFFFF"/>
          </a:solidFill>
          <a:ln w="12700">
            <a:solidFill>
              <a:srgbClr val="E5E7EB"/>
            </a:solidFill>
            <a:prstDash val="solid"/>
          </a:ln>
        </p:spPr>
      </p:sp>
      <p:pic>
        <p:nvPicPr>
          <p:cNvPr id="14" name="Image 4" descr="preencoded.png">    </p:cNvPr>
          <p:cNvPicPr>
            <a:picLocks noChangeAspect="1"/>
          </p:cNvPicPr>
          <p:nvPr/>
        </p:nvPicPr>
        <p:blipFill>
          <a:blip r:embed="rId5"/>
          <a:srcRect l="0" r="0" t="-395" b="-395"/>
          <a:stretch/>
        </p:blipFill>
        <p:spPr>
          <a:xfrm>
            <a:off x="771754" y="3221431"/>
            <a:ext cx="3346704" cy="57607"/>
          </a:xfrm>
          <a:prstGeom prst="rect">
            <a:avLst/>
          </a:prstGeom>
        </p:spPr>
      </p:pic>
      <p:sp>
        <p:nvSpPr>
          <p:cNvPr id="15" name="Shape 8"/>
          <p:cNvSpPr/>
          <p:nvPr/>
        </p:nvSpPr>
        <p:spPr>
          <a:xfrm>
            <a:off x="2111350" y="3459175"/>
            <a:ext cx="666598" cy="666598"/>
          </a:xfrm>
          <a:prstGeom prst="ellipse">
            <a:avLst/>
          </a:prstGeom>
          <a:solidFill>
            <a:srgbClr val="EFF6FF"/>
          </a:solidFill>
          <a:ln w="12700">
            <a:solidFill>
              <a:srgbClr val="FFFFFF">
                <a:alpha val="0"/>
              </a:srgbClr>
            </a:solidFill>
            <a:prstDash val="solid"/>
          </a:ln>
        </p:spPr>
      </p:sp>
      <p:pic>
        <p:nvPicPr>
          <p:cNvPr id="16" name="Image 5" descr="preencoded.png">    </p:cNvPr>
          <p:cNvPicPr>
            <a:picLocks noChangeAspect="1"/>
          </p:cNvPicPr>
          <p:nvPr/>
        </p:nvPicPr>
        <p:blipFill>
          <a:blip r:embed="rId6"/>
          <a:srcRect l="-881" r="-881" t="0" b="0"/>
          <a:stretch/>
        </p:blipFill>
        <p:spPr>
          <a:xfrm>
            <a:off x="2325319" y="3659429"/>
            <a:ext cx="237744" cy="267005"/>
          </a:xfrm>
          <a:prstGeom prst="rect">
            <a:avLst/>
          </a:prstGeom>
        </p:spPr>
      </p:pic>
      <p:sp>
        <p:nvSpPr>
          <p:cNvPr id="17" name="Text 9"/>
          <p:cNvSpPr txBox="1"/>
          <p:nvPr/>
        </p:nvSpPr>
        <p:spPr>
          <a:xfrm>
            <a:off x="1184148" y="4316882"/>
            <a:ext cx="2528316" cy="286207"/>
          </a:xfrm>
          <a:prstGeom prst="rect">
            <a:avLst/>
          </a:prstGeom>
          <a:noFill/>
          <a:ln/>
        </p:spPr>
        <p:txBody>
          <a:bodyPr wrap="square" lIns="0" tIns="0" rIns="0" bIns="0" rtlCol="0" anchor="ctr"/>
          <a:lstStyle/>
          <a:p>
            <a:pPr algn="ctr" indent="0" marL="0">
              <a:buNone/>
            </a:pPr>
            <a:r>
              <a:rPr lang="en-US" sz="1500" b="1" dirty="0">
                <a:solidFill>
                  <a:srgbClr val="1F2937"/>
                </a:solidFill>
                <a:latin typeface="Montserrat" pitchFamily="34" charset="0"/>
                <a:ea typeface="Montserrat" pitchFamily="34" charset="-122"/>
                <a:cs typeface="Montserrat" pitchFamily="34" charset="-120"/>
              </a:rPr>
              <a:t>Test-and-Learn Pilots</a:t>
            </a:r>
            <a:endParaRPr lang="en-US" sz="1500" dirty="0"/>
          </a:p>
        </p:txBody>
      </p:sp>
      <p:sp>
        <p:nvSpPr>
          <p:cNvPr id="18" name="Text 10"/>
          <p:cNvSpPr txBox="1"/>
          <p:nvPr/>
        </p:nvSpPr>
        <p:spPr>
          <a:xfrm>
            <a:off x="972007" y="4745736"/>
            <a:ext cx="2953512" cy="914400"/>
          </a:xfrm>
          <a:prstGeom prst="rect">
            <a:avLst/>
          </a:prstGeom>
          <a:noFill/>
          <a:ln/>
        </p:spPr>
        <p:txBody>
          <a:bodyPr wrap="square" lIns="0" tIns="0" rIns="0" bIns="0" rtlCol="0" anchor="t"/>
          <a:lstStyle/>
          <a:p>
            <a:pPr algn="ctr" indent="0" marL="0">
              <a:buNone/>
            </a:pPr>
            <a:r>
              <a:rPr lang="en-US" sz="1100" dirty="0">
                <a:solidFill>
                  <a:srgbClr val="4B5563"/>
                </a:solidFill>
                <a:latin typeface="Open Sans" pitchFamily="34" charset="0"/>
                <a:ea typeface="Open Sans" pitchFamily="34" charset="-122"/>
                <a:cs typeface="Open Sans" pitchFamily="34" charset="-120"/>
              </a:rPr>
              <a:t>Don't overhaul your business overnight. Run limited-time pilots on platforms to measure real demand and operational impact before fully committing resources.</a:t>
            </a:r>
            <a:endParaRPr lang="en-US" sz="1100" dirty="0"/>
          </a:p>
        </p:txBody>
      </p:sp>
      <p:sp>
        <p:nvSpPr>
          <p:cNvPr id="19" name="Shape 11"/>
          <p:cNvSpPr/>
          <p:nvPr/>
        </p:nvSpPr>
        <p:spPr>
          <a:xfrm>
            <a:off x="4412894" y="3212287"/>
            <a:ext cx="3372307" cy="2695651"/>
          </a:xfrm>
          <a:prstGeom prst="roundRect">
            <a:avLst>
              <a:gd name="adj" fmla="val 1438"/>
            </a:avLst>
          </a:prstGeom>
          <a:solidFill>
            <a:srgbClr val="FFFFFF"/>
          </a:solidFill>
          <a:ln w="12700">
            <a:solidFill>
              <a:srgbClr val="E5E7EB"/>
            </a:solidFill>
            <a:prstDash val="solid"/>
          </a:ln>
        </p:spPr>
      </p:sp>
      <p:pic>
        <p:nvPicPr>
          <p:cNvPr id="20" name="Image 6" descr="preencoded.png">    </p:cNvPr>
          <p:cNvPicPr>
            <a:picLocks noChangeAspect="1"/>
          </p:cNvPicPr>
          <p:nvPr/>
        </p:nvPicPr>
        <p:blipFill>
          <a:blip r:embed="rId7"/>
          <a:srcRect l="0" r="0" t="-398" b="-398"/>
          <a:stretch/>
        </p:blipFill>
        <p:spPr>
          <a:xfrm>
            <a:off x="4422953" y="3221431"/>
            <a:ext cx="3346704" cy="57607"/>
          </a:xfrm>
          <a:prstGeom prst="rect">
            <a:avLst/>
          </a:prstGeom>
        </p:spPr>
      </p:pic>
      <p:sp>
        <p:nvSpPr>
          <p:cNvPr id="21" name="Shape 12"/>
          <p:cNvSpPr/>
          <p:nvPr/>
        </p:nvSpPr>
        <p:spPr>
          <a:xfrm>
            <a:off x="5762549" y="3459175"/>
            <a:ext cx="666598" cy="666598"/>
          </a:xfrm>
          <a:prstGeom prst="ellipse">
            <a:avLst/>
          </a:prstGeom>
          <a:solidFill>
            <a:srgbClr val="F0FDFA"/>
          </a:solidFill>
          <a:ln w="12700">
            <a:solidFill>
              <a:srgbClr val="FFFFFF">
                <a:alpha val="0"/>
              </a:srgbClr>
            </a:solidFill>
            <a:prstDash val="solid"/>
          </a:ln>
        </p:spPr>
      </p:sp>
      <p:pic>
        <p:nvPicPr>
          <p:cNvPr id="22" name="Image 7" descr="preencoded.png">    </p:cNvPr>
          <p:cNvPicPr>
            <a:picLocks noChangeAspect="1"/>
          </p:cNvPicPr>
          <p:nvPr/>
        </p:nvPicPr>
        <p:blipFill>
          <a:blip r:embed="rId8"/>
          <a:srcRect l="-881" r="-881" t="0" b="0"/>
          <a:stretch/>
        </p:blipFill>
        <p:spPr>
          <a:xfrm>
            <a:off x="5976518" y="3659429"/>
            <a:ext cx="237744" cy="267005"/>
          </a:xfrm>
          <a:prstGeom prst="rect">
            <a:avLst/>
          </a:prstGeom>
        </p:spPr>
      </p:pic>
      <p:sp>
        <p:nvSpPr>
          <p:cNvPr id="23" name="Text 13"/>
          <p:cNvSpPr txBox="1"/>
          <p:nvPr/>
        </p:nvSpPr>
        <p:spPr>
          <a:xfrm>
            <a:off x="5057546" y="4316882"/>
            <a:ext cx="2085746" cy="286207"/>
          </a:xfrm>
          <a:prstGeom prst="rect">
            <a:avLst/>
          </a:prstGeom>
          <a:noFill/>
          <a:ln/>
        </p:spPr>
        <p:txBody>
          <a:bodyPr wrap="square" lIns="0" tIns="0" rIns="0" bIns="0" rtlCol="0" anchor="ctr"/>
          <a:lstStyle/>
          <a:p>
            <a:pPr algn="ctr" indent="0" marL="0">
              <a:buNone/>
            </a:pPr>
            <a:r>
              <a:rPr lang="en-US" sz="1500" b="1" dirty="0">
                <a:solidFill>
                  <a:srgbClr val="1F2937"/>
                </a:solidFill>
                <a:latin typeface="Montserrat" pitchFamily="34" charset="0"/>
                <a:ea typeface="Montserrat" pitchFamily="34" charset="-122"/>
                <a:cs typeface="Montserrat" pitchFamily="34" charset="-120"/>
              </a:rPr>
              <a:t>Menu Optimization</a:t>
            </a:r>
            <a:endParaRPr lang="en-US" sz="1500" dirty="0"/>
          </a:p>
        </p:txBody>
      </p:sp>
      <p:sp>
        <p:nvSpPr>
          <p:cNvPr id="24" name="Text 14"/>
          <p:cNvSpPr txBox="1"/>
          <p:nvPr/>
        </p:nvSpPr>
        <p:spPr>
          <a:xfrm>
            <a:off x="4623206" y="4745736"/>
            <a:ext cx="2953512" cy="914400"/>
          </a:xfrm>
          <a:prstGeom prst="rect">
            <a:avLst/>
          </a:prstGeom>
          <a:noFill/>
          <a:ln/>
        </p:spPr>
        <p:txBody>
          <a:bodyPr wrap="square" lIns="0" tIns="0" rIns="0" bIns="0" rtlCol="0" anchor="t"/>
          <a:lstStyle/>
          <a:p>
            <a:pPr algn="ctr" indent="0" marL="0">
              <a:buNone/>
            </a:pPr>
            <a:r>
              <a:rPr lang="en-US" sz="1100" dirty="0">
                <a:solidFill>
                  <a:srgbClr val="4B5563"/>
                </a:solidFill>
                <a:latin typeface="Open Sans" pitchFamily="34" charset="0"/>
                <a:ea typeface="Open Sans" pitchFamily="34" charset="-122"/>
                <a:cs typeface="Open Sans" pitchFamily="34" charset="-120"/>
              </a:rPr>
              <a:t>Curate a delivery-specific menu. Focus on items that travel well and have higher margins to offset commission fees, ensuring profitability per order.</a:t>
            </a:r>
            <a:endParaRPr lang="en-US" sz="1100" dirty="0"/>
          </a:p>
        </p:txBody>
      </p:sp>
      <p:sp>
        <p:nvSpPr>
          <p:cNvPr id="25" name="Shape 15"/>
          <p:cNvSpPr/>
          <p:nvPr/>
        </p:nvSpPr>
        <p:spPr>
          <a:xfrm>
            <a:off x="8064094" y="3212287"/>
            <a:ext cx="3372307" cy="2695651"/>
          </a:xfrm>
          <a:prstGeom prst="roundRect">
            <a:avLst>
              <a:gd name="adj" fmla="val 1438"/>
            </a:avLst>
          </a:prstGeom>
          <a:solidFill>
            <a:srgbClr val="FFFFFF"/>
          </a:solidFill>
          <a:ln w="12700">
            <a:solidFill>
              <a:srgbClr val="E5E7EB"/>
            </a:solidFill>
            <a:prstDash val="solid"/>
          </a:ln>
        </p:spPr>
      </p:sp>
      <p:pic>
        <p:nvPicPr>
          <p:cNvPr id="26" name="Image 8" descr="preencoded.png">    </p:cNvPr>
          <p:cNvPicPr>
            <a:picLocks noChangeAspect="1"/>
          </p:cNvPicPr>
          <p:nvPr/>
        </p:nvPicPr>
        <p:blipFill>
          <a:blip r:embed="rId9"/>
          <a:srcRect l="0" r="0" t="-395" b="-395"/>
          <a:stretch/>
        </p:blipFill>
        <p:spPr>
          <a:xfrm>
            <a:off x="8074152" y="3221431"/>
            <a:ext cx="3346704" cy="57607"/>
          </a:xfrm>
          <a:prstGeom prst="rect">
            <a:avLst/>
          </a:prstGeom>
        </p:spPr>
      </p:pic>
      <p:sp>
        <p:nvSpPr>
          <p:cNvPr id="27" name="Shape 16"/>
          <p:cNvSpPr/>
          <p:nvPr/>
        </p:nvSpPr>
        <p:spPr>
          <a:xfrm>
            <a:off x="9413748" y="3459175"/>
            <a:ext cx="666598" cy="666598"/>
          </a:xfrm>
          <a:prstGeom prst="ellipse">
            <a:avLst/>
          </a:prstGeom>
          <a:solidFill>
            <a:srgbClr val="EEF2FF"/>
          </a:solidFill>
          <a:ln w="12700">
            <a:solidFill>
              <a:srgbClr val="FFFFFF">
                <a:alpha val="0"/>
              </a:srgbClr>
            </a:solidFill>
            <a:prstDash val="solid"/>
          </a:ln>
        </p:spPr>
      </p:sp>
      <p:pic>
        <p:nvPicPr>
          <p:cNvPr id="28" name="Image 9" descr="preencoded.png">    </p:cNvPr>
          <p:cNvPicPr>
            <a:picLocks noChangeAspect="1"/>
          </p:cNvPicPr>
          <p:nvPr/>
        </p:nvPicPr>
        <p:blipFill>
          <a:blip r:embed="rId10"/>
          <a:srcRect l="-881" r="-881" t="0" b="0"/>
          <a:stretch/>
        </p:blipFill>
        <p:spPr>
          <a:xfrm>
            <a:off x="9627718" y="3659429"/>
            <a:ext cx="237744" cy="267005"/>
          </a:xfrm>
          <a:prstGeom prst="rect">
            <a:avLst/>
          </a:prstGeom>
        </p:spPr>
      </p:pic>
      <p:sp>
        <p:nvSpPr>
          <p:cNvPr id="29" name="Text 17"/>
          <p:cNvSpPr txBox="1"/>
          <p:nvPr/>
        </p:nvSpPr>
        <p:spPr>
          <a:xfrm>
            <a:off x="8952890" y="4316882"/>
            <a:ext cx="1591056" cy="286207"/>
          </a:xfrm>
          <a:prstGeom prst="rect">
            <a:avLst/>
          </a:prstGeom>
          <a:noFill/>
          <a:ln/>
        </p:spPr>
        <p:txBody>
          <a:bodyPr wrap="square" lIns="0" tIns="0" rIns="0" bIns="0" rtlCol="0" anchor="ctr"/>
          <a:lstStyle/>
          <a:p>
            <a:pPr algn="ctr" indent="0" marL="0">
              <a:buNone/>
            </a:pPr>
            <a:r>
              <a:rPr lang="en-US" sz="1500" b="1" dirty="0">
                <a:solidFill>
                  <a:srgbClr val="1F2937"/>
                </a:solidFill>
                <a:latin typeface="Montserrat" pitchFamily="34" charset="0"/>
                <a:ea typeface="Montserrat" pitchFamily="34" charset="-122"/>
                <a:cs typeface="Montserrat" pitchFamily="34" charset="-120"/>
              </a:rPr>
              <a:t>Data Strategy</a:t>
            </a:r>
            <a:endParaRPr lang="en-US" sz="1500" dirty="0"/>
          </a:p>
        </p:txBody>
      </p:sp>
      <p:sp>
        <p:nvSpPr>
          <p:cNvPr id="30" name="Text 18"/>
          <p:cNvSpPr txBox="1"/>
          <p:nvPr/>
        </p:nvSpPr>
        <p:spPr>
          <a:xfrm>
            <a:off x="8274406" y="4745736"/>
            <a:ext cx="2953512" cy="914400"/>
          </a:xfrm>
          <a:prstGeom prst="rect">
            <a:avLst/>
          </a:prstGeom>
          <a:noFill/>
          <a:ln/>
        </p:spPr>
        <p:txBody>
          <a:bodyPr wrap="square" lIns="0" tIns="0" rIns="0" bIns="0" rtlCol="0" anchor="t"/>
          <a:lstStyle/>
          <a:p>
            <a:pPr algn="ctr" indent="0" marL="0">
              <a:buNone/>
            </a:pPr>
            <a:r>
              <a:rPr lang="en-US" sz="1100" dirty="0">
                <a:solidFill>
                  <a:srgbClr val="4B5563"/>
                </a:solidFill>
                <a:latin typeface="Open Sans" pitchFamily="34" charset="0"/>
                <a:ea typeface="Open Sans" pitchFamily="34" charset="-122"/>
                <a:cs typeface="Open Sans" pitchFamily="34" charset="-120"/>
              </a:rPr>
              <a:t>Bridge the data gap. Use bag inserts with QR codes or special offers to drive delivery customers to your own direct ordering channels for their next purchase.</a:t>
            </a:r>
            <a:endParaRPr lang="en-US" sz="1100" dirty="0"/>
          </a:p>
        </p:txBody>
      </p:sp>
      <p:sp>
        <p:nvSpPr>
          <p:cNvPr id="31" name="Shape 19"/>
          <p:cNvSpPr/>
          <p:nvPr/>
        </p:nvSpPr>
        <p:spPr>
          <a:xfrm>
            <a:off x="0" y="6381598"/>
            <a:ext cx="12191695" cy="476402"/>
          </a:xfrm>
          <a:prstGeom prst="rect">
            <a:avLst/>
          </a:prstGeom>
          <a:solidFill>
            <a:srgbClr val="FFFFFF"/>
          </a:solidFill>
          <a:ln/>
        </p:spPr>
      </p:sp>
      <p:sp>
        <p:nvSpPr>
          <p:cNvPr id="32" name="Shape 20"/>
          <p:cNvSpPr/>
          <p:nvPr/>
        </p:nvSpPr>
        <p:spPr>
          <a:xfrm>
            <a:off x="0" y="6381598"/>
            <a:ext cx="12191695" cy="9144"/>
          </a:xfrm>
          <a:prstGeom prst="rect">
            <a:avLst/>
          </a:prstGeom>
          <a:solidFill>
            <a:srgbClr val="E5E7EB"/>
          </a:solidFill>
          <a:ln w="12700">
            <a:solidFill>
              <a:srgbClr val="E5E7EB">
                <a:alpha val="0"/>
              </a:srgbClr>
            </a:solidFill>
            <a:prstDash val="solid"/>
          </a:ln>
        </p:spPr>
      </p:sp>
      <p:sp>
        <p:nvSpPr>
          <p:cNvPr id="33" name="Text 21"/>
          <p:cNvSpPr txBox="1"/>
          <p:nvPr/>
        </p:nvSpPr>
        <p:spPr>
          <a:xfrm>
            <a:off x="571500" y="6529730"/>
            <a:ext cx="2629814"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Principles of Marketing • Module 7</a:t>
            </a:r>
            <a:endParaRPr lang="en-US" sz="1000" dirty="0"/>
          </a:p>
        </p:txBody>
      </p:sp>
      <p:sp>
        <p:nvSpPr>
          <p:cNvPr id="34" name="Text 22"/>
          <p:cNvSpPr txBox="1"/>
          <p:nvPr/>
        </p:nvSpPr>
        <p:spPr>
          <a:xfrm>
            <a:off x="11468405" y="6529730"/>
            <a:ext cx="238658"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21</a:t>
            </a:r>
            <a:endParaRPr lang="en-US" sz="1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3F4F6"/>
          </a:solidFill>
          <a:ln w="12700">
            <a:solidFill>
              <a:srgbClr val="FFFFFF">
                <a:alpha val="0"/>
              </a:srgbClr>
            </a:solidFill>
            <a:prstDash val="solid"/>
          </a:ln>
        </p:spPr>
      </p:sp>
      <p:pic>
        <p:nvPicPr>
          <p:cNvPr id="3" name="Image 0" descr="preencoded.png">    </p:cNvPr>
          <p:cNvPicPr>
            <a:picLocks noChangeAspect="1"/>
          </p:cNvPicPr>
          <p:nvPr/>
        </p:nvPicPr>
        <p:blipFill>
          <a:blip r:embed="rId1"/>
          <a:srcRect l="0" r="0" t="-1" b="-1"/>
          <a:stretch/>
        </p:blipFill>
        <p:spPr>
          <a:xfrm>
            <a:off x="0" y="0"/>
            <a:ext cx="12191695" cy="6858000"/>
          </a:xfrm>
          <a:prstGeom prst="rect">
            <a:avLst/>
          </a:prstGeom>
        </p:spPr>
      </p:pic>
      <p:sp>
        <p:nvSpPr>
          <p:cNvPr id="4" name="Shape 1"/>
          <p:cNvSpPr/>
          <p:nvPr/>
        </p:nvSpPr>
        <p:spPr>
          <a:xfrm>
            <a:off x="8382305" y="-1904695"/>
            <a:ext cx="5715000" cy="5715000"/>
          </a:xfrm>
          <a:prstGeom prst="ellipse">
            <a:avLst/>
          </a:prstGeom>
          <a:solidFill>
            <a:srgbClr val="1E88E5">
              <a:alpha val="5000"/>
            </a:srgbClr>
          </a:solidFill>
          <a:ln w="12700">
            <a:solidFill>
              <a:srgbClr val="FFFFFF">
                <a:alpha val="0"/>
              </a:srgbClr>
            </a:solidFill>
            <a:prstDash val="solid"/>
          </a:ln>
        </p:spPr>
      </p:sp>
      <p:sp>
        <p:nvSpPr>
          <p:cNvPr id="5" name="Shape 2"/>
          <p:cNvSpPr/>
          <p:nvPr/>
        </p:nvSpPr>
        <p:spPr>
          <a:xfrm>
            <a:off x="-952805" y="4000500"/>
            <a:ext cx="3810305" cy="3810305"/>
          </a:xfrm>
          <a:prstGeom prst="ellipse">
            <a:avLst/>
          </a:prstGeom>
          <a:solidFill>
            <a:srgbClr val="2C3E50">
              <a:alpha val="5000"/>
            </a:srgbClr>
          </a:solidFill>
          <a:ln w="12700">
            <a:solidFill>
              <a:srgbClr val="FFFFFF">
                <a:alpha val="0"/>
              </a:srgbClr>
            </a:solidFill>
            <a:prstDash val="solid"/>
          </a:ln>
        </p:spPr>
      </p:sp>
      <p:sp>
        <p:nvSpPr>
          <p:cNvPr id="6" name="Text 3"/>
          <p:cNvSpPr txBox="1"/>
          <p:nvPr/>
        </p:nvSpPr>
        <p:spPr>
          <a:xfrm>
            <a:off x="571500" y="809244"/>
            <a:ext cx="2800807" cy="428854"/>
          </a:xfrm>
          <a:prstGeom prst="rect">
            <a:avLst/>
          </a:prstGeom>
          <a:noFill/>
          <a:ln/>
        </p:spPr>
        <p:txBody>
          <a:bodyPr wrap="square" lIns="0" tIns="0" rIns="0" bIns="0" rtlCol="0" anchor="ctr"/>
          <a:lstStyle/>
          <a:p>
            <a:pPr algn="l" indent="0" marL="0">
              <a:buNone/>
            </a:pPr>
            <a:r>
              <a:rPr lang="en-US" sz="2700" b="1" dirty="0">
                <a:solidFill>
                  <a:srgbClr val="1F2937"/>
                </a:solidFill>
                <a:latin typeface="Montserrat" pitchFamily="34" charset="0"/>
                <a:ea typeface="Montserrat" pitchFamily="34" charset="-122"/>
                <a:cs typeface="Montserrat" pitchFamily="34" charset="-120"/>
              </a:rPr>
              <a:t> Key </a:t>
            </a:r>
            <a:pPr algn="l" indent="0" marL="0">
              <a:buNone/>
            </a:pPr>
            <a:r>
              <a:rPr lang="en-US" sz="2700" b="1" dirty="0">
                <a:solidFill>
                  <a:srgbClr val="2563EB"/>
                </a:solidFill>
                <a:latin typeface="Montserrat" pitchFamily="34" charset="0"/>
                <a:ea typeface="Montserrat" pitchFamily="34" charset="-122"/>
                <a:cs typeface="Montserrat" pitchFamily="34" charset="-120"/>
              </a:rPr>
              <a:t>Takeaway</a:t>
            </a:r>
            <a:endParaRPr lang="en-US" sz="2700" dirty="0"/>
          </a:p>
        </p:txBody>
      </p:sp>
      <p:pic>
        <p:nvPicPr>
          <p:cNvPr id="7" name="Image 1" descr="preencoded.png">    </p:cNvPr>
          <p:cNvPicPr>
            <a:picLocks noChangeAspect="1"/>
          </p:cNvPicPr>
          <p:nvPr/>
        </p:nvPicPr>
        <p:blipFill>
          <a:blip r:embed="rId2"/>
          <a:stretch>
            <a:fillRect/>
          </a:stretch>
        </p:blipFill>
        <p:spPr>
          <a:xfrm>
            <a:off x="571500" y="381305"/>
            <a:ext cx="2133295" cy="333756"/>
          </a:xfrm>
          <a:prstGeom prst="rect">
            <a:avLst/>
          </a:prstGeom>
        </p:spPr>
      </p:pic>
      <p:sp>
        <p:nvSpPr>
          <p:cNvPr id="8" name="Text 4"/>
          <p:cNvSpPr/>
          <p:nvPr/>
        </p:nvSpPr>
        <p:spPr>
          <a:xfrm>
            <a:off x="571500" y="381305"/>
            <a:ext cx="2134210" cy="333756"/>
          </a:xfrm>
          <a:prstGeom prst="rect">
            <a:avLst/>
          </a:prstGeom>
          <a:solidFill>
            <a:srgbClr val="FFFFFF">
              <a:alpha val="0"/>
            </a:srgbClr>
          </a:solidFill>
          <a:ln w="12700">
            <a:solidFill>
              <a:srgbClr val="BFDBFE"/>
            </a:solidFill>
          </a:ln>
        </p:spPr>
        <p:txBody>
          <a:bodyPr wrap="square" lIns="0" tIns="0" rIns="0" bIns="0" rtlCol="0" anchor="ctr"/>
          <a:lstStyle/>
          <a:p>
            <a:pPr algn="ctr" indent="0" marL="0">
              <a:buNone/>
            </a:pPr>
            <a:r>
              <a:rPr lang="en-US" sz="1000" b="1" spc="75" kern="0" dirty="0">
                <a:solidFill>
                  <a:srgbClr val="1E88E5"/>
                </a:solidFill>
                <a:latin typeface="Open Sans" pitchFamily="34" charset="0"/>
                <a:ea typeface="Open Sans" pitchFamily="34" charset="-122"/>
                <a:cs typeface="Open Sans" pitchFamily="34" charset="-120"/>
              </a:rPr>
              <a:t>Pizza Shop Case Study</a:t>
            </a:r>
            <a:endParaRPr lang="en-US" sz="1000" dirty="0"/>
          </a:p>
        </p:txBody>
      </p:sp>
      <p:pic>
        <p:nvPicPr>
          <p:cNvPr id="9" name="Image 2" descr="preencoded.png">    </p:cNvPr>
          <p:cNvPicPr>
            <a:picLocks noChangeAspect="1"/>
          </p:cNvPicPr>
          <p:nvPr/>
        </p:nvPicPr>
        <p:blipFill>
          <a:blip r:embed="rId3"/>
          <a:srcRect l="0" r="0" t="0" b="0"/>
          <a:stretch/>
        </p:blipFill>
        <p:spPr>
          <a:xfrm>
            <a:off x="11277295" y="381305"/>
            <a:ext cx="342900" cy="457200"/>
          </a:xfrm>
          <a:prstGeom prst="rect">
            <a:avLst/>
          </a:prstGeom>
        </p:spPr>
      </p:pic>
      <p:pic>
        <p:nvPicPr>
          <p:cNvPr id="10" name="Image 3" descr="preencoded.png">    </p:cNvPr>
          <p:cNvPicPr>
            <a:picLocks noChangeAspect="1"/>
          </p:cNvPicPr>
          <p:nvPr/>
        </p:nvPicPr>
        <p:blipFill>
          <a:blip r:embed="rId4"/>
          <a:srcRect l="-4" r="-4" t="0" b="0"/>
          <a:stretch/>
        </p:blipFill>
        <p:spPr>
          <a:xfrm>
            <a:off x="1809598" y="2095805"/>
            <a:ext cx="8572500" cy="3619195"/>
          </a:xfrm>
          <a:prstGeom prst="rect">
            <a:avLst/>
          </a:prstGeom>
        </p:spPr>
      </p:pic>
      <p:pic>
        <p:nvPicPr>
          <p:cNvPr id="11" name="Image 4" descr="preencoded.png">    </p:cNvPr>
          <p:cNvPicPr>
            <a:picLocks noChangeAspect="1"/>
          </p:cNvPicPr>
          <p:nvPr/>
        </p:nvPicPr>
        <p:blipFill>
          <a:blip r:embed="rId5"/>
          <a:srcRect l="0" r="0" t="0" b="0"/>
          <a:stretch/>
        </p:blipFill>
        <p:spPr>
          <a:xfrm>
            <a:off x="5810098" y="1904695"/>
            <a:ext cx="571500" cy="571500"/>
          </a:xfrm>
          <a:prstGeom prst="rect">
            <a:avLst/>
          </a:prstGeom>
        </p:spPr>
      </p:pic>
      <p:pic>
        <p:nvPicPr>
          <p:cNvPr id="12" name="Image 5" descr="preencoded.png">    </p:cNvPr>
          <p:cNvPicPr>
            <a:picLocks noChangeAspect="1"/>
          </p:cNvPicPr>
          <p:nvPr/>
        </p:nvPicPr>
        <p:blipFill>
          <a:blip r:embed="rId6"/>
          <a:srcRect l="0" r="0" t="0" b="0"/>
          <a:stretch/>
        </p:blipFill>
        <p:spPr>
          <a:xfrm>
            <a:off x="5982005" y="2076602"/>
            <a:ext cx="228600" cy="228600"/>
          </a:xfrm>
          <a:prstGeom prst="rect">
            <a:avLst/>
          </a:prstGeom>
        </p:spPr>
      </p:pic>
      <p:sp>
        <p:nvSpPr>
          <p:cNvPr id="13" name="Text 5"/>
          <p:cNvSpPr txBox="1"/>
          <p:nvPr/>
        </p:nvSpPr>
        <p:spPr>
          <a:xfrm>
            <a:off x="2507285" y="2762402"/>
            <a:ext cx="7177126" cy="896112"/>
          </a:xfrm>
          <a:prstGeom prst="rect">
            <a:avLst/>
          </a:prstGeom>
          <a:noFill/>
          <a:ln/>
        </p:spPr>
        <p:txBody>
          <a:bodyPr wrap="square" lIns="0" tIns="0" rIns="0" bIns="0" rtlCol="0" anchor="t"/>
          <a:lstStyle/>
          <a:p>
            <a:pPr algn="ctr" indent="0" marL="0">
              <a:buNone/>
            </a:pPr>
            <a:r>
              <a:rPr lang="en-US" sz="2700" b="1" dirty="0">
                <a:solidFill>
                  <a:srgbClr val="1F2937"/>
                </a:solidFill>
                <a:latin typeface="Montserrat" pitchFamily="34" charset="0"/>
                <a:ea typeface="Montserrat" pitchFamily="34" charset="-122"/>
                <a:cs typeface="Montserrat" pitchFamily="34" charset="-120"/>
              </a:rPr>
              <a:t> "Place decisions shape </a:t>
            </a:r>
            <a:pPr algn="ctr" indent="0" marL="0">
              <a:buNone/>
            </a:pPr>
            <a:r>
              <a:rPr lang="en-US" sz="2700" b="1" dirty="0">
                <a:solidFill>
                  <a:srgbClr val="1E88E5"/>
                </a:solidFill>
                <a:latin typeface="Montserrat" pitchFamily="34" charset="0"/>
                <a:ea typeface="Montserrat" pitchFamily="34" charset="-122"/>
                <a:cs typeface="Montserrat" pitchFamily="34" charset="-120"/>
              </a:rPr>
              <a:t>access</a:t>
            </a:r>
            <a:pPr algn="ctr" indent="0" marL="0">
              <a:buNone/>
            </a:pPr>
            <a:r>
              <a:rPr lang="en-US" sz="2700" b="1" dirty="0">
                <a:solidFill>
                  <a:srgbClr val="1F2937"/>
                </a:solidFill>
                <a:latin typeface="Montserrat" pitchFamily="34" charset="0"/>
                <a:ea typeface="Montserrat" pitchFamily="34" charset="-122"/>
                <a:cs typeface="Montserrat" pitchFamily="34" charset="-120"/>
              </a:rPr>
              <a:t> and </a:t>
            </a:r>
            <a:pPr algn="ctr" indent="0" marL="0">
              <a:buNone/>
            </a:pPr>
            <a:r>
              <a:rPr lang="en-US" sz="2700" b="1" dirty="0">
                <a:solidFill>
                  <a:srgbClr val="1E88E5"/>
                </a:solidFill>
                <a:latin typeface="Montserrat" pitchFamily="34" charset="0"/>
                <a:ea typeface="Montserrat" pitchFamily="34" charset="-122"/>
                <a:cs typeface="Montserrat" pitchFamily="34" charset="-120"/>
              </a:rPr>
              <a:t>experience</a:t>
            </a:r>
            <a:pPr algn="ctr" indent="0" marL="0">
              <a:buNone/>
            </a:pPr>
            <a:r>
              <a:rPr lang="en-US" sz="2700" b="1" dirty="0">
                <a:solidFill>
                  <a:srgbClr val="1F2937"/>
                </a:solidFill>
                <a:latin typeface="Montserrat" pitchFamily="34" charset="0"/>
                <a:ea typeface="Montserrat" pitchFamily="34" charset="-122"/>
                <a:cs typeface="Montserrat" pitchFamily="34" charset="-120"/>
              </a:rPr>
              <a:t>." </a:t>
            </a:r>
            <a:endParaRPr lang="en-US" sz="2700" dirty="0"/>
          </a:p>
        </p:txBody>
      </p:sp>
      <p:pic>
        <p:nvPicPr>
          <p:cNvPr id="14" name="Image 6" descr="preencoded.png">    </p:cNvPr>
          <p:cNvPicPr>
            <a:picLocks noChangeAspect="1"/>
          </p:cNvPicPr>
          <p:nvPr/>
        </p:nvPicPr>
        <p:blipFill>
          <a:blip r:embed="rId7"/>
          <a:srcRect l="0" r="0" t="-384" b="-384"/>
          <a:stretch/>
        </p:blipFill>
        <p:spPr>
          <a:xfrm>
            <a:off x="5619902" y="3939235"/>
            <a:ext cx="952805" cy="19202"/>
          </a:xfrm>
          <a:prstGeom prst="rect">
            <a:avLst/>
          </a:prstGeom>
        </p:spPr>
      </p:pic>
      <p:sp>
        <p:nvSpPr>
          <p:cNvPr id="15" name="Text 6"/>
          <p:cNvSpPr txBox="1"/>
          <p:nvPr/>
        </p:nvSpPr>
        <p:spPr>
          <a:xfrm>
            <a:off x="2403958" y="4244645"/>
            <a:ext cx="7383780" cy="372161"/>
          </a:xfrm>
          <a:prstGeom prst="rect">
            <a:avLst/>
          </a:prstGeom>
          <a:noFill/>
          <a:ln/>
        </p:spPr>
        <p:txBody>
          <a:bodyPr wrap="square" lIns="0" tIns="0" rIns="0" bIns="0" rtlCol="0" anchor="ctr"/>
          <a:lstStyle/>
          <a:p>
            <a:pPr algn="ctr" indent="0" marL="0">
              <a:buNone/>
            </a:pPr>
            <a:r>
              <a:rPr lang="en-US" sz="1800" dirty="0">
                <a:solidFill>
                  <a:srgbClr val="4B5563"/>
                </a:solidFill>
                <a:latin typeface="Open Sans" pitchFamily="34" charset="0"/>
                <a:ea typeface="Open Sans" pitchFamily="34" charset="-122"/>
                <a:cs typeface="Open Sans" pitchFamily="34" charset="-120"/>
              </a:rPr>
              <a:t>Depending on how you manage them, they become either:</a:t>
            </a:r>
            <a:endParaRPr lang="en-US" sz="1800" dirty="0"/>
          </a:p>
        </p:txBody>
      </p:sp>
      <p:sp>
        <p:nvSpPr>
          <p:cNvPr id="16" name="Shape 7"/>
          <p:cNvSpPr/>
          <p:nvPr/>
        </p:nvSpPr>
        <p:spPr>
          <a:xfrm>
            <a:off x="3067812" y="4705502"/>
            <a:ext cx="2581351" cy="437998"/>
          </a:xfrm>
          <a:prstGeom prst="roundRect">
            <a:avLst>
              <a:gd name="adj" fmla="val 208768"/>
            </a:avLst>
          </a:prstGeom>
          <a:solidFill>
            <a:srgbClr val="ECFDF5"/>
          </a:solidFill>
          <a:ln w="12700">
            <a:solidFill>
              <a:srgbClr val="A7F3D0"/>
            </a:solidFill>
            <a:prstDash val="solid"/>
          </a:ln>
        </p:spPr>
      </p:sp>
      <p:pic>
        <p:nvPicPr>
          <p:cNvPr id="17" name="Image 7" descr="preencoded.png">    </p:cNvPr>
          <p:cNvPicPr>
            <a:picLocks noChangeAspect="1"/>
          </p:cNvPicPr>
          <p:nvPr/>
        </p:nvPicPr>
        <p:blipFill>
          <a:blip r:embed="rId8"/>
          <a:srcRect l="0" r="0" t="0" b="0"/>
          <a:stretch/>
        </p:blipFill>
        <p:spPr>
          <a:xfrm>
            <a:off x="3267151" y="4848149"/>
            <a:ext cx="152705" cy="152705"/>
          </a:xfrm>
          <a:prstGeom prst="rect">
            <a:avLst/>
          </a:prstGeom>
        </p:spPr>
      </p:pic>
      <p:sp>
        <p:nvSpPr>
          <p:cNvPr id="18" name="Text 8"/>
          <p:cNvSpPr txBox="1"/>
          <p:nvPr/>
        </p:nvSpPr>
        <p:spPr>
          <a:xfrm>
            <a:off x="3477463" y="4705502"/>
            <a:ext cx="2009851" cy="438912"/>
          </a:xfrm>
          <a:prstGeom prst="rect">
            <a:avLst/>
          </a:prstGeom>
          <a:noFill/>
          <a:ln/>
        </p:spPr>
        <p:txBody>
          <a:bodyPr wrap="square" lIns="0" tIns="0" rIns="0" bIns="0" rtlCol="0" anchor="ctr"/>
          <a:lstStyle/>
          <a:p>
            <a:pPr algn="ctr" indent="0" marL="0">
              <a:buNone/>
            </a:pPr>
            <a:r>
              <a:rPr lang="en-US" sz="1200" b="1" dirty="0">
                <a:solidFill>
                  <a:srgbClr val="059669"/>
                </a:solidFill>
                <a:latin typeface="Open Sans" pitchFamily="34" charset="0"/>
                <a:ea typeface="Open Sans" pitchFamily="34" charset="-122"/>
                <a:cs typeface="Open Sans" pitchFamily="34" charset="-120"/>
              </a:rPr>
              <a:t>A Competitive Advantage</a:t>
            </a:r>
            <a:endParaRPr lang="en-US" sz="1200" dirty="0"/>
          </a:p>
        </p:txBody>
      </p:sp>
      <p:sp>
        <p:nvSpPr>
          <p:cNvPr id="19" name="Text 9"/>
          <p:cNvSpPr txBox="1"/>
          <p:nvPr/>
        </p:nvSpPr>
        <p:spPr>
          <a:xfrm>
            <a:off x="5986577" y="4809744"/>
            <a:ext cx="305410" cy="228600"/>
          </a:xfrm>
          <a:prstGeom prst="rect">
            <a:avLst/>
          </a:prstGeom>
          <a:noFill/>
          <a:ln/>
        </p:spPr>
        <p:txBody>
          <a:bodyPr wrap="square" lIns="0" tIns="0" rIns="0" bIns="0" rtlCol="0" anchor="ctr"/>
          <a:lstStyle/>
          <a:p>
            <a:pPr algn="ctr" indent="0" marL="0">
              <a:buNone/>
            </a:pPr>
            <a:r>
              <a:rPr lang="en-US" sz="1200" b="1" dirty="0">
                <a:solidFill>
                  <a:srgbClr val="9CA3AF"/>
                </a:solidFill>
                <a:latin typeface="Open Sans" pitchFamily="34" charset="0"/>
                <a:ea typeface="Open Sans" pitchFamily="34" charset="-122"/>
                <a:cs typeface="Open Sans" pitchFamily="34" charset="-120"/>
              </a:rPr>
              <a:t>OR</a:t>
            </a:r>
            <a:endParaRPr lang="en-US" sz="1200" dirty="0"/>
          </a:p>
        </p:txBody>
      </p:sp>
      <p:sp>
        <p:nvSpPr>
          <p:cNvPr id="20" name="Shape 10"/>
          <p:cNvSpPr/>
          <p:nvPr/>
        </p:nvSpPr>
        <p:spPr>
          <a:xfrm>
            <a:off x="6627571" y="4705502"/>
            <a:ext cx="2505456" cy="437998"/>
          </a:xfrm>
          <a:prstGeom prst="roundRect">
            <a:avLst>
              <a:gd name="adj" fmla="val 208768"/>
            </a:avLst>
          </a:prstGeom>
          <a:solidFill>
            <a:srgbClr val="FEF2F2"/>
          </a:solidFill>
          <a:ln w="12700">
            <a:solidFill>
              <a:srgbClr val="FECACA"/>
            </a:solidFill>
            <a:prstDash val="solid"/>
          </a:ln>
        </p:spPr>
      </p:sp>
      <p:pic>
        <p:nvPicPr>
          <p:cNvPr id="21" name="Image 8" descr="preencoded.png">    </p:cNvPr>
          <p:cNvPicPr>
            <a:picLocks noChangeAspect="1"/>
          </p:cNvPicPr>
          <p:nvPr/>
        </p:nvPicPr>
        <p:blipFill>
          <a:blip r:embed="rId9"/>
          <a:srcRect l="0" r="0" t="0" b="0"/>
          <a:stretch/>
        </p:blipFill>
        <p:spPr>
          <a:xfrm>
            <a:off x="6827825" y="4848149"/>
            <a:ext cx="152705" cy="152705"/>
          </a:xfrm>
          <a:prstGeom prst="rect">
            <a:avLst/>
          </a:prstGeom>
        </p:spPr>
      </p:pic>
      <p:sp>
        <p:nvSpPr>
          <p:cNvPr id="22" name="Text 11"/>
          <p:cNvSpPr txBox="1"/>
          <p:nvPr/>
        </p:nvSpPr>
        <p:spPr>
          <a:xfrm>
            <a:off x="7038137" y="4705502"/>
            <a:ext cx="1932127" cy="438912"/>
          </a:xfrm>
          <a:prstGeom prst="rect">
            <a:avLst/>
          </a:prstGeom>
          <a:noFill/>
          <a:ln/>
        </p:spPr>
        <p:txBody>
          <a:bodyPr wrap="square" lIns="0" tIns="0" rIns="0" bIns="0" rtlCol="0" anchor="ctr"/>
          <a:lstStyle/>
          <a:p>
            <a:pPr algn="ctr" indent="0" marL="0">
              <a:buNone/>
            </a:pPr>
            <a:r>
              <a:rPr lang="en-US" sz="1200" b="1" dirty="0">
                <a:solidFill>
                  <a:srgbClr val="DC2626"/>
                </a:solidFill>
                <a:latin typeface="Open Sans" pitchFamily="34" charset="0"/>
                <a:ea typeface="Open Sans" pitchFamily="34" charset="-122"/>
                <a:cs typeface="Open Sans" pitchFamily="34" charset="-120"/>
              </a:rPr>
              <a:t>A Strategic Vulnerability</a:t>
            </a:r>
            <a:endParaRPr lang="en-US" sz="1200" dirty="0"/>
          </a:p>
        </p:txBody>
      </p:sp>
      <p:sp>
        <p:nvSpPr>
          <p:cNvPr id="23" name="Shape 12"/>
          <p:cNvSpPr/>
          <p:nvPr/>
        </p:nvSpPr>
        <p:spPr>
          <a:xfrm>
            <a:off x="0" y="6381598"/>
            <a:ext cx="12191695" cy="476402"/>
          </a:xfrm>
          <a:prstGeom prst="rect">
            <a:avLst/>
          </a:prstGeom>
          <a:solidFill>
            <a:srgbClr val="FFFFFF"/>
          </a:solidFill>
          <a:ln/>
        </p:spPr>
      </p:sp>
      <p:sp>
        <p:nvSpPr>
          <p:cNvPr id="24" name="Shape 13"/>
          <p:cNvSpPr/>
          <p:nvPr/>
        </p:nvSpPr>
        <p:spPr>
          <a:xfrm>
            <a:off x="0" y="6381598"/>
            <a:ext cx="12191695" cy="9144"/>
          </a:xfrm>
          <a:prstGeom prst="rect">
            <a:avLst/>
          </a:prstGeom>
          <a:solidFill>
            <a:srgbClr val="E5E7EB"/>
          </a:solidFill>
          <a:ln w="12700">
            <a:solidFill>
              <a:srgbClr val="E5E7EB">
                <a:alpha val="0"/>
              </a:srgbClr>
            </a:solidFill>
            <a:prstDash val="solid"/>
          </a:ln>
        </p:spPr>
      </p:sp>
      <p:sp>
        <p:nvSpPr>
          <p:cNvPr id="25" name="Text 14"/>
          <p:cNvSpPr txBox="1"/>
          <p:nvPr/>
        </p:nvSpPr>
        <p:spPr>
          <a:xfrm>
            <a:off x="571500" y="6529730"/>
            <a:ext cx="2629814"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Principles of Marketing • Module 7</a:t>
            </a:r>
            <a:endParaRPr lang="en-US" sz="1000" dirty="0"/>
          </a:p>
        </p:txBody>
      </p:sp>
      <p:sp>
        <p:nvSpPr>
          <p:cNvPr id="26" name="Text 15"/>
          <p:cNvSpPr txBox="1"/>
          <p:nvPr/>
        </p:nvSpPr>
        <p:spPr>
          <a:xfrm>
            <a:off x="11468405" y="6529730"/>
            <a:ext cx="238658"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22</a:t>
            </a:r>
            <a:endParaRPr lang="en-US" sz="1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3F4F6"/>
          </a:solidFill>
          <a:ln w="12700">
            <a:solidFill>
              <a:srgbClr val="FFFFFF">
                <a:alpha val="0"/>
              </a:srgbClr>
            </a:solidFill>
            <a:prstDash val="solid"/>
          </a:ln>
        </p:spPr>
      </p:sp>
      <p:pic>
        <p:nvPicPr>
          <p:cNvPr id="3" name="Image 0" descr="preencoded.png">    </p:cNvPr>
          <p:cNvPicPr>
            <a:picLocks noChangeAspect="1"/>
          </p:cNvPicPr>
          <p:nvPr/>
        </p:nvPicPr>
        <p:blipFill>
          <a:blip r:embed="rId1"/>
          <a:srcRect l="0" r="0" t="-1" b="-1"/>
          <a:stretch/>
        </p:blipFill>
        <p:spPr>
          <a:xfrm>
            <a:off x="0" y="0"/>
            <a:ext cx="12191695" cy="6858000"/>
          </a:xfrm>
          <a:prstGeom prst="rect">
            <a:avLst/>
          </a:prstGeom>
        </p:spPr>
      </p:pic>
      <p:sp>
        <p:nvSpPr>
          <p:cNvPr id="4" name="Shape 1"/>
          <p:cNvSpPr/>
          <p:nvPr/>
        </p:nvSpPr>
        <p:spPr>
          <a:xfrm>
            <a:off x="8858707" y="-1429207"/>
            <a:ext cx="4762195" cy="4762195"/>
          </a:xfrm>
          <a:prstGeom prst="ellipse">
            <a:avLst/>
          </a:prstGeom>
          <a:solidFill>
            <a:srgbClr val="1E88E5">
              <a:alpha val="5000"/>
            </a:srgbClr>
          </a:solidFill>
          <a:ln w="12700">
            <a:solidFill>
              <a:srgbClr val="FFFFFF">
                <a:alpha val="0"/>
              </a:srgbClr>
            </a:solidFill>
            <a:prstDash val="solid"/>
          </a:ln>
        </p:spPr>
      </p:sp>
      <p:sp>
        <p:nvSpPr>
          <p:cNvPr id="5" name="Shape 2"/>
          <p:cNvSpPr/>
          <p:nvPr/>
        </p:nvSpPr>
        <p:spPr>
          <a:xfrm>
            <a:off x="-476402" y="4476902"/>
            <a:ext cx="2857500" cy="2857500"/>
          </a:xfrm>
          <a:prstGeom prst="ellipse">
            <a:avLst/>
          </a:prstGeom>
          <a:solidFill>
            <a:srgbClr val="2C3E50">
              <a:alpha val="5000"/>
            </a:srgbClr>
          </a:solidFill>
          <a:ln w="12700">
            <a:solidFill>
              <a:srgbClr val="FFFFFF">
                <a:alpha val="0"/>
              </a:srgbClr>
            </a:solidFill>
            <a:prstDash val="solid"/>
          </a:ln>
        </p:spPr>
      </p:sp>
      <p:sp>
        <p:nvSpPr>
          <p:cNvPr id="6" name="Text 3"/>
          <p:cNvSpPr txBox="1"/>
          <p:nvPr/>
        </p:nvSpPr>
        <p:spPr>
          <a:xfrm>
            <a:off x="571500" y="809244"/>
            <a:ext cx="8481974" cy="428854"/>
          </a:xfrm>
          <a:prstGeom prst="rect">
            <a:avLst/>
          </a:prstGeom>
          <a:noFill/>
          <a:ln/>
        </p:spPr>
        <p:txBody>
          <a:bodyPr wrap="square" lIns="0" tIns="0" rIns="0" bIns="0" rtlCol="0" anchor="ctr"/>
          <a:lstStyle/>
          <a:p>
            <a:pPr algn="l" indent="0" marL="0">
              <a:buNone/>
            </a:pPr>
            <a:r>
              <a:rPr lang="en-US" sz="2700" b="1" dirty="0">
                <a:solidFill>
                  <a:srgbClr val="1F2937"/>
                </a:solidFill>
                <a:latin typeface="Montserrat" pitchFamily="34" charset="0"/>
                <a:ea typeface="Montserrat" pitchFamily="34" charset="-122"/>
                <a:cs typeface="Montserrat" pitchFamily="34" charset="-120"/>
              </a:rPr>
              <a:t> Customer Journey: </a:t>
            </a:r>
            <a:pPr algn="l" indent="0" marL="0">
              <a:buNone/>
            </a:pPr>
            <a:r>
              <a:rPr lang="en-US" sz="2700" b="1" dirty="0">
                <a:solidFill>
                  <a:srgbClr val="2563EB"/>
                </a:solidFill>
                <a:latin typeface="Montserrat" pitchFamily="34" charset="0"/>
                <a:ea typeface="Montserrat" pitchFamily="34" charset="-122"/>
                <a:cs typeface="Montserrat" pitchFamily="34" charset="-120"/>
              </a:rPr>
              <a:t>Where People Drop Off</a:t>
            </a:r>
            <a:endParaRPr lang="en-US" sz="2700" dirty="0"/>
          </a:p>
        </p:txBody>
      </p:sp>
      <p:pic>
        <p:nvPicPr>
          <p:cNvPr id="7" name="Image 1" descr="preencoded.png">    </p:cNvPr>
          <p:cNvPicPr>
            <a:picLocks noChangeAspect="1"/>
          </p:cNvPicPr>
          <p:nvPr/>
        </p:nvPicPr>
        <p:blipFill>
          <a:blip r:embed="rId2"/>
          <a:srcRect l="0" r="0" t="0" b="0"/>
          <a:stretch/>
        </p:blipFill>
        <p:spPr>
          <a:xfrm>
            <a:off x="11162995" y="381305"/>
            <a:ext cx="457200" cy="457200"/>
          </a:xfrm>
          <a:prstGeom prst="rect">
            <a:avLst/>
          </a:prstGeom>
        </p:spPr>
      </p:pic>
      <p:pic>
        <p:nvPicPr>
          <p:cNvPr id="8" name="Image 2" descr="preencoded.png">    </p:cNvPr>
          <p:cNvPicPr>
            <a:picLocks noChangeAspect="1"/>
          </p:cNvPicPr>
          <p:nvPr/>
        </p:nvPicPr>
        <p:blipFill>
          <a:blip r:embed="rId3"/>
          <a:stretch>
            <a:fillRect/>
          </a:stretch>
        </p:blipFill>
        <p:spPr>
          <a:xfrm>
            <a:off x="571500" y="381305"/>
            <a:ext cx="2457907" cy="333756"/>
          </a:xfrm>
          <a:prstGeom prst="rect">
            <a:avLst/>
          </a:prstGeom>
        </p:spPr>
      </p:pic>
      <p:sp>
        <p:nvSpPr>
          <p:cNvPr id="9" name="Text 4"/>
          <p:cNvSpPr/>
          <p:nvPr/>
        </p:nvSpPr>
        <p:spPr>
          <a:xfrm>
            <a:off x="571500" y="381305"/>
            <a:ext cx="2457907" cy="333756"/>
          </a:xfrm>
          <a:prstGeom prst="rect">
            <a:avLst/>
          </a:prstGeom>
          <a:solidFill>
            <a:srgbClr val="FFFFFF">
              <a:alpha val="0"/>
            </a:srgbClr>
          </a:solidFill>
          <a:ln w="12700">
            <a:solidFill>
              <a:srgbClr val="BFDBFE"/>
            </a:solidFill>
          </a:ln>
        </p:spPr>
        <p:txBody>
          <a:bodyPr wrap="square" lIns="0" tIns="0" rIns="0" bIns="0" rtlCol="0" anchor="ctr"/>
          <a:lstStyle/>
          <a:p>
            <a:pPr algn="ctr" indent="0" marL="0">
              <a:buNone/>
            </a:pPr>
            <a:r>
              <a:rPr lang="en-US" sz="1000" b="1" spc="75" kern="0" dirty="0">
                <a:solidFill>
                  <a:srgbClr val="1E88E5"/>
                </a:solidFill>
                <a:latin typeface="Open Sans" pitchFamily="34" charset="0"/>
                <a:ea typeface="Open Sans" pitchFamily="34" charset="-122"/>
                <a:cs typeface="Open Sans" pitchFamily="34" charset="-120"/>
              </a:rPr>
              <a:t>Part C: Customer Journey</a:t>
            </a:r>
            <a:endParaRPr lang="en-US" sz="1000" dirty="0"/>
          </a:p>
        </p:txBody>
      </p:sp>
      <p:pic>
        <p:nvPicPr>
          <p:cNvPr id="10" name="Image 3" descr="preencoded.png">    </p:cNvPr>
          <p:cNvPicPr>
            <a:picLocks noChangeAspect="1"/>
          </p:cNvPicPr>
          <p:nvPr/>
        </p:nvPicPr>
        <p:blipFill>
          <a:blip r:embed="rId4"/>
          <a:srcRect l="0" r="0" t="-1" b="-1"/>
          <a:stretch/>
        </p:blipFill>
        <p:spPr>
          <a:xfrm>
            <a:off x="1333195" y="1619402"/>
            <a:ext cx="9525305" cy="1324051"/>
          </a:xfrm>
          <a:prstGeom prst="rect">
            <a:avLst/>
          </a:prstGeom>
        </p:spPr>
      </p:pic>
      <p:sp>
        <p:nvSpPr>
          <p:cNvPr id="11" name="Text 5"/>
          <p:cNvSpPr txBox="1"/>
          <p:nvPr/>
        </p:nvSpPr>
        <p:spPr>
          <a:xfrm>
            <a:off x="1772107" y="1857146"/>
            <a:ext cx="8820302" cy="200254"/>
          </a:xfrm>
          <a:prstGeom prst="rect">
            <a:avLst/>
          </a:prstGeom>
          <a:noFill/>
          <a:ln/>
        </p:spPr>
        <p:txBody>
          <a:bodyPr wrap="square" lIns="0" tIns="0" rIns="0" bIns="0" rtlCol="0" anchor="ctr"/>
          <a:lstStyle/>
          <a:p>
            <a:pPr algn="l" indent="0" marL="0">
              <a:buNone/>
            </a:pPr>
            <a:r>
              <a:rPr lang="en-US" sz="1000" b="1" spc="75" kern="0" dirty="0">
                <a:solidFill>
                  <a:srgbClr val="1E88E5"/>
                </a:solidFill>
                <a:latin typeface="Open Sans" pitchFamily="34" charset="0"/>
                <a:ea typeface="Open Sans" pitchFamily="34" charset="-122"/>
                <a:cs typeface="Open Sans" pitchFamily="34" charset="-120"/>
              </a:rPr>
              <a:t>Definition</a:t>
            </a:r>
            <a:endParaRPr lang="en-US" sz="1000" dirty="0"/>
          </a:p>
        </p:txBody>
      </p:sp>
      <p:sp>
        <p:nvSpPr>
          <p:cNvPr id="12" name="Text 6"/>
          <p:cNvSpPr txBox="1"/>
          <p:nvPr/>
        </p:nvSpPr>
        <p:spPr>
          <a:xfrm>
            <a:off x="1772107" y="2133295"/>
            <a:ext cx="8782812" cy="571500"/>
          </a:xfrm>
          <a:prstGeom prst="rect">
            <a:avLst/>
          </a:prstGeom>
          <a:noFill/>
          <a:ln/>
        </p:spPr>
        <p:txBody>
          <a:bodyPr wrap="square" lIns="0" tIns="0" rIns="0" bIns="0" rtlCol="0" anchor="t"/>
          <a:lstStyle/>
          <a:p>
            <a:pPr algn="l" indent="0" marL="0">
              <a:buNone/>
            </a:pPr>
            <a:r>
              <a:rPr lang="en-US" sz="1500" dirty="0">
                <a:solidFill>
                  <a:srgbClr val="374151"/>
                </a:solidFill>
                <a:latin typeface="Open Sans" pitchFamily="34" charset="0"/>
                <a:ea typeface="Open Sans" pitchFamily="34" charset="-122"/>
                <a:cs typeface="Open Sans" pitchFamily="34" charset="-120"/>
              </a:rPr>
              <a:t>The complete sequence of experiences a customer goes through when interacting with your brand—from realizing they have a problem to buying a solution and beyond.</a:t>
            </a:r>
            <a:endParaRPr lang="en-US" sz="1500" dirty="0"/>
          </a:p>
        </p:txBody>
      </p:sp>
      <p:pic>
        <p:nvPicPr>
          <p:cNvPr id="13" name="Image 4" descr="preencoded.png">    </p:cNvPr>
          <p:cNvPicPr>
            <a:picLocks noChangeAspect="1"/>
          </p:cNvPicPr>
          <p:nvPr/>
        </p:nvPicPr>
        <p:blipFill>
          <a:blip r:embed="rId5"/>
          <a:srcRect l="0" r="0" t="-401" b="-401"/>
          <a:stretch/>
        </p:blipFill>
        <p:spPr>
          <a:xfrm>
            <a:off x="857707" y="3752698"/>
            <a:ext cx="10477195" cy="38405"/>
          </a:xfrm>
          <a:prstGeom prst="rect">
            <a:avLst/>
          </a:prstGeom>
        </p:spPr>
      </p:pic>
      <p:pic>
        <p:nvPicPr>
          <p:cNvPr id="14" name="Image 5" descr="preencoded.png">    </p:cNvPr>
          <p:cNvPicPr>
            <a:picLocks noChangeAspect="1"/>
          </p:cNvPicPr>
          <p:nvPr/>
        </p:nvPicPr>
        <p:blipFill>
          <a:blip r:embed="rId6"/>
          <a:srcRect l="-1923" r="-1923" t="0" b="0"/>
          <a:stretch/>
        </p:blipFill>
        <p:spPr>
          <a:xfrm>
            <a:off x="2605126" y="3805733"/>
            <a:ext cx="123444" cy="190195"/>
          </a:xfrm>
          <a:prstGeom prst="rect">
            <a:avLst/>
          </a:prstGeom>
        </p:spPr>
      </p:pic>
      <p:pic>
        <p:nvPicPr>
          <p:cNvPr id="15" name="Image 6" descr="preencoded.png">    </p:cNvPr>
          <p:cNvPicPr>
            <a:picLocks noChangeAspect="1"/>
          </p:cNvPicPr>
          <p:nvPr/>
        </p:nvPicPr>
        <p:blipFill>
          <a:blip r:embed="rId7"/>
          <a:srcRect l="-1923" r="-1923" t="0" b="0"/>
          <a:stretch/>
        </p:blipFill>
        <p:spPr>
          <a:xfrm>
            <a:off x="4891126" y="3805733"/>
            <a:ext cx="123444" cy="190195"/>
          </a:xfrm>
          <a:prstGeom prst="rect">
            <a:avLst/>
          </a:prstGeom>
        </p:spPr>
      </p:pic>
      <p:pic>
        <p:nvPicPr>
          <p:cNvPr id="16" name="Image 7" descr="preencoded.png">    </p:cNvPr>
          <p:cNvPicPr>
            <a:picLocks noChangeAspect="1"/>
          </p:cNvPicPr>
          <p:nvPr/>
        </p:nvPicPr>
        <p:blipFill>
          <a:blip r:embed="rId8"/>
          <a:srcRect l="-1923" r="-1923" t="0" b="0"/>
          <a:stretch/>
        </p:blipFill>
        <p:spPr>
          <a:xfrm>
            <a:off x="7177126" y="3805733"/>
            <a:ext cx="123444" cy="190195"/>
          </a:xfrm>
          <a:prstGeom prst="rect">
            <a:avLst/>
          </a:prstGeom>
        </p:spPr>
      </p:pic>
      <p:pic>
        <p:nvPicPr>
          <p:cNvPr id="17" name="Image 8" descr="preencoded.png">    </p:cNvPr>
          <p:cNvPicPr>
            <a:picLocks noChangeAspect="1"/>
          </p:cNvPicPr>
          <p:nvPr/>
        </p:nvPicPr>
        <p:blipFill>
          <a:blip r:embed="rId9"/>
          <a:srcRect l="-1923" r="-1923" t="0" b="0"/>
          <a:stretch/>
        </p:blipFill>
        <p:spPr>
          <a:xfrm>
            <a:off x="9463126" y="3805733"/>
            <a:ext cx="123444" cy="190195"/>
          </a:xfrm>
          <a:prstGeom prst="rect">
            <a:avLst/>
          </a:prstGeom>
        </p:spPr>
      </p:pic>
      <p:pic>
        <p:nvPicPr>
          <p:cNvPr id="18" name="Image 9" descr="preencoded.png">    </p:cNvPr>
          <p:cNvPicPr>
            <a:picLocks noChangeAspect="1"/>
          </p:cNvPicPr>
          <p:nvPr/>
        </p:nvPicPr>
        <p:blipFill>
          <a:blip r:embed="rId10"/>
          <a:srcRect l="0" r="0" t="0" b="0"/>
          <a:stretch/>
        </p:blipFill>
        <p:spPr>
          <a:xfrm>
            <a:off x="1190549" y="3513125"/>
            <a:ext cx="666598" cy="666598"/>
          </a:xfrm>
          <a:prstGeom prst="rect">
            <a:avLst/>
          </a:prstGeom>
        </p:spPr>
      </p:pic>
      <p:pic>
        <p:nvPicPr>
          <p:cNvPr id="19" name="Image 10" descr="preencoded.png">    </p:cNvPr>
          <p:cNvPicPr>
            <a:picLocks noChangeAspect="1"/>
          </p:cNvPicPr>
          <p:nvPr/>
        </p:nvPicPr>
        <p:blipFill>
          <a:blip r:embed="rId11"/>
          <a:srcRect l="-685" r="-685" t="0" b="0"/>
          <a:stretch/>
        </p:blipFill>
        <p:spPr>
          <a:xfrm>
            <a:off x="1371600" y="3712464"/>
            <a:ext cx="304495" cy="267005"/>
          </a:xfrm>
          <a:prstGeom prst="rect">
            <a:avLst/>
          </a:prstGeom>
        </p:spPr>
      </p:pic>
      <p:sp>
        <p:nvSpPr>
          <p:cNvPr id="20" name="Text 7"/>
          <p:cNvSpPr txBox="1"/>
          <p:nvPr/>
        </p:nvSpPr>
        <p:spPr>
          <a:xfrm>
            <a:off x="996696" y="4369918"/>
            <a:ext cx="1057961" cy="257861"/>
          </a:xfrm>
          <a:prstGeom prst="rect">
            <a:avLst/>
          </a:prstGeom>
          <a:noFill/>
          <a:ln/>
        </p:spPr>
        <p:txBody>
          <a:bodyPr wrap="square" lIns="0" tIns="0" rIns="0" bIns="0" rtlCol="0" anchor="ctr"/>
          <a:lstStyle/>
          <a:p>
            <a:pPr algn="ctr" indent="0" marL="0">
              <a:buNone/>
            </a:pPr>
            <a:r>
              <a:rPr lang="en-US" sz="1300" b="1" dirty="0">
                <a:solidFill>
                  <a:srgbClr val="1F2937"/>
                </a:solidFill>
                <a:latin typeface="Montserrat" pitchFamily="34" charset="0"/>
                <a:ea typeface="Montserrat" pitchFamily="34" charset="-122"/>
                <a:cs typeface="Montserrat" pitchFamily="34" charset="-120"/>
              </a:rPr>
              <a:t>Awareness</a:t>
            </a:r>
            <a:endParaRPr lang="en-US" sz="1300" dirty="0"/>
          </a:p>
        </p:txBody>
      </p:sp>
      <p:sp>
        <p:nvSpPr>
          <p:cNvPr id="21" name="Text 8"/>
          <p:cNvSpPr txBox="1"/>
          <p:nvPr/>
        </p:nvSpPr>
        <p:spPr>
          <a:xfrm>
            <a:off x="819302" y="4674413"/>
            <a:ext cx="1417320" cy="191110"/>
          </a:xfrm>
          <a:prstGeom prst="rect">
            <a:avLst/>
          </a:prstGeom>
          <a:noFill/>
          <a:ln/>
        </p:spPr>
        <p:txBody>
          <a:bodyPr wrap="square" lIns="0" tIns="0" rIns="0" bIns="0" rtlCol="0" anchor="ctr"/>
          <a:lstStyle/>
          <a:p>
            <a:pPr algn="ctr" indent="0" marL="0">
              <a:buNone/>
            </a:pPr>
            <a:r>
              <a:rPr lang="en-US" sz="1000" dirty="0">
                <a:solidFill>
                  <a:srgbClr val="6B7280"/>
                </a:solidFill>
                <a:latin typeface="Open Sans" pitchFamily="34" charset="0"/>
                <a:ea typeface="Open Sans" pitchFamily="34" charset="-122"/>
                <a:cs typeface="Open Sans" pitchFamily="34" charset="-120"/>
              </a:rPr>
              <a:t>"I have a problem."</a:t>
            </a:r>
            <a:endParaRPr lang="en-US" sz="1000" dirty="0"/>
          </a:p>
        </p:txBody>
      </p:sp>
      <p:pic>
        <p:nvPicPr>
          <p:cNvPr id="22" name="Image 11" descr="preencoded.png">    </p:cNvPr>
          <p:cNvPicPr>
            <a:picLocks noChangeAspect="1"/>
          </p:cNvPicPr>
          <p:nvPr/>
        </p:nvPicPr>
        <p:blipFill>
          <a:blip r:embed="rId12"/>
          <a:stretch>
            <a:fillRect/>
          </a:stretch>
        </p:blipFill>
        <p:spPr>
          <a:xfrm>
            <a:off x="1723644" y="3417113"/>
            <a:ext cx="228600" cy="228600"/>
          </a:xfrm>
          <a:prstGeom prst="rect">
            <a:avLst/>
          </a:prstGeom>
        </p:spPr>
      </p:pic>
      <p:sp>
        <p:nvSpPr>
          <p:cNvPr id="23" name="Text 9"/>
          <p:cNvSpPr/>
          <p:nvPr/>
        </p:nvSpPr>
        <p:spPr>
          <a:xfrm>
            <a:off x="1723644" y="3417113"/>
            <a:ext cx="228600" cy="228600"/>
          </a:xfrm>
          <a:prstGeom prst="rect">
            <a:avLst/>
          </a:prstGeom>
          <a:solidFill>
            <a:srgbClr val="FFFFFF">
              <a:alpha val="0"/>
            </a:srgbClr>
          </a:solidFill>
          <a:ln w="25400">
            <a:solidFill>
              <a:srgbClr val="FFFFFF"/>
            </a:solidFill>
          </a:ln>
        </p:spPr>
        <p:txBody>
          <a:bodyPr wrap="square" lIns="0" tIns="0" rIns="0" bIns="0" rtlCol="0" anchor="ctr"/>
          <a:lstStyle/>
          <a:p>
            <a:pPr algn="ctr" indent="0" marL="0">
              <a:buNone/>
            </a:pPr>
            <a:r>
              <a:rPr lang="en-US" sz="1000" b="1" dirty="0">
                <a:solidFill>
                  <a:srgbClr val="FFFFFF"/>
                </a:solidFill>
                <a:latin typeface="Open Sans" pitchFamily="34" charset="0"/>
                <a:ea typeface="Open Sans" pitchFamily="34" charset="-122"/>
                <a:cs typeface="Open Sans" pitchFamily="34" charset="-120"/>
              </a:rPr>
              <a:t>1</a:t>
            </a:r>
            <a:endParaRPr lang="en-US" sz="1000" dirty="0"/>
          </a:p>
        </p:txBody>
      </p:sp>
      <p:pic>
        <p:nvPicPr>
          <p:cNvPr id="24" name="Image 12" descr="preencoded.png">    </p:cNvPr>
          <p:cNvPicPr>
            <a:picLocks noChangeAspect="1"/>
          </p:cNvPicPr>
          <p:nvPr/>
        </p:nvPicPr>
        <p:blipFill>
          <a:blip r:embed="rId13"/>
          <a:srcRect l="0" r="0" t="0" b="0"/>
          <a:stretch/>
        </p:blipFill>
        <p:spPr>
          <a:xfrm>
            <a:off x="3476549" y="3419856"/>
            <a:ext cx="666598" cy="666598"/>
          </a:xfrm>
          <a:prstGeom prst="rect">
            <a:avLst/>
          </a:prstGeom>
        </p:spPr>
      </p:pic>
      <p:pic>
        <p:nvPicPr>
          <p:cNvPr id="25" name="Image 13" descr="preencoded.png">    </p:cNvPr>
          <p:cNvPicPr>
            <a:picLocks noChangeAspect="1"/>
          </p:cNvPicPr>
          <p:nvPr/>
        </p:nvPicPr>
        <p:blipFill>
          <a:blip r:embed="rId14"/>
          <a:srcRect l="0" r="0" t="0" b="0"/>
          <a:stretch/>
        </p:blipFill>
        <p:spPr>
          <a:xfrm>
            <a:off x="3676802" y="3619195"/>
            <a:ext cx="267005" cy="267005"/>
          </a:xfrm>
          <a:prstGeom prst="rect">
            <a:avLst/>
          </a:prstGeom>
        </p:spPr>
      </p:pic>
      <p:sp>
        <p:nvSpPr>
          <p:cNvPr id="26" name="Text 10"/>
          <p:cNvSpPr txBox="1"/>
          <p:nvPr/>
        </p:nvSpPr>
        <p:spPr>
          <a:xfrm>
            <a:off x="3097073" y="4276649"/>
            <a:ext cx="1432865" cy="257861"/>
          </a:xfrm>
          <a:prstGeom prst="rect">
            <a:avLst/>
          </a:prstGeom>
          <a:noFill/>
          <a:ln/>
        </p:spPr>
        <p:txBody>
          <a:bodyPr wrap="square" lIns="0" tIns="0" rIns="0" bIns="0" rtlCol="0" anchor="ctr"/>
          <a:lstStyle/>
          <a:p>
            <a:pPr algn="ctr" indent="0" marL="0">
              <a:buNone/>
            </a:pPr>
            <a:r>
              <a:rPr lang="en-US" sz="1300" b="1" dirty="0">
                <a:solidFill>
                  <a:srgbClr val="1F2937"/>
                </a:solidFill>
                <a:latin typeface="Montserrat" pitchFamily="34" charset="0"/>
                <a:ea typeface="Montserrat" pitchFamily="34" charset="-122"/>
                <a:cs typeface="Montserrat" pitchFamily="34" charset="-120"/>
              </a:rPr>
              <a:t>Consideration</a:t>
            </a:r>
            <a:endParaRPr lang="en-US" sz="1300" dirty="0"/>
          </a:p>
        </p:txBody>
      </p:sp>
      <p:sp>
        <p:nvSpPr>
          <p:cNvPr id="27" name="Text 11"/>
          <p:cNvSpPr txBox="1"/>
          <p:nvPr/>
        </p:nvSpPr>
        <p:spPr>
          <a:xfrm>
            <a:off x="3114446" y="4581144"/>
            <a:ext cx="1390802" cy="381305"/>
          </a:xfrm>
          <a:prstGeom prst="rect">
            <a:avLst/>
          </a:prstGeom>
          <a:noFill/>
          <a:ln/>
        </p:spPr>
        <p:txBody>
          <a:bodyPr wrap="square" lIns="0" tIns="0" rIns="0" bIns="0" rtlCol="0" anchor="t"/>
          <a:lstStyle/>
          <a:p>
            <a:pPr algn="ctr" indent="0" marL="0">
              <a:buNone/>
            </a:pPr>
            <a:r>
              <a:rPr lang="en-US" sz="1000" dirty="0">
                <a:solidFill>
                  <a:srgbClr val="6B7280"/>
                </a:solidFill>
                <a:latin typeface="Open Sans" pitchFamily="34" charset="0"/>
                <a:ea typeface="Open Sans" pitchFamily="34" charset="-122"/>
                <a:cs typeface="Open Sans" pitchFamily="34" charset="-120"/>
              </a:rPr>
              <a:t>"What are my options?"</a:t>
            </a:r>
            <a:endParaRPr lang="en-US" sz="1000" dirty="0"/>
          </a:p>
        </p:txBody>
      </p:sp>
      <p:pic>
        <p:nvPicPr>
          <p:cNvPr id="28" name="Image 14" descr="preencoded.png">    </p:cNvPr>
          <p:cNvPicPr>
            <a:picLocks noChangeAspect="1"/>
          </p:cNvPicPr>
          <p:nvPr/>
        </p:nvPicPr>
        <p:blipFill>
          <a:blip r:embed="rId15"/>
          <a:stretch>
            <a:fillRect/>
          </a:stretch>
        </p:blipFill>
        <p:spPr>
          <a:xfrm>
            <a:off x="4009644" y="3323844"/>
            <a:ext cx="228600" cy="228600"/>
          </a:xfrm>
          <a:prstGeom prst="rect">
            <a:avLst/>
          </a:prstGeom>
        </p:spPr>
      </p:pic>
      <p:sp>
        <p:nvSpPr>
          <p:cNvPr id="29" name="Text 12"/>
          <p:cNvSpPr/>
          <p:nvPr/>
        </p:nvSpPr>
        <p:spPr>
          <a:xfrm>
            <a:off x="4009644" y="3323844"/>
            <a:ext cx="228600" cy="228600"/>
          </a:xfrm>
          <a:prstGeom prst="rect">
            <a:avLst/>
          </a:prstGeom>
          <a:solidFill>
            <a:srgbClr val="FFFFFF">
              <a:alpha val="0"/>
            </a:srgbClr>
          </a:solidFill>
          <a:ln w="25400">
            <a:solidFill>
              <a:srgbClr val="FFFFFF"/>
            </a:solidFill>
          </a:ln>
        </p:spPr>
        <p:txBody>
          <a:bodyPr wrap="square" lIns="0" tIns="0" rIns="0" bIns="0" rtlCol="0" anchor="ctr"/>
          <a:lstStyle/>
          <a:p>
            <a:pPr algn="ctr" indent="0" marL="0">
              <a:buNone/>
            </a:pPr>
            <a:r>
              <a:rPr lang="en-US" sz="1000" b="1" dirty="0">
                <a:solidFill>
                  <a:srgbClr val="FFFFFF"/>
                </a:solidFill>
                <a:latin typeface="Open Sans" pitchFamily="34" charset="0"/>
                <a:ea typeface="Open Sans" pitchFamily="34" charset="-122"/>
                <a:cs typeface="Open Sans" pitchFamily="34" charset="-120"/>
              </a:rPr>
              <a:t>2</a:t>
            </a:r>
            <a:endParaRPr lang="en-US" sz="1000" dirty="0"/>
          </a:p>
        </p:txBody>
      </p:sp>
      <p:pic>
        <p:nvPicPr>
          <p:cNvPr id="30" name="Image 15" descr="preencoded.png">    </p:cNvPr>
          <p:cNvPicPr>
            <a:picLocks noChangeAspect="1"/>
          </p:cNvPicPr>
          <p:nvPr/>
        </p:nvPicPr>
        <p:blipFill>
          <a:blip r:embed="rId16"/>
          <a:srcRect l="0" r="0" t="0" b="0"/>
          <a:stretch/>
        </p:blipFill>
        <p:spPr>
          <a:xfrm>
            <a:off x="5762549" y="3513125"/>
            <a:ext cx="666598" cy="666598"/>
          </a:xfrm>
          <a:prstGeom prst="rect">
            <a:avLst/>
          </a:prstGeom>
        </p:spPr>
      </p:pic>
      <p:pic>
        <p:nvPicPr>
          <p:cNvPr id="31" name="Image 16" descr="preencoded.png">    </p:cNvPr>
          <p:cNvPicPr>
            <a:picLocks noChangeAspect="1"/>
          </p:cNvPicPr>
          <p:nvPr/>
        </p:nvPicPr>
        <p:blipFill>
          <a:blip r:embed="rId17"/>
          <a:srcRect l="-685" r="-685" t="0" b="0"/>
          <a:stretch/>
        </p:blipFill>
        <p:spPr>
          <a:xfrm>
            <a:off x="5943600" y="3712464"/>
            <a:ext cx="304495" cy="267005"/>
          </a:xfrm>
          <a:prstGeom prst="rect">
            <a:avLst/>
          </a:prstGeom>
        </p:spPr>
      </p:pic>
      <p:sp>
        <p:nvSpPr>
          <p:cNvPr id="32" name="Text 13"/>
          <p:cNvSpPr txBox="1"/>
          <p:nvPr/>
        </p:nvSpPr>
        <p:spPr>
          <a:xfrm>
            <a:off x="5762549" y="4369918"/>
            <a:ext cx="667512" cy="257861"/>
          </a:xfrm>
          <a:prstGeom prst="rect">
            <a:avLst/>
          </a:prstGeom>
          <a:noFill/>
          <a:ln/>
        </p:spPr>
        <p:txBody>
          <a:bodyPr wrap="square" lIns="0" tIns="0" rIns="0" bIns="0" rtlCol="0" anchor="ctr"/>
          <a:lstStyle/>
          <a:p>
            <a:pPr algn="ctr" indent="0" marL="0">
              <a:buNone/>
            </a:pPr>
            <a:r>
              <a:rPr lang="en-US" sz="1300" b="1" dirty="0">
                <a:solidFill>
                  <a:srgbClr val="1F2937"/>
                </a:solidFill>
                <a:latin typeface="Montserrat" pitchFamily="34" charset="0"/>
                <a:ea typeface="Montserrat" pitchFamily="34" charset="-122"/>
                <a:cs typeface="Montserrat" pitchFamily="34" charset="-120"/>
              </a:rPr>
              <a:t>Action</a:t>
            </a:r>
            <a:endParaRPr lang="en-US" sz="1300" dirty="0"/>
          </a:p>
        </p:txBody>
      </p:sp>
      <p:sp>
        <p:nvSpPr>
          <p:cNvPr id="33" name="Text 14"/>
          <p:cNvSpPr txBox="1"/>
          <p:nvPr/>
        </p:nvSpPr>
        <p:spPr>
          <a:xfrm>
            <a:off x="5457139" y="4674413"/>
            <a:ext cx="1281074" cy="191110"/>
          </a:xfrm>
          <a:prstGeom prst="rect">
            <a:avLst/>
          </a:prstGeom>
          <a:noFill/>
          <a:ln/>
        </p:spPr>
        <p:txBody>
          <a:bodyPr wrap="square" lIns="0" tIns="0" rIns="0" bIns="0" rtlCol="0" anchor="ctr"/>
          <a:lstStyle/>
          <a:p>
            <a:pPr algn="ctr" indent="0" marL="0">
              <a:buNone/>
            </a:pPr>
            <a:r>
              <a:rPr lang="en-US" sz="1000" dirty="0">
                <a:solidFill>
                  <a:srgbClr val="6B7280"/>
                </a:solidFill>
                <a:latin typeface="Open Sans" pitchFamily="34" charset="0"/>
                <a:ea typeface="Open Sans" pitchFamily="34" charset="-122"/>
                <a:cs typeface="Open Sans" pitchFamily="34" charset="-120"/>
              </a:rPr>
              <a:t>"I'll buy this one."</a:t>
            </a:r>
            <a:endParaRPr lang="en-US" sz="1000" dirty="0"/>
          </a:p>
        </p:txBody>
      </p:sp>
      <p:pic>
        <p:nvPicPr>
          <p:cNvPr id="34" name="Image 17" descr="preencoded.png">    </p:cNvPr>
          <p:cNvPicPr>
            <a:picLocks noChangeAspect="1"/>
          </p:cNvPicPr>
          <p:nvPr/>
        </p:nvPicPr>
        <p:blipFill>
          <a:blip r:embed="rId18"/>
          <a:stretch>
            <a:fillRect/>
          </a:stretch>
        </p:blipFill>
        <p:spPr>
          <a:xfrm>
            <a:off x="6295644" y="3417113"/>
            <a:ext cx="228600" cy="228600"/>
          </a:xfrm>
          <a:prstGeom prst="rect">
            <a:avLst/>
          </a:prstGeom>
        </p:spPr>
      </p:pic>
      <p:sp>
        <p:nvSpPr>
          <p:cNvPr id="35" name="Text 15"/>
          <p:cNvSpPr/>
          <p:nvPr/>
        </p:nvSpPr>
        <p:spPr>
          <a:xfrm>
            <a:off x="6295644" y="3417113"/>
            <a:ext cx="228600" cy="228600"/>
          </a:xfrm>
          <a:prstGeom prst="rect">
            <a:avLst/>
          </a:prstGeom>
          <a:solidFill>
            <a:srgbClr val="FFFFFF">
              <a:alpha val="0"/>
            </a:srgbClr>
          </a:solidFill>
          <a:ln w="25400">
            <a:solidFill>
              <a:srgbClr val="FFFFFF"/>
            </a:solidFill>
          </a:ln>
        </p:spPr>
        <p:txBody>
          <a:bodyPr wrap="square" lIns="0" tIns="0" rIns="0" bIns="0" rtlCol="0" anchor="ctr"/>
          <a:lstStyle/>
          <a:p>
            <a:pPr algn="ctr" indent="0" marL="0">
              <a:buNone/>
            </a:pPr>
            <a:r>
              <a:rPr lang="en-US" sz="1000" b="1" dirty="0">
                <a:solidFill>
                  <a:srgbClr val="FFFFFF"/>
                </a:solidFill>
                <a:latin typeface="Open Sans" pitchFamily="34" charset="0"/>
                <a:ea typeface="Open Sans" pitchFamily="34" charset="-122"/>
                <a:cs typeface="Open Sans" pitchFamily="34" charset="-120"/>
              </a:rPr>
              <a:t>3</a:t>
            </a:r>
            <a:endParaRPr lang="en-US" sz="1000" dirty="0"/>
          </a:p>
        </p:txBody>
      </p:sp>
      <p:pic>
        <p:nvPicPr>
          <p:cNvPr id="36" name="Image 18" descr="preencoded.png">    </p:cNvPr>
          <p:cNvPicPr>
            <a:picLocks noChangeAspect="1"/>
          </p:cNvPicPr>
          <p:nvPr/>
        </p:nvPicPr>
        <p:blipFill>
          <a:blip r:embed="rId19"/>
          <a:srcRect l="0" r="0" t="0" b="0"/>
          <a:stretch/>
        </p:blipFill>
        <p:spPr>
          <a:xfrm>
            <a:off x="8048549" y="3513125"/>
            <a:ext cx="666598" cy="666598"/>
          </a:xfrm>
          <a:prstGeom prst="rect">
            <a:avLst/>
          </a:prstGeom>
        </p:spPr>
      </p:pic>
      <p:pic>
        <p:nvPicPr>
          <p:cNvPr id="37" name="Image 19" descr="preencoded.png">    </p:cNvPr>
          <p:cNvPicPr>
            <a:picLocks noChangeAspect="1"/>
          </p:cNvPicPr>
          <p:nvPr/>
        </p:nvPicPr>
        <p:blipFill>
          <a:blip r:embed="rId20"/>
          <a:srcRect l="0" r="0" t="0" b="0"/>
          <a:stretch/>
        </p:blipFill>
        <p:spPr>
          <a:xfrm>
            <a:off x="8214970" y="3712464"/>
            <a:ext cx="333756" cy="267005"/>
          </a:xfrm>
          <a:prstGeom prst="rect">
            <a:avLst/>
          </a:prstGeom>
        </p:spPr>
      </p:pic>
      <p:sp>
        <p:nvSpPr>
          <p:cNvPr id="38" name="Text 16"/>
          <p:cNvSpPr txBox="1"/>
          <p:nvPr/>
        </p:nvSpPr>
        <p:spPr>
          <a:xfrm>
            <a:off x="7833665" y="4369918"/>
            <a:ext cx="1103681" cy="257861"/>
          </a:xfrm>
          <a:prstGeom prst="rect">
            <a:avLst/>
          </a:prstGeom>
          <a:noFill/>
          <a:ln/>
        </p:spPr>
        <p:txBody>
          <a:bodyPr wrap="square" lIns="0" tIns="0" rIns="0" bIns="0" rtlCol="0" anchor="ctr"/>
          <a:lstStyle/>
          <a:p>
            <a:pPr algn="ctr" indent="0" marL="0">
              <a:buNone/>
            </a:pPr>
            <a:r>
              <a:rPr lang="en-US" sz="1300" b="1" dirty="0">
                <a:solidFill>
                  <a:srgbClr val="1F2937"/>
                </a:solidFill>
                <a:latin typeface="Montserrat" pitchFamily="34" charset="0"/>
                <a:ea typeface="Montserrat" pitchFamily="34" charset="-122"/>
                <a:cs typeface="Montserrat" pitchFamily="34" charset="-120"/>
              </a:rPr>
              <a:t>Experience</a:t>
            </a:r>
            <a:endParaRPr lang="en-US" sz="1300" dirty="0"/>
          </a:p>
        </p:txBody>
      </p:sp>
      <p:sp>
        <p:nvSpPr>
          <p:cNvPr id="39" name="Text 17"/>
          <p:cNvSpPr txBox="1"/>
          <p:nvPr/>
        </p:nvSpPr>
        <p:spPr>
          <a:xfrm>
            <a:off x="7794346" y="4674413"/>
            <a:ext cx="1179576" cy="191110"/>
          </a:xfrm>
          <a:prstGeom prst="rect">
            <a:avLst/>
          </a:prstGeom>
          <a:noFill/>
          <a:ln/>
        </p:spPr>
        <p:txBody>
          <a:bodyPr wrap="square" lIns="0" tIns="0" rIns="0" bIns="0" rtlCol="0" anchor="ctr"/>
          <a:lstStyle/>
          <a:p>
            <a:pPr algn="ctr" indent="0" marL="0">
              <a:buNone/>
            </a:pPr>
            <a:r>
              <a:rPr lang="en-US" sz="1000" dirty="0">
                <a:solidFill>
                  <a:srgbClr val="6B7280"/>
                </a:solidFill>
                <a:latin typeface="Open Sans" pitchFamily="34" charset="0"/>
                <a:ea typeface="Open Sans" pitchFamily="34" charset="-122"/>
                <a:cs typeface="Open Sans" pitchFamily="34" charset="-120"/>
              </a:rPr>
              <a:t>"Is it any good?"</a:t>
            </a:r>
            <a:endParaRPr lang="en-US" sz="1000" dirty="0"/>
          </a:p>
        </p:txBody>
      </p:sp>
      <p:pic>
        <p:nvPicPr>
          <p:cNvPr id="40" name="Image 20" descr="preencoded.png">    </p:cNvPr>
          <p:cNvPicPr>
            <a:picLocks noChangeAspect="1"/>
          </p:cNvPicPr>
          <p:nvPr/>
        </p:nvPicPr>
        <p:blipFill>
          <a:blip r:embed="rId21"/>
          <a:stretch>
            <a:fillRect/>
          </a:stretch>
        </p:blipFill>
        <p:spPr>
          <a:xfrm>
            <a:off x="8581644" y="3417113"/>
            <a:ext cx="228600" cy="228600"/>
          </a:xfrm>
          <a:prstGeom prst="rect">
            <a:avLst/>
          </a:prstGeom>
        </p:spPr>
      </p:pic>
      <p:sp>
        <p:nvSpPr>
          <p:cNvPr id="41" name="Text 18"/>
          <p:cNvSpPr/>
          <p:nvPr/>
        </p:nvSpPr>
        <p:spPr>
          <a:xfrm>
            <a:off x="8581644" y="3417113"/>
            <a:ext cx="228600" cy="228600"/>
          </a:xfrm>
          <a:prstGeom prst="rect">
            <a:avLst/>
          </a:prstGeom>
          <a:solidFill>
            <a:srgbClr val="FFFFFF">
              <a:alpha val="0"/>
            </a:srgbClr>
          </a:solidFill>
          <a:ln w="25400">
            <a:solidFill>
              <a:srgbClr val="FFFFFF"/>
            </a:solidFill>
          </a:ln>
        </p:spPr>
        <p:txBody>
          <a:bodyPr wrap="square" lIns="0" tIns="0" rIns="0" bIns="0" rtlCol="0" anchor="ctr"/>
          <a:lstStyle/>
          <a:p>
            <a:pPr algn="ctr" indent="0" marL="0">
              <a:buNone/>
            </a:pPr>
            <a:r>
              <a:rPr lang="en-US" sz="1000" b="1" dirty="0">
                <a:solidFill>
                  <a:srgbClr val="FFFFFF"/>
                </a:solidFill>
                <a:latin typeface="Open Sans" pitchFamily="34" charset="0"/>
                <a:ea typeface="Open Sans" pitchFamily="34" charset="-122"/>
                <a:cs typeface="Open Sans" pitchFamily="34" charset="-120"/>
              </a:rPr>
              <a:t>4</a:t>
            </a:r>
            <a:endParaRPr lang="en-US" sz="1000" dirty="0"/>
          </a:p>
        </p:txBody>
      </p:sp>
      <p:pic>
        <p:nvPicPr>
          <p:cNvPr id="42" name="Image 21" descr="preencoded.png">    </p:cNvPr>
          <p:cNvPicPr>
            <a:picLocks noChangeAspect="1"/>
          </p:cNvPicPr>
          <p:nvPr/>
        </p:nvPicPr>
        <p:blipFill>
          <a:blip r:embed="rId22"/>
          <a:srcRect l="0" r="0" t="0" b="0"/>
          <a:stretch/>
        </p:blipFill>
        <p:spPr>
          <a:xfrm>
            <a:off x="10334549" y="3513125"/>
            <a:ext cx="666598" cy="666598"/>
          </a:xfrm>
          <a:prstGeom prst="rect">
            <a:avLst/>
          </a:prstGeom>
        </p:spPr>
      </p:pic>
      <p:pic>
        <p:nvPicPr>
          <p:cNvPr id="43" name="Image 22" descr="preencoded.png">    </p:cNvPr>
          <p:cNvPicPr>
            <a:picLocks noChangeAspect="1"/>
          </p:cNvPicPr>
          <p:nvPr/>
        </p:nvPicPr>
        <p:blipFill>
          <a:blip r:embed="rId23"/>
          <a:srcRect l="0" r="0" t="0" b="0"/>
          <a:stretch/>
        </p:blipFill>
        <p:spPr>
          <a:xfrm>
            <a:off x="10534802" y="3712464"/>
            <a:ext cx="267005" cy="267005"/>
          </a:xfrm>
          <a:prstGeom prst="rect">
            <a:avLst/>
          </a:prstGeom>
        </p:spPr>
      </p:pic>
      <p:sp>
        <p:nvSpPr>
          <p:cNvPr id="44" name="Text 19"/>
          <p:cNvSpPr txBox="1"/>
          <p:nvPr/>
        </p:nvSpPr>
        <p:spPr>
          <a:xfrm>
            <a:off x="10172700" y="4369918"/>
            <a:ext cx="993038" cy="257861"/>
          </a:xfrm>
          <a:prstGeom prst="rect">
            <a:avLst/>
          </a:prstGeom>
          <a:noFill/>
          <a:ln/>
        </p:spPr>
        <p:txBody>
          <a:bodyPr wrap="square" lIns="0" tIns="0" rIns="0" bIns="0" rtlCol="0" anchor="ctr"/>
          <a:lstStyle/>
          <a:p>
            <a:pPr algn="ctr" indent="0" marL="0">
              <a:buNone/>
            </a:pPr>
            <a:r>
              <a:rPr lang="en-US" sz="1300" b="1" dirty="0">
                <a:solidFill>
                  <a:srgbClr val="1F2937"/>
                </a:solidFill>
                <a:latin typeface="Montserrat" pitchFamily="34" charset="0"/>
                <a:ea typeface="Montserrat" pitchFamily="34" charset="-122"/>
                <a:cs typeface="Montserrat" pitchFamily="34" charset="-120"/>
              </a:rPr>
              <a:t>Follow-up</a:t>
            </a:r>
            <a:endParaRPr lang="en-US" sz="1300" dirty="0"/>
          </a:p>
        </p:txBody>
      </p:sp>
      <p:sp>
        <p:nvSpPr>
          <p:cNvPr id="45" name="Text 20"/>
          <p:cNvSpPr txBox="1"/>
          <p:nvPr/>
        </p:nvSpPr>
        <p:spPr>
          <a:xfrm>
            <a:off x="10086746" y="4674413"/>
            <a:ext cx="1167689" cy="191110"/>
          </a:xfrm>
          <a:prstGeom prst="rect">
            <a:avLst/>
          </a:prstGeom>
          <a:noFill/>
          <a:ln/>
        </p:spPr>
        <p:txBody>
          <a:bodyPr wrap="square" lIns="0" tIns="0" rIns="0" bIns="0" rtlCol="0" anchor="ctr"/>
          <a:lstStyle/>
          <a:p>
            <a:pPr algn="ctr" indent="0" marL="0">
              <a:buNone/>
            </a:pPr>
            <a:r>
              <a:rPr lang="en-US" sz="1000" dirty="0">
                <a:solidFill>
                  <a:srgbClr val="6B7280"/>
                </a:solidFill>
                <a:latin typeface="Open Sans" pitchFamily="34" charset="0"/>
                <a:ea typeface="Open Sans" pitchFamily="34" charset="-122"/>
                <a:cs typeface="Open Sans" pitchFamily="34" charset="-120"/>
              </a:rPr>
              <a:t>"I'll come back."</a:t>
            </a:r>
            <a:endParaRPr lang="en-US" sz="1000" dirty="0"/>
          </a:p>
        </p:txBody>
      </p:sp>
      <p:pic>
        <p:nvPicPr>
          <p:cNvPr id="46" name="Image 23" descr="preencoded.png">    </p:cNvPr>
          <p:cNvPicPr>
            <a:picLocks noChangeAspect="1"/>
          </p:cNvPicPr>
          <p:nvPr/>
        </p:nvPicPr>
        <p:blipFill>
          <a:blip r:embed="rId24"/>
          <a:stretch>
            <a:fillRect/>
          </a:stretch>
        </p:blipFill>
        <p:spPr>
          <a:xfrm>
            <a:off x="10867644" y="3417113"/>
            <a:ext cx="228600" cy="228600"/>
          </a:xfrm>
          <a:prstGeom prst="rect">
            <a:avLst/>
          </a:prstGeom>
        </p:spPr>
      </p:pic>
      <p:sp>
        <p:nvSpPr>
          <p:cNvPr id="47" name="Text 21"/>
          <p:cNvSpPr/>
          <p:nvPr/>
        </p:nvSpPr>
        <p:spPr>
          <a:xfrm>
            <a:off x="10867644" y="3417113"/>
            <a:ext cx="228600" cy="228600"/>
          </a:xfrm>
          <a:prstGeom prst="rect">
            <a:avLst/>
          </a:prstGeom>
          <a:solidFill>
            <a:srgbClr val="FFFFFF">
              <a:alpha val="0"/>
            </a:srgbClr>
          </a:solidFill>
          <a:ln w="25400">
            <a:solidFill>
              <a:srgbClr val="FFFFFF"/>
            </a:solidFill>
          </a:ln>
        </p:spPr>
        <p:txBody>
          <a:bodyPr wrap="square" lIns="0" tIns="0" rIns="0" bIns="0" rtlCol="0" anchor="ctr"/>
          <a:lstStyle/>
          <a:p>
            <a:pPr algn="ctr" indent="0" marL="0">
              <a:buNone/>
            </a:pPr>
            <a:r>
              <a:rPr lang="en-US" sz="1000" b="1" dirty="0">
                <a:solidFill>
                  <a:srgbClr val="FFFFFF"/>
                </a:solidFill>
                <a:latin typeface="Open Sans" pitchFamily="34" charset="0"/>
                <a:ea typeface="Open Sans" pitchFamily="34" charset="-122"/>
                <a:cs typeface="Open Sans" pitchFamily="34" charset="-120"/>
              </a:rPr>
              <a:t>5</a:t>
            </a:r>
            <a:endParaRPr lang="en-US" sz="1000" dirty="0"/>
          </a:p>
        </p:txBody>
      </p:sp>
      <p:sp>
        <p:nvSpPr>
          <p:cNvPr id="48" name="Shape 22"/>
          <p:cNvSpPr/>
          <p:nvPr/>
        </p:nvSpPr>
        <p:spPr>
          <a:xfrm>
            <a:off x="0" y="6381598"/>
            <a:ext cx="12191695" cy="476402"/>
          </a:xfrm>
          <a:prstGeom prst="rect">
            <a:avLst/>
          </a:prstGeom>
          <a:solidFill>
            <a:srgbClr val="FFFFFF"/>
          </a:solidFill>
          <a:ln/>
        </p:spPr>
      </p:sp>
      <p:sp>
        <p:nvSpPr>
          <p:cNvPr id="49" name="Shape 23"/>
          <p:cNvSpPr/>
          <p:nvPr/>
        </p:nvSpPr>
        <p:spPr>
          <a:xfrm>
            <a:off x="0" y="6381598"/>
            <a:ext cx="12191695" cy="9144"/>
          </a:xfrm>
          <a:prstGeom prst="rect">
            <a:avLst/>
          </a:prstGeom>
          <a:solidFill>
            <a:srgbClr val="E5E7EB"/>
          </a:solidFill>
          <a:ln w="12700">
            <a:solidFill>
              <a:srgbClr val="E5E7EB">
                <a:alpha val="0"/>
              </a:srgbClr>
            </a:solidFill>
            <a:prstDash val="solid"/>
          </a:ln>
        </p:spPr>
      </p:sp>
      <p:sp>
        <p:nvSpPr>
          <p:cNvPr id="50" name="Text 24"/>
          <p:cNvSpPr txBox="1"/>
          <p:nvPr/>
        </p:nvSpPr>
        <p:spPr>
          <a:xfrm>
            <a:off x="571500" y="6529730"/>
            <a:ext cx="2629814"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Principles of Marketing • Module 7</a:t>
            </a:r>
            <a:endParaRPr lang="en-US" sz="1000" dirty="0"/>
          </a:p>
        </p:txBody>
      </p:sp>
      <p:sp>
        <p:nvSpPr>
          <p:cNvPr id="51" name="Text 25"/>
          <p:cNvSpPr txBox="1"/>
          <p:nvPr/>
        </p:nvSpPr>
        <p:spPr>
          <a:xfrm>
            <a:off x="11468405" y="6529730"/>
            <a:ext cx="238658"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23</a:t>
            </a:r>
            <a:endParaRPr lang="en-US" sz="1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3F4F6"/>
          </a:solidFill>
          <a:ln w="12700">
            <a:solidFill>
              <a:srgbClr val="FFFFFF">
                <a:alpha val="0"/>
              </a:srgbClr>
            </a:solidFill>
            <a:prstDash val="solid"/>
          </a:ln>
        </p:spPr>
      </p:sp>
      <p:pic>
        <p:nvPicPr>
          <p:cNvPr id="3" name="Image 0" descr="preencoded.png">    </p:cNvPr>
          <p:cNvPicPr>
            <a:picLocks noChangeAspect="1"/>
          </p:cNvPicPr>
          <p:nvPr/>
        </p:nvPicPr>
        <p:blipFill>
          <a:blip r:embed="rId1"/>
          <a:srcRect l="0" r="0" t="-1" b="-1"/>
          <a:stretch/>
        </p:blipFill>
        <p:spPr>
          <a:xfrm>
            <a:off x="0" y="0"/>
            <a:ext cx="12191695" cy="6858000"/>
          </a:xfrm>
          <a:prstGeom prst="rect">
            <a:avLst/>
          </a:prstGeom>
        </p:spPr>
      </p:pic>
      <p:sp>
        <p:nvSpPr>
          <p:cNvPr id="4" name="Shape 1"/>
          <p:cNvSpPr/>
          <p:nvPr/>
        </p:nvSpPr>
        <p:spPr>
          <a:xfrm>
            <a:off x="7429500" y="-2857500"/>
            <a:ext cx="6667805" cy="6667805"/>
          </a:xfrm>
          <a:prstGeom prst="ellipse">
            <a:avLst/>
          </a:prstGeom>
          <a:solidFill>
            <a:srgbClr val="1E88E5">
              <a:alpha val="4000"/>
            </a:srgbClr>
          </a:solidFill>
          <a:ln w="12700">
            <a:solidFill>
              <a:srgbClr val="FFFFFF">
                <a:alpha val="0"/>
              </a:srgbClr>
            </a:solidFill>
            <a:prstDash val="solid"/>
          </a:ln>
        </p:spPr>
      </p:sp>
      <p:sp>
        <p:nvSpPr>
          <p:cNvPr id="5" name="Shape 2"/>
          <p:cNvSpPr/>
          <p:nvPr/>
        </p:nvSpPr>
        <p:spPr>
          <a:xfrm>
            <a:off x="-1429207" y="4000500"/>
            <a:ext cx="4762195" cy="4762195"/>
          </a:xfrm>
          <a:prstGeom prst="ellipse">
            <a:avLst/>
          </a:prstGeom>
          <a:solidFill>
            <a:srgbClr val="2C3E50">
              <a:alpha val="4000"/>
            </a:srgbClr>
          </a:solidFill>
          <a:ln w="12700">
            <a:solidFill>
              <a:srgbClr val="FFFFFF">
                <a:alpha val="0"/>
              </a:srgbClr>
            </a:solidFill>
            <a:prstDash val="solid"/>
          </a:ln>
        </p:spPr>
      </p:sp>
      <p:sp>
        <p:nvSpPr>
          <p:cNvPr id="6" name="Text 3"/>
          <p:cNvSpPr txBox="1"/>
          <p:nvPr/>
        </p:nvSpPr>
        <p:spPr>
          <a:xfrm>
            <a:off x="571500" y="809244"/>
            <a:ext cx="4443070" cy="428854"/>
          </a:xfrm>
          <a:prstGeom prst="rect">
            <a:avLst/>
          </a:prstGeom>
          <a:noFill/>
          <a:ln/>
        </p:spPr>
        <p:txBody>
          <a:bodyPr wrap="square" lIns="0" tIns="0" rIns="0" bIns="0" rtlCol="0" anchor="ctr"/>
          <a:lstStyle/>
          <a:p>
            <a:pPr algn="l" indent="0" marL="0">
              <a:buNone/>
            </a:pPr>
            <a:r>
              <a:rPr lang="en-US" sz="2700" b="1" dirty="0">
                <a:solidFill>
                  <a:srgbClr val="1F2937"/>
                </a:solidFill>
                <a:latin typeface="Montserrat" pitchFamily="34" charset="0"/>
                <a:ea typeface="Montserrat" pitchFamily="34" charset="-122"/>
                <a:cs typeface="Montserrat" pitchFamily="34" charset="-120"/>
              </a:rPr>
              <a:t> Customer Journey </a:t>
            </a:r>
            <a:pPr algn="l" indent="0" marL="0">
              <a:buNone/>
            </a:pPr>
            <a:r>
              <a:rPr lang="en-US" sz="2700" b="1" dirty="0">
                <a:solidFill>
                  <a:srgbClr val="2563EB"/>
                </a:solidFill>
                <a:latin typeface="Montserrat" pitchFamily="34" charset="0"/>
                <a:ea typeface="Montserrat" pitchFamily="34" charset="-122"/>
                <a:cs typeface="Montserrat" pitchFamily="34" charset="-120"/>
              </a:rPr>
              <a:t>Map</a:t>
            </a:r>
            <a:endParaRPr lang="en-US" sz="2700" dirty="0"/>
          </a:p>
        </p:txBody>
      </p:sp>
      <p:pic>
        <p:nvPicPr>
          <p:cNvPr id="7" name="Image 1" descr="preencoded.png">    </p:cNvPr>
          <p:cNvPicPr>
            <a:picLocks noChangeAspect="1"/>
          </p:cNvPicPr>
          <p:nvPr/>
        </p:nvPicPr>
        <p:blipFill>
          <a:blip r:embed="rId2"/>
          <a:srcRect l="-44" r="-44" t="0" b="0"/>
          <a:stretch/>
        </p:blipFill>
        <p:spPr>
          <a:xfrm>
            <a:off x="11106302" y="381305"/>
            <a:ext cx="514807" cy="457200"/>
          </a:xfrm>
          <a:prstGeom prst="rect">
            <a:avLst/>
          </a:prstGeom>
        </p:spPr>
      </p:pic>
      <p:pic>
        <p:nvPicPr>
          <p:cNvPr id="8" name="Image 2" descr="preencoded.png">    </p:cNvPr>
          <p:cNvPicPr>
            <a:picLocks noChangeAspect="1"/>
          </p:cNvPicPr>
          <p:nvPr/>
        </p:nvPicPr>
        <p:blipFill>
          <a:blip r:embed="rId3"/>
          <a:stretch>
            <a:fillRect/>
          </a:stretch>
        </p:blipFill>
        <p:spPr>
          <a:xfrm>
            <a:off x="571500" y="381305"/>
            <a:ext cx="2457907" cy="333756"/>
          </a:xfrm>
          <a:prstGeom prst="rect">
            <a:avLst/>
          </a:prstGeom>
        </p:spPr>
      </p:pic>
      <p:sp>
        <p:nvSpPr>
          <p:cNvPr id="9" name="Text 4"/>
          <p:cNvSpPr/>
          <p:nvPr/>
        </p:nvSpPr>
        <p:spPr>
          <a:xfrm>
            <a:off x="571500" y="381305"/>
            <a:ext cx="2457907" cy="333756"/>
          </a:xfrm>
          <a:prstGeom prst="rect">
            <a:avLst/>
          </a:prstGeom>
          <a:solidFill>
            <a:srgbClr val="FFFFFF">
              <a:alpha val="0"/>
            </a:srgbClr>
          </a:solidFill>
          <a:ln w="12700">
            <a:solidFill>
              <a:srgbClr val="BFDBFE"/>
            </a:solidFill>
          </a:ln>
        </p:spPr>
        <p:txBody>
          <a:bodyPr wrap="square" lIns="0" tIns="0" rIns="0" bIns="0" rtlCol="0" anchor="ctr"/>
          <a:lstStyle/>
          <a:p>
            <a:pPr algn="ctr" indent="0" marL="0">
              <a:buNone/>
            </a:pPr>
            <a:r>
              <a:rPr lang="en-US" sz="1000" b="1" spc="75" kern="0" dirty="0">
                <a:solidFill>
                  <a:srgbClr val="1E88E5"/>
                </a:solidFill>
                <a:latin typeface="Open Sans" pitchFamily="34" charset="0"/>
                <a:ea typeface="Open Sans" pitchFamily="34" charset="-122"/>
                <a:cs typeface="Open Sans" pitchFamily="34" charset="-120"/>
              </a:rPr>
              <a:t>Part C: Customer Journey</a:t>
            </a:r>
            <a:endParaRPr lang="en-US" sz="1000" dirty="0"/>
          </a:p>
        </p:txBody>
      </p:sp>
      <p:pic>
        <p:nvPicPr>
          <p:cNvPr id="10" name="Image 3" descr="preencoded.png">    </p:cNvPr>
          <p:cNvPicPr>
            <a:picLocks noChangeAspect="1"/>
          </p:cNvPicPr>
          <p:nvPr/>
        </p:nvPicPr>
        <p:blipFill>
          <a:blip r:embed="rId4"/>
          <a:srcRect l="0" r="0" t="-398" b="-398"/>
          <a:stretch/>
        </p:blipFill>
        <p:spPr>
          <a:xfrm>
            <a:off x="1047902" y="2262226"/>
            <a:ext cx="10096805" cy="38405"/>
          </a:xfrm>
          <a:prstGeom prst="rect">
            <a:avLst/>
          </a:prstGeom>
        </p:spPr>
      </p:pic>
      <p:pic>
        <p:nvPicPr>
          <p:cNvPr id="11" name="Image 4" descr="preencoded.png">    </p:cNvPr>
          <p:cNvPicPr>
            <a:picLocks noChangeAspect="1"/>
          </p:cNvPicPr>
          <p:nvPr/>
        </p:nvPicPr>
        <p:blipFill>
          <a:blip r:embed="rId5">
            <a:alphaModFix amt="20000"/>
          </a:blip>
          <a:srcRect l="0" r="0" t="-398" b="-398"/>
          <a:stretch/>
        </p:blipFill>
        <p:spPr>
          <a:xfrm>
            <a:off x="1047902" y="2262226"/>
            <a:ext cx="10096805" cy="38405"/>
          </a:xfrm>
          <a:prstGeom prst="rect">
            <a:avLst/>
          </a:prstGeom>
        </p:spPr>
      </p:pic>
      <p:sp>
        <p:nvSpPr>
          <p:cNvPr id="12" name="Shape 5"/>
          <p:cNvSpPr/>
          <p:nvPr/>
        </p:nvSpPr>
        <p:spPr>
          <a:xfrm>
            <a:off x="571500" y="2691079"/>
            <a:ext cx="1990649" cy="2667305"/>
          </a:xfrm>
          <a:prstGeom prst="roundRect">
            <a:avLst>
              <a:gd name="adj" fmla="val 2637"/>
            </a:avLst>
          </a:prstGeom>
          <a:solidFill>
            <a:srgbClr val="FFFFFF"/>
          </a:solidFill>
          <a:ln w="12700">
            <a:solidFill>
              <a:srgbClr val="E5E7EB"/>
            </a:solidFill>
            <a:prstDash val="solid"/>
          </a:ln>
          <a:effectLst>
            <a:outerShdw sx="100000" sy="100000" kx="0" ky="0" algn="bl" rotWithShape="0" blurRad="63500" dist="38100" dir="16200000">
              <a:srgbClr val="000000">
                <a:alpha val="5000"/>
              </a:srgbClr>
            </a:outerShdw>
          </a:effectLst>
        </p:spPr>
      </p:sp>
      <p:sp>
        <p:nvSpPr>
          <p:cNvPr id="13" name="Shape 6"/>
          <p:cNvSpPr/>
          <p:nvPr/>
        </p:nvSpPr>
        <p:spPr>
          <a:xfrm>
            <a:off x="724205" y="3510382"/>
            <a:ext cx="1686154" cy="9144"/>
          </a:xfrm>
          <a:prstGeom prst="rect">
            <a:avLst/>
          </a:prstGeom>
          <a:solidFill>
            <a:srgbClr val="F3F4F6"/>
          </a:solidFill>
          <a:ln w="12700">
            <a:solidFill>
              <a:srgbClr val="F3F4F6">
                <a:alpha val="0"/>
              </a:srgbClr>
            </a:solidFill>
            <a:prstDash val="solid"/>
          </a:ln>
        </p:spPr>
      </p:sp>
      <p:sp>
        <p:nvSpPr>
          <p:cNvPr id="14" name="Text 7"/>
          <p:cNvSpPr txBox="1"/>
          <p:nvPr/>
        </p:nvSpPr>
        <p:spPr>
          <a:xfrm>
            <a:off x="685800" y="2842870"/>
            <a:ext cx="1762963" cy="228600"/>
          </a:xfrm>
          <a:prstGeom prst="rect">
            <a:avLst/>
          </a:prstGeom>
          <a:noFill/>
          <a:ln/>
        </p:spPr>
        <p:txBody>
          <a:bodyPr wrap="square" lIns="0" tIns="0" rIns="0" bIns="0" rtlCol="0" anchor="ctr"/>
          <a:lstStyle/>
          <a:p>
            <a:pPr algn="ctr" indent="0" marL="0">
              <a:buNone/>
            </a:pPr>
            <a:r>
              <a:rPr lang="en-US" sz="1200" b="1" dirty="0">
                <a:solidFill>
                  <a:srgbClr val="1F2937"/>
                </a:solidFill>
                <a:latin typeface="Montserrat" pitchFamily="34" charset="0"/>
                <a:ea typeface="Montserrat" pitchFamily="34" charset="-122"/>
                <a:cs typeface="Montserrat" pitchFamily="34" charset="-120"/>
              </a:rPr>
              <a:t>Awareness</a:t>
            </a:r>
            <a:endParaRPr lang="en-US" sz="1200" dirty="0"/>
          </a:p>
        </p:txBody>
      </p:sp>
      <p:sp>
        <p:nvSpPr>
          <p:cNvPr id="15" name="Text 8"/>
          <p:cNvSpPr txBox="1"/>
          <p:nvPr/>
        </p:nvSpPr>
        <p:spPr>
          <a:xfrm>
            <a:off x="690372" y="3109874"/>
            <a:ext cx="1753819" cy="305410"/>
          </a:xfrm>
          <a:prstGeom prst="rect">
            <a:avLst/>
          </a:prstGeom>
          <a:noFill/>
          <a:ln/>
        </p:spPr>
        <p:txBody>
          <a:bodyPr wrap="square" lIns="0" tIns="0" rIns="0" bIns="0" rtlCol="0" anchor="t"/>
          <a:lstStyle/>
          <a:p>
            <a:pPr algn="ctr" indent="0" marL="0">
              <a:buNone/>
            </a:pPr>
            <a:r>
              <a:rPr lang="en-US" sz="900" i="1" dirty="0">
                <a:solidFill>
                  <a:srgbClr val="6B7280"/>
                </a:solidFill>
                <a:latin typeface="Open Sans" pitchFamily="34" charset="0"/>
                <a:ea typeface="Open Sans" pitchFamily="34" charset="-122"/>
                <a:cs typeface="Open Sans" pitchFamily="34" charset="-120"/>
              </a:rPr>
              <a:t>Realizing a need or problem exists.</a:t>
            </a:r>
            <a:endParaRPr lang="en-US" sz="900" dirty="0"/>
          </a:p>
        </p:txBody>
      </p:sp>
      <p:sp>
        <p:nvSpPr>
          <p:cNvPr id="16" name="Text 9"/>
          <p:cNvSpPr txBox="1"/>
          <p:nvPr/>
        </p:nvSpPr>
        <p:spPr>
          <a:xfrm>
            <a:off x="724205" y="3654857"/>
            <a:ext cx="1762963" cy="162763"/>
          </a:xfrm>
          <a:prstGeom prst="rect">
            <a:avLst/>
          </a:prstGeom>
          <a:noFill/>
          <a:ln/>
        </p:spPr>
        <p:txBody>
          <a:bodyPr wrap="square" lIns="0" tIns="0" rIns="0" bIns="0" rtlCol="0" anchor="ctr"/>
          <a:lstStyle/>
          <a:p>
            <a:pPr algn="l" indent="0" marL="0">
              <a:buNone/>
            </a:pPr>
            <a:r>
              <a:rPr lang="en-US" sz="800" b="1" spc="38" kern="0" dirty="0">
                <a:solidFill>
                  <a:srgbClr val="9CA3AF"/>
                </a:solidFill>
                <a:latin typeface="Open Sans" pitchFamily="34" charset="0"/>
                <a:ea typeface="Open Sans" pitchFamily="34" charset="-122"/>
                <a:cs typeface="Open Sans" pitchFamily="34" charset="-120"/>
              </a:rPr>
              <a:t>Touchpoints</a:t>
            </a:r>
            <a:endParaRPr lang="en-US" sz="800" dirty="0"/>
          </a:p>
        </p:txBody>
      </p:sp>
      <p:sp>
        <p:nvSpPr>
          <p:cNvPr id="17" name="Shape 10"/>
          <p:cNvSpPr/>
          <p:nvPr/>
        </p:nvSpPr>
        <p:spPr>
          <a:xfrm>
            <a:off x="724205" y="3888029"/>
            <a:ext cx="1686154" cy="304495"/>
          </a:xfrm>
          <a:prstGeom prst="roundRect">
            <a:avLst>
              <a:gd name="adj" fmla="val 56306"/>
            </a:avLst>
          </a:prstGeom>
          <a:solidFill>
            <a:srgbClr val="F9FAFB"/>
          </a:solidFill>
          <a:ln/>
        </p:spPr>
      </p:sp>
      <p:sp>
        <p:nvSpPr>
          <p:cNvPr id="18" name="Shape 11"/>
          <p:cNvSpPr/>
          <p:nvPr/>
        </p:nvSpPr>
        <p:spPr>
          <a:xfrm>
            <a:off x="724205" y="3888029"/>
            <a:ext cx="28346" cy="304495"/>
          </a:xfrm>
          <a:prstGeom prst="roundRect">
            <a:avLst>
              <a:gd name="adj" fmla="val 604847"/>
            </a:avLst>
          </a:prstGeom>
          <a:solidFill>
            <a:srgbClr val="BFDBFE"/>
          </a:solidFill>
          <a:ln w="12700">
            <a:solidFill>
              <a:srgbClr val="BFDBFE">
                <a:alpha val="0"/>
              </a:srgbClr>
            </a:solidFill>
            <a:prstDash val="solid"/>
          </a:ln>
        </p:spPr>
      </p:sp>
      <p:pic>
        <p:nvPicPr>
          <p:cNvPr id="19" name="Image 5" descr="preencoded.png">    </p:cNvPr>
          <p:cNvPicPr>
            <a:picLocks noChangeAspect="1"/>
          </p:cNvPicPr>
          <p:nvPr/>
        </p:nvPicPr>
        <p:blipFill>
          <a:blip r:embed="rId6"/>
          <a:srcRect l="-3419" r="-3419" t="0" b="0"/>
          <a:stretch/>
        </p:blipFill>
        <p:spPr>
          <a:xfrm>
            <a:off x="847649" y="3990442"/>
            <a:ext cx="114300" cy="95098"/>
          </a:xfrm>
          <a:prstGeom prst="rect">
            <a:avLst/>
          </a:prstGeom>
        </p:spPr>
      </p:pic>
      <p:sp>
        <p:nvSpPr>
          <p:cNvPr id="20" name="Text 12"/>
          <p:cNvSpPr txBox="1"/>
          <p:nvPr/>
        </p:nvSpPr>
        <p:spPr>
          <a:xfrm>
            <a:off x="961949" y="3888029"/>
            <a:ext cx="638251" cy="305410"/>
          </a:xfrm>
          <a:prstGeom prst="rect">
            <a:avLst/>
          </a:prstGeom>
          <a:noFill/>
          <a:ln/>
        </p:spPr>
        <p:txBody>
          <a:bodyPr wrap="square" lIns="0" tIns="0" rIns="0" bIns="0" rtlCol="0" anchor="ctr"/>
          <a:lstStyle/>
          <a:p>
            <a:pPr algn="l" indent="0" marL="0">
              <a:buNone/>
            </a:pPr>
            <a:r>
              <a:rPr lang="en-US" sz="900" dirty="0">
                <a:solidFill>
                  <a:srgbClr val="4B5563"/>
                </a:solidFill>
                <a:latin typeface="Open Sans" pitchFamily="34" charset="0"/>
                <a:ea typeface="Open Sans" pitchFamily="34" charset="-122"/>
                <a:cs typeface="Open Sans" pitchFamily="34" charset="-120"/>
              </a:rPr>
              <a:t>Social Ads</a:t>
            </a:r>
            <a:endParaRPr lang="en-US" sz="900" dirty="0"/>
          </a:p>
        </p:txBody>
      </p:sp>
      <p:sp>
        <p:nvSpPr>
          <p:cNvPr id="21" name="Shape 13"/>
          <p:cNvSpPr/>
          <p:nvPr/>
        </p:nvSpPr>
        <p:spPr>
          <a:xfrm>
            <a:off x="724205" y="4245559"/>
            <a:ext cx="1686154" cy="304495"/>
          </a:xfrm>
          <a:prstGeom prst="roundRect">
            <a:avLst>
              <a:gd name="adj" fmla="val 56306"/>
            </a:avLst>
          </a:prstGeom>
          <a:solidFill>
            <a:srgbClr val="F9FAFB"/>
          </a:solidFill>
          <a:ln/>
        </p:spPr>
      </p:sp>
      <p:sp>
        <p:nvSpPr>
          <p:cNvPr id="22" name="Shape 14"/>
          <p:cNvSpPr/>
          <p:nvPr/>
        </p:nvSpPr>
        <p:spPr>
          <a:xfrm>
            <a:off x="724205" y="4245559"/>
            <a:ext cx="28346" cy="304495"/>
          </a:xfrm>
          <a:prstGeom prst="roundRect">
            <a:avLst>
              <a:gd name="adj" fmla="val 604847"/>
            </a:avLst>
          </a:prstGeom>
          <a:solidFill>
            <a:srgbClr val="BFDBFE"/>
          </a:solidFill>
          <a:ln w="12700">
            <a:solidFill>
              <a:srgbClr val="BFDBFE">
                <a:alpha val="0"/>
              </a:srgbClr>
            </a:solidFill>
            <a:prstDash val="solid"/>
          </a:ln>
        </p:spPr>
      </p:sp>
      <p:pic>
        <p:nvPicPr>
          <p:cNvPr id="23" name="Image 6" descr="preencoded.png">    </p:cNvPr>
          <p:cNvPicPr>
            <a:picLocks noChangeAspect="1"/>
          </p:cNvPicPr>
          <p:nvPr/>
        </p:nvPicPr>
        <p:blipFill>
          <a:blip r:embed="rId7"/>
          <a:srcRect l="-10096" r="-10096" t="0" b="0"/>
          <a:stretch/>
        </p:blipFill>
        <p:spPr>
          <a:xfrm>
            <a:off x="847649" y="4347972"/>
            <a:ext cx="114300" cy="95098"/>
          </a:xfrm>
          <a:prstGeom prst="rect">
            <a:avLst/>
          </a:prstGeom>
        </p:spPr>
      </p:pic>
      <p:sp>
        <p:nvSpPr>
          <p:cNvPr id="24" name="Text 15"/>
          <p:cNvSpPr txBox="1"/>
          <p:nvPr/>
        </p:nvSpPr>
        <p:spPr>
          <a:xfrm>
            <a:off x="961949" y="4245559"/>
            <a:ext cx="896112" cy="305410"/>
          </a:xfrm>
          <a:prstGeom prst="rect">
            <a:avLst/>
          </a:prstGeom>
          <a:noFill/>
          <a:ln/>
        </p:spPr>
        <p:txBody>
          <a:bodyPr wrap="square" lIns="0" tIns="0" rIns="0" bIns="0" rtlCol="0" anchor="ctr"/>
          <a:lstStyle/>
          <a:p>
            <a:pPr algn="l" indent="0" marL="0">
              <a:buNone/>
            </a:pPr>
            <a:r>
              <a:rPr lang="en-US" sz="900" dirty="0">
                <a:solidFill>
                  <a:srgbClr val="4B5563"/>
                </a:solidFill>
                <a:latin typeface="Open Sans" pitchFamily="34" charset="0"/>
                <a:ea typeface="Open Sans" pitchFamily="34" charset="-122"/>
                <a:cs typeface="Open Sans" pitchFamily="34" charset="-120"/>
              </a:rPr>
              <a:t>Google Search</a:t>
            </a:r>
            <a:endParaRPr lang="en-US" sz="900" dirty="0"/>
          </a:p>
        </p:txBody>
      </p:sp>
      <p:sp>
        <p:nvSpPr>
          <p:cNvPr id="25" name="Shape 16"/>
          <p:cNvSpPr/>
          <p:nvPr/>
        </p:nvSpPr>
        <p:spPr>
          <a:xfrm>
            <a:off x="724205" y="4602175"/>
            <a:ext cx="1686154" cy="304495"/>
          </a:xfrm>
          <a:prstGeom prst="roundRect">
            <a:avLst>
              <a:gd name="adj" fmla="val 56306"/>
            </a:avLst>
          </a:prstGeom>
          <a:solidFill>
            <a:srgbClr val="F9FAFB"/>
          </a:solidFill>
          <a:ln/>
        </p:spPr>
      </p:sp>
      <p:sp>
        <p:nvSpPr>
          <p:cNvPr id="26" name="Shape 17"/>
          <p:cNvSpPr/>
          <p:nvPr/>
        </p:nvSpPr>
        <p:spPr>
          <a:xfrm>
            <a:off x="724205" y="4602175"/>
            <a:ext cx="28346" cy="304495"/>
          </a:xfrm>
          <a:prstGeom prst="roundRect">
            <a:avLst>
              <a:gd name="adj" fmla="val 604847"/>
            </a:avLst>
          </a:prstGeom>
          <a:solidFill>
            <a:srgbClr val="BFDBFE"/>
          </a:solidFill>
          <a:ln w="12700">
            <a:solidFill>
              <a:srgbClr val="BFDBFE">
                <a:alpha val="0"/>
              </a:srgbClr>
            </a:solidFill>
            <a:prstDash val="solid"/>
          </a:ln>
        </p:spPr>
      </p:sp>
      <p:pic>
        <p:nvPicPr>
          <p:cNvPr id="27" name="Image 7" descr="preencoded.png">    </p:cNvPr>
          <p:cNvPicPr>
            <a:picLocks noChangeAspect="1"/>
          </p:cNvPicPr>
          <p:nvPr/>
        </p:nvPicPr>
        <p:blipFill>
          <a:blip r:embed="rId8"/>
          <a:srcRect l="0" r="0" t="-2000" b="-2000"/>
          <a:stretch/>
        </p:blipFill>
        <p:spPr>
          <a:xfrm>
            <a:off x="847649" y="4704588"/>
            <a:ext cx="114300" cy="95098"/>
          </a:xfrm>
          <a:prstGeom prst="rect">
            <a:avLst/>
          </a:prstGeom>
        </p:spPr>
      </p:pic>
      <p:sp>
        <p:nvSpPr>
          <p:cNvPr id="28" name="Text 18"/>
          <p:cNvSpPr txBox="1"/>
          <p:nvPr/>
        </p:nvSpPr>
        <p:spPr>
          <a:xfrm>
            <a:off x="961949" y="4602175"/>
            <a:ext cx="943661" cy="305410"/>
          </a:xfrm>
          <a:prstGeom prst="rect">
            <a:avLst/>
          </a:prstGeom>
          <a:noFill/>
          <a:ln/>
        </p:spPr>
        <p:txBody>
          <a:bodyPr wrap="square" lIns="0" tIns="0" rIns="0" bIns="0" rtlCol="0" anchor="ctr"/>
          <a:lstStyle/>
          <a:p>
            <a:pPr algn="l" indent="0" marL="0">
              <a:buNone/>
            </a:pPr>
            <a:r>
              <a:rPr lang="en-US" sz="900" dirty="0">
                <a:solidFill>
                  <a:srgbClr val="4B5563"/>
                </a:solidFill>
                <a:latin typeface="Open Sans" pitchFamily="34" charset="0"/>
                <a:ea typeface="Open Sans" pitchFamily="34" charset="-122"/>
                <a:cs typeface="Open Sans" pitchFamily="34" charset="-120"/>
              </a:rPr>
              <a:t>Word of Mouth</a:t>
            </a:r>
            <a:endParaRPr lang="en-US" sz="900" dirty="0"/>
          </a:p>
        </p:txBody>
      </p:sp>
      <p:pic>
        <p:nvPicPr>
          <p:cNvPr id="29" name="Image 8" descr="preencoded.png">    </p:cNvPr>
          <p:cNvPicPr>
            <a:picLocks noChangeAspect="1"/>
          </p:cNvPicPr>
          <p:nvPr/>
        </p:nvPicPr>
        <p:blipFill>
          <a:blip r:embed="rId9"/>
          <a:srcRect l="0" r="0" t="0" b="0"/>
          <a:stretch/>
        </p:blipFill>
        <p:spPr>
          <a:xfrm>
            <a:off x="1280160" y="1976018"/>
            <a:ext cx="571500" cy="571500"/>
          </a:xfrm>
          <a:prstGeom prst="rect">
            <a:avLst/>
          </a:prstGeom>
        </p:spPr>
      </p:pic>
      <p:pic>
        <p:nvPicPr>
          <p:cNvPr id="30" name="Image 9" descr="preencoded.png">    </p:cNvPr>
          <p:cNvPicPr>
            <a:picLocks noChangeAspect="1"/>
          </p:cNvPicPr>
          <p:nvPr/>
        </p:nvPicPr>
        <p:blipFill>
          <a:blip r:embed="rId10"/>
          <a:srcRect l="0" r="0" t="-45" b="-45"/>
          <a:stretch/>
        </p:blipFill>
        <p:spPr>
          <a:xfrm>
            <a:off x="1437437" y="2147926"/>
            <a:ext cx="256946" cy="228600"/>
          </a:xfrm>
          <a:prstGeom prst="rect">
            <a:avLst/>
          </a:prstGeom>
        </p:spPr>
      </p:pic>
      <p:pic>
        <p:nvPicPr>
          <p:cNvPr id="31" name="Image 10" descr="preencoded.png">    </p:cNvPr>
          <p:cNvPicPr>
            <a:picLocks noChangeAspect="1"/>
          </p:cNvPicPr>
          <p:nvPr/>
        </p:nvPicPr>
        <p:blipFill>
          <a:blip r:embed="rId11"/>
          <a:stretch>
            <a:fillRect/>
          </a:stretch>
        </p:blipFill>
        <p:spPr>
          <a:xfrm>
            <a:off x="1642262" y="1957730"/>
            <a:ext cx="228600" cy="228600"/>
          </a:xfrm>
          <a:prstGeom prst="rect">
            <a:avLst/>
          </a:prstGeom>
        </p:spPr>
      </p:pic>
      <p:sp>
        <p:nvSpPr>
          <p:cNvPr id="32" name="Text 19"/>
          <p:cNvSpPr/>
          <p:nvPr/>
        </p:nvSpPr>
        <p:spPr>
          <a:xfrm>
            <a:off x="1642262" y="1957730"/>
            <a:ext cx="228600" cy="228600"/>
          </a:xfrm>
          <a:prstGeom prst="rect">
            <a:avLst/>
          </a:prstGeom>
          <a:solidFill>
            <a:srgbClr val="FFFFFF">
              <a:alpha val="0"/>
            </a:srgbClr>
          </a:solidFill>
          <a:ln w="25400">
            <a:solidFill>
              <a:srgbClr val="FFFFFF"/>
            </a:solidFill>
          </a:ln>
        </p:spPr>
        <p:txBody>
          <a:bodyPr wrap="square" lIns="0" tIns="0" rIns="0" bIns="0" rtlCol="0" anchor="ctr"/>
          <a:lstStyle/>
          <a:p>
            <a:pPr algn="ctr" indent="0" marL="0">
              <a:buNone/>
            </a:pPr>
            <a:r>
              <a:rPr lang="en-US" sz="900" b="1" dirty="0">
                <a:solidFill>
                  <a:srgbClr val="FFFFFF"/>
                </a:solidFill>
                <a:latin typeface="Open Sans" pitchFamily="34" charset="0"/>
                <a:ea typeface="Open Sans" pitchFamily="34" charset="-122"/>
                <a:cs typeface="Open Sans" pitchFamily="34" charset="-120"/>
              </a:rPr>
              <a:t>1</a:t>
            </a:r>
            <a:endParaRPr lang="en-US" sz="900" dirty="0"/>
          </a:p>
        </p:txBody>
      </p:sp>
      <p:sp>
        <p:nvSpPr>
          <p:cNvPr id="33" name="Shape 20"/>
          <p:cNvSpPr/>
          <p:nvPr/>
        </p:nvSpPr>
        <p:spPr>
          <a:xfrm>
            <a:off x="2836469" y="2691079"/>
            <a:ext cx="1990649" cy="2667305"/>
          </a:xfrm>
          <a:prstGeom prst="roundRect">
            <a:avLst>
              <a:gd name="adj" fmla="val 2637"/>
            </a:avLst>
          </a:prstGeom>
          <a:solidFill>
            <a:srgbClr val="FFFFFF"/>
          </a:solidFill>
          <a:ln w="12700">
            <a:solidFill>
              <a:srgbClr val="E5E7EB"/>
            </a:solidFill>
            <a:prstDash val="solid"/>
          </a:ln>
          <a:effectLst>
            <a:outerShdw sx="100000" sy="100000" kx="0" ky="0" algn="bl" rotWithShape="0" blurRad="63500" dist="38100" dir="16200000">
              <a:srgbClr val="000000">
                <a:alpha val="5000"/>
              </a:srgbClr>
            </a:outerShdw>
          </a:effectLst>
        </p:spPr>
      </p:sp>
      <p:sp>
        <p:nvSpPr>
          <p:cNvPr id="34" name="Shape 21"/>
          <p:cNvSpPr/>
          <p:nvPr/>
        </p:nvSpPr>
        <p:spPr>
          <a:xfrm>
            <a:off x="2989174" y="3357677"/>
            <a:ext cx="1686154" cy="9144"/>
          </a:xfrm>
          <a:prstGeom prst="rect">
            <a:avLst/>
          </a:prstGeom>
          <a:solidFill>
            <a:srgbClr val="F3F4F6"/>
          </a:solidFill>
          <a:ln w="12700">
            <a:solidFill>
              <a:srgbClr val="F3F4F6">
                <a:alpha val="0"/>
              </a:srgbClr>
            </a:solidFill>
            <a:prstDash val="solid"/>
          </a:ln>
        </p:spPr>
      </p:sp>
      <p:sp>
        <p:nvSpPr>
          <p:cNvPr id="35" name="Text 22"/>
          <p:cNvSpPr txBox="1"/>
          <p:nvPr/>
        </p:nvSpPr>
        <p:spPr>
          <a:xfrm>
            <a:off x="2950769" y="2842870"/>
            <a:ext cx="1762963" cy="228600"/>
          </a:xfrm>
          <a:prstGeom prst="rect">
            <a:avLst/>
          </a:prstGeom>
          <a:noFill/>
          <a:ln/>
        </p:spPr>
        <p:txBody>
          <a:bodyPr wrap="square" lIns="0" tIns="0" rIns="0" bIns="0" rtlCol="0" anchor="ctr"/>
          <a:lstStyle/>
          <a:p>
            <a:pPr algn="ctr" indent="0" marL="0">
              <a:buNone/>
            </a:pPr>
            <a:r>
              <a:rPr lang="en-US" sz="1200" b="1" dirty="0">
                <a:solidFill>
                  <a:srgbClr val="1F2937"/>
                </a:solidFill>
                <a:latin typeface="Montserrat" pitchFamily="34" charset="0"/>
                <a:ea typeface="Montserrat" pitchFamily="34" charset="-122"/>
                <a:cs typeface="Montserrat" pitchFamily="34" charset="-120"/>
              </a:rPr>
              <a:t>Consideration</a:t>
            </a:r>
            <a:endParaRPr lang="en-US" sz="1200" dirty="0"/>
          </a:p>
        </p:txBody>
      </p:sp>
      <p:sp>
        <p:nvSpPr>
          <p:cNvPr id="36" name="Text 23"/>
          <p:cNvSpPr txBox="1"/>
          <p:nvPr/>
        </p:nvSpPr>
        <p:spPr>
          <a:xfrm>
            <a:off x="2829154" y="3109874"/>
            <a:ext cx="2007108" cy="152705"/>
          </a:xfrm>
          <a:prstGeom prst="rect">
            <a:avLst/>
          </a:prstGeom>
          <a:noFill/>
          <a:ln/>
        </p:spPr>
        <p:txBody>
          <a:bodyPr wrap="square" lIns="0" tIns="0" rIns="0" bIns="0" rtlCol="0" anchor="ctr"/>
          <a:lstStyle/>
          <a:p>
            <a:pPr algn="ctr" indent="0" marL="0">
              <a:buNone/>
            </a:pPr>
            <a:r>
              <a:rPr lang="en-US" sz="900" i="1" dirty="0">
                <a:solidFill>
                  <a:srgbClr val="6B7280"/>
                </a:solidFill>
                <a:latin typeface="Open Sans" pitchFamily="34" charset="0"/>
                <a:ea typeface="Open Sans" pitchFamily="34" charset="-122"/>
                <a:cs typeface="Open Sans" pitchFamily="34" charset="-120"/>
              </a:rPr>
              <a:t>Evaluating different solutions.</a:t>
            </a:r>
            <a:endParaRPr lang="en-US" sz="900" dirty="0"/>
          </a:p>
        </p:txBody>
      </p:sp>
      <p:sp>
        <p:nvSpPr>
          <p:cNvPr id="37" name="Text 24"/>
          <p:cNvSpPr txBox="1"/>
          <p:nvPr/>
        </p:nvSpPr>
        <p:spPr>
          <a:xfrm>
            <a:off x="2989174" y="3505810"/>
            <a:ext cx="1762963" cy="162763"/>
          </a:xfrm>
          <a:prstGeom prst="rect">
            <a:avLst/>
          </a:prstGeom>
          <a:noFill/>
          <a:ln/>
        </p:spPr>
        <p:txBody>
          <a:bodyPr wrap="square" lIns="0" tIns="0" rIns="0" bIns="0" rtlCol="0" anchor="ctr"/>
          <a:lstStyle/>
          <a:p>
            <a:pPr algn="l" indent="0" marL="0">
              <a:buNone/>
            </a:pPr>
            <a:r>
              <a:rPr lang="en-US" sz="800" b="1" spc="38" kern="0" dirty="0">
                <a:solidFill>
                  <a:srgbClr val="9CA3AF"/>
                </a:solidFill>
                <a:latin typeface="Open Sans" pitchFamily="34" charset="0"/>
                <a:ea typeface="Open Sans" pitchFamily="34" charset="-122"/>
                <a:cs typeface="Open Sans" pitchFamily="34" charset="-120"/>
              </a:rPr>
              <a:t>Touchpoints</a:t>
            </a:r>
            <a:endParaRPr lang="en-US" sz="800" dirty="0"/>
          </a:p>
        </p:txBody>
      </p:sp>
      <p:sp>
        <p:nvSpPr>
          <p:cNvPr id="38" name="Shape 25"/>
          <p:cNvSpPr/>
          <p:nvPr/>
        </p:nvSpPr>
        <p:spPr>
          <a:xfrm>
            <a:off x="2989174" y="3739896"/>
            <a:ext cx="1686154" cy="304495"/>
          </a:xfrm>
          <a:prstGeom prst="roundRect">
            <a:avLst>
              <a:gd name="adj" fmla="val 56306"/>
            </a:avLst>
          </a:prstGeom>
          <a:solidFill>
            <a:srgbClr val="F9FAFB"/>
          </a:solidFill>
          <a:ln/>
        </p:spPr>
      </p:sp>
      <p:sp>
        <p:nvSpPr>
          <p:cNvPr id="39" name="Shape 26"/>
          <p:cNvSpPr/>
          <p:nvPr/>
        </p:nvSpPr>
        <p:spPr>
          <a:xfrm>
            <a:off x="2989174" y="3739896"/>
            <a:ext cx="28346" cy="304495"/>
          </a:xfrm>
          <a:prstGeom prst="roundRect">
            <a:avLst>
              <a:gd name="adj" fmla="val 604847"/>
            </a:avLst>
          </a:prstGeom>
          <a:solidFill>
            <a:srgbClr val="BFDBFE"/>
          </a:solidFill>
          <a:ln w="12700">
            <a:solidFill>
              <a:srgbClr val="BFDBFE">
                <a:alpha val="0"/>
              </a:srgbClr>
            </a:solidFill>
            <a:prstDash val="solid"/>
          </a:ln>
        </p:spPr>
      </p:sp>
      <p:pic>
        <p:nvPicPr>
          <p:cNvPr id="40" name="Image 11" descr="preencoded.png">    </p:cNvPr>
          <p:cNvPicPr>
            <a:picLocks noChangeAspect="1"/>
          </p:cNvPicPr>
          <p:nvPr/>
        </p:nvPicPr>
        <p:blipFill>
          <a:blip r:embed="rId12"/>
          <a:srcRect l="-5288" r="-5288" t="0" b="0"/>
          <a:stretch/>
        </p:blipFill>
        <p:spPr>
          <a:xfrm>
            <a:off x="3112618" y="3841394"/>
            <a:ext cx="105156" cy="95098"/>
          </a:xfrm>
          <a:prstGeom prst="rect">
            <a:avLst/>
          </a:prstGeom>
        </p:spPr>
      </p:pic>
      <p:sp>
        <p:nvSpPr>
          <p:cNvPr id="41" name="Text 27"/>
          <p:cNvSpPr txBox="1"/>
          <p:nvPr/>
        </p:nvSpPr>
        <p:spPr>
          <a:xfrm>
            <a:off x="3217774" y="3739896"/>
            <a:ext cx="1410005" cy="305410"/>
          </a:xfrm>
          <a:prstGeom prst="rect">
            <a:avLst/>
          </a:prstGeom>
          <a:noFill/>
          <a:ln/>
        </p:spPr>
        <p:txBody>
          <a:bodyPr wrap="square" lIns="0" tIns="0" rIns="0" bIns="0" rtlCol="0" anchor="ctr"/>
          <a:lstStyle/>
          <a:p>
            <a:pPr algn="l" indent="0" marL="0">
              <a:buNone/>
            </a:pPr>
            <a:r>
              <a:rPr lang="en-US" sz="900" dirty="0">
                <a:solidFill>
                  <a:srgbClr val="4B5563"/>
                </a:solidFill>
                <a:latin typeface="Open Sans" pitchFamily="34" charset="0"/>
                <a:ea typeface="Open Sans" pitchFamily="34" charset="-122"/>
                <a:cs typeface="Open Sans" pitchFamily="34" charset="-120"/>
              </a:rPr>
              <a:t>Website / Landing Page</a:t>
            </a:r>
            <a:endParaRPr lang="en-US" sz="900" dirty="0"/>
          </a:p>
        </p:txBody>
      </p:sp>
      <p:sp>
        <p:nvSpPr>
          <p:cNvPr id="42" name="Shape 28"/>
          <p:cNvSpPr/>
          <p:nvPr/>
        </p:nvSpPr>
        <p:spPr>
          <a:xfrm>
            <a:off x="2989174" y="4096512"/>
            <a:ext cx="1686154" cy="304495"/>
          </a:xfrm>
          <a:prstGeom prst="roundRect">
            <a:avLst>
              <a:gd name="adj" fmla="val 56306"/>
            </a:avLst>
          </a:prstGeom>
          <a:solidFill>
            <a:srgbClr val="F9FAFB"/>
          </a:solidFill>
          <a:ln/>
        </p:spPr>
      </p:sp>
      <p:sp>
        <p:nvSpPr>
          <p:cNvPr id="43" name="Shape 29"/>
          <p:cNvSpPr/>
          <p:nvPr/>
        </p:nvSpPr>
        <p:spPr>
          <a:xfrm>
            <a:off x="2989174" y="4096512"/>
            <a:ext cx="28346" cy="304495"/>
          </a:xfrm>
          <a:prstGeom prst="roundRect">
            <a:avLst>
              <a:gd name="adj" fmla="val 604847"/>
            </a:avLst>
          </a:prstGeom>
          <a:solidFill>
            <a:srgbClr val="BFDBFE"/>
          </a:solidFill>
          <a:ln w="12700">
            <a:solidFill>
              <a:srgbClr val="BFDBFE">
                <a:alpha val="0"/>
              </a:srgbClr>
            </a:solidFill>
            <a:prstDash val="solid"/>
          </a:ln>
        </p:spPr>
      </p:sp>
      <p:pic>
        <p:nvPicPr>
          <p:cNvPr id="44" name="Image 12" descr="preencoded.png">    </p:cNvPr>
          <p:cNvPicPr>
            <a:picLocks noChangeAspect="1"/>
          </p:cNvPicPr>
          <p:nvPr/>
        </p:nvPicPr>
        <p:blipFill>
          <a:blip r:embed="rId13"/>
          <a:srcRect l="-3419" r="-3419" t="0" b="0"/>
          <a:stretch/>
        </p:blipFill>
        <p:spPr>
          <a:xfrm>
            <a:off x="3112618" y="4198925"/>
            <a:ext cx="114300" cy="95098"/>
          </a:xfrm>
          <a:prstGeom prst="rect">
            <a:avLst/>
          </a:prstGeom>
        </p:spPr>
      </p:pic>
      <p:sp>
        <p:nvSpPr>
          <p:cNvPr id="45" name="Text 30"/>
          <p:cNvSpPr txBox="1"/>
          <p:nvPr/>
        </p:nvSpPr>
        <p:spPr>
          <a:xfrm>
            <a:off x="3226918" y="4096512"/>
            <a:ext cx="1105510" cy="305410"/>
          </a:xfrm>
          <a:prstGeom prst="rect">
            <a:avLst/>
          </a:prstGeom>
          <a:noFill/>
          <a:ln/>
        </p:spPr>
        <p:txBody>
          <a:bodyPr wrap="square" lIns="0" tIns="0" rIns="0" bIns="0" rtlCol="0" anchor="ctr"/>
          <a:lstStyle/>
          <a:p>
            <a:pPr algn="l" indent="0" marL="0">
              <a:buNone/>
            </a:pPr>
            <a:r>
              <a:rPr lang="en-US" sz="900" dirty="0">
                <a:solidFill>
                  <a:srgbClr val="4B5563"/>
                </a:solidFill>
                <a:latin typeface="Open Sans" pitchFamily="34" charset="0"/>
                <a:ea typeface="Open Sans" pitchFamily="34" charset="-122"/>
                <a:cs typeface="Open Sans" pitchFamily="34" charset="-120"/>
              </a:rPr>
              <a:t>Reviews &amp; Ratings</a:t>
            </a:r>
            <a:endParaRPr lang="en-US" sz="900" dirty="0"/>
          </a:p>
        </p:txBody>
      </p:sp>
      <p:sp>
        <p:nvSpPr>
          <p:cNvPr id="46" name="Shape 31"/>
          <p:cNvSpPr/>
          <p:nvPr/>
        </p:nvSpPr>
        <p:spPr>
          <a:xfrm>
            <a:off x="2989174" y="4454042"/>
            <a:ext cx="1686154" cy="304495"/>
          </a:xfrm>
          <a:prstGeom prst="roundRect">
            <a:avLst>
              <a:gd name="adj" fmla="val 56306"/>
            </a:avLst>
          </a:prstGeom>
          <a:solidFill>
            <a:srgbClr val="F9FAFB"/>
          </a:solidFill>
          <a:ln/>
        </p:spPr>
      </p:sp>
      <p:sp>
        <p:nvSpPr>
          <p:cNvPr id="47" name="Shape 32"/>
          <p:cNvSpPr/>
          <p:nvPr/>
        </p:nvSpPr>
        <p:spPr>
          <a:xfrm>
            <a:off x="2989174" y="4454042"/>
            <a:ext cx="28346" cy="304495"/>
          </a:xfrm>
          <a:prstGeom prst="roundRect">
            <a:avLst>
              <a:gd name="adj" fmla="val 604847"/>
            </a:avLst>
          </a:prstGeom>
          <a:solidFill>
            <a:srgbClr val="BFDBFE"/>
          </a:solidFill>
          <a:ln w="12700">
            <a:solidFill>
              <a:srgbClr val="BFDBFE">
                <a:alpha val="0"/>
              </a:srgbClr>
            </a:solidFill>
            <a:prstDash val="solid"/>
          </a:ln>
        </p:spPr>
      </p:sp>
      <p:pic>
        <p:nvPicPr>
          <p:cNvPr id="48" name="Image 13" descr="preencoded.png">    </p:cNvPr>
          <p:cNvPicPr>
            <a:picLocks noChangeAspect="1"/>
          </p:cNvPicPr>
          <p:nvPr/>
        </p:nvPicPr>
        <p:blipFill>
          <a:blip r:embed="rId14"/>
          <a:srcRect l="0" r="0" t="-2000" b="-2000"/>
          <a:stretch/>
        </p:blipFill>
        <p:spPr>
          <a:xfrm>
            <a:off x="3112618" y="4556455"/>
            <a:ext cx="114300" cy="95098"/>
          </a:xfrm>
          <a:prstGeom prst="rect">
            <a:avLst/>
          </a:prstGeom>
        </p:spPr>
      </p:pic>
      <p:sp>
        <p:nvSpPr>
          <p:cNvPr id="49" name="Text 33"/>
          <p:cNvSpPr txBox="1"/>
          <p:nvPr/>
        </p:nvSpPr>
        <p:spPr>
          <a:xfrm>
            <a:off x="3226918" y="4454042"/>
            <a:ext cx="1067105" cy="305410"/>
          </a:xfrm>
          <a:prstGeom prst="rect">
            <a:avLst/>
          </a:prstGeom>
          <a:noFill/>
          <a:ln/>
        </p:spPr>
        <p:txBody>
          <a:bodyPr wrap="square" lIns="0" tIns="0" rIns="0" bIns="0" rtlCol="0" anchor="ctr"/>
          <a:lstStyle/>
          <a:p>
            <a:pPr algn="l" indent="0" marL="0">
              <a:buNone/>
            </a:pPr>
            <a:r>
              <a:rPr lang="en-US" sz="900" dirty="0">
                <a:solidFill>
                  <a:srgbClr val="4B5563"/>
                </a:solidFill>
                <a:latin typeface="Open Sans" pitchFamily="34" charset="0"/>
                <a:ea typeface="Open Sans" pitchFamily="34" charset="-122"/>
                <a:cs typeface="Open Sans" pitchFamily="34" charset="-120"/>
              </a:rPr>
              <a:t>Comparison Sites</a:t>
            </a:r>
            <a:endParaRPr lang="en-US" sz="900" dirty="0"/>
          </a:p>
        </p:txBody>
      </p:sp>
      <p:pic>
        <p:nvPicPr>
          <p:cNvPr id="50" name="Image 14" descr="preencoded.png">    </p:cNvPr>
          <p:cNvPicPr>
            <a:picLocks noChangeAspect="1"/>
          </p:cNvPicPr>
          <p:nvPr/>
        </p:nvPicPr>
        <p:blipFill>
          <a:blip r:embed="rId15"/>
          <a:srcRect l="0" r="0" t="0" b="0"/>
          <a:stretch/>
        </p:blipFill>
        <p:spPr>
          <a:xfrm>
            <a:off x="3545129" y="1976018"/>
            <a:ext cx="571500" cy="571500"/>
          </a:xfrm>
          <a:prstGeom prst="rect">
            <a:avLst/>
          </a:prstGeom>
        </p:spPr>
      </p:pic>
      <p:pic>
        <p:nvPicPr>
          <p:cNvPr id="51" name="Image 15" descr="preencoded.png">    </p:cNvPr>
          <p:cNvPicPr>
            <a:picLocks noChangeAspect="1"/>
          </p:cNvPicPr>
          <p:nvPr/>
        </p:nvPicPr>
        <p:blipFill>
          <a:blip r:embed="rId16"/>
          <a:srcRect l="0" r="0" t="0" b="0"/>
          <a:stretch/>
        </p:blipFill>
        <p:spPr>
          <a:xfrm>
            <a:off x="3716122" y="2147926"/>
            <a:ext cx="228600" cy="228600"/>
          </a:xfrm>
          <a:prstGeom prst="rect">
            <a:avLst/>
          </a:prstGeom>
        </p:spPr>
      </p:pic>
      <p:pic>
        <p:nvPicPr>
          <p:cNvPr id="52" name="Image 16" descr="preencoded.png">    </p:cNvPr>
          <p:cNvPicPr>
            <a:picLocks noChangeAspect="1"/>
          </p:cNvPicPr>
          <p:nvPr/>
        </p:nvPicPr>
        <p:blipFill>
          <a:blip r:embed="rId17"/>
          <a:stretch>
            <a:fillRect/>
          </a:stretch>
        </p:blipFill>
        <p:spPr>
          <a:xfrm>
            <a:off x="3907231" y="1957730"/>
            <a:ext cx="228600" cy="228600"/>
          </a:xfrm>
          <a:prstGeom prst="rect">
            <a:avLst/>
          </a:prstGeom>
        </p:spPr>
      </p:pic>
      <p:sp>
        <p:nvSpPr>
          <p:cNvPr id="53" name="Text 34"/>
          <p:cNvSpPr/>
          <p:nvPr/>
        </p:nvSpPr>
        <p:spPr>
          <a:xfrm>
            <a:off x="3907231" y="1957730"/>
            <a:ext cx="228600" cy="228600"/>
          </a:xfrm>
          <a:prstGeom prst="rect">
            <a:avLst/>
          </a:prstGeom>
          <a:solidFill>
            <a:srgbClr val="FFFFFF">
              <a:alpha val="0"/>
            </a:srgbClr>
          </a:solidFill>
          <a:ln w="25400">
            <a:solidFill>
              <a:srgbClr val="FFFFFF"/>
            </a:solidFill>
          </a:ln>
        </p:spPr>
        <p:txBody>
          <a:bodyPr wrap="square" lIns="0" tIns="0" rIns="0" bIns="0" rtlCol="0" anchor="ctr"/>
          <a:lstStyle/>
          <a:p>
            <a:pPr algn="ctr" indent="0" marL="0">
              <a:buNone/>
            </a:pPr>
            <a:r>
              <a:rPr lang="en-US" sz="900" b="1" dirty="0">
                <a:solidFill>
                  <a:srgbClr val="FFFFFF"/>
                </a:solidFill>
                <a:latin typeface="Open Sans" pitchFamily="34" charset="0"/>
                <a:ea typeface="Open Sans" pitchFamily="34" charset="-122"/>
                <a:cs typeface="Open Sans" pitchFamily="34" charset="-120"/>
              </a:rPr>
              <a:t>2</a:t>
            </a:r>
            <a:endParaRPr lang="en-US" sz="900" dirty="0"/>
          </a:p>
        </p:txBody>
      </p:sp>
      <p:sp>
        <p:nvSpPr>
          <p:cNvPr id="54" name="Shape 35"/>
          <p:cNvSpPr/>
          <p:nvPr/>
        </p:nvSpPr>
        <p:spPr>
          <a:xfrm>
            <a:off x="5101438" y="2691079"/>
            <a:ext cx="1990649" cy="2667305"/>
          </a:xfrm>
          <a:prstGeom prst="roundRect">
            <a:avLst>
              <a:gd name="adj" fmla="val 2637"/>
            </a:avLst>
          </a:prstGeom>
          <a:solidFill>
            <a:srgbClr val="FFFFFF"/>
          </a:solidFill>
          <a:ln w="12700">
            <a:solidFill>
              <a:srgbClr val="E5E7EB"/>
            </a:solidFill>
            <a:prstDash val="solid"/>
          </a:ln>
          <a:effectLst>
            <a:outerShdw sx="100000" sy="100000" kx="0" ky="0" algn="bl" rotWithShape="0" blurRad="63500" dist="38100" dir="16200000">
              <a:srgbClr val="000000">
                <a:alpha val="5000"/>
              </a:srgbClr>
            </a:outerShdw>
          </a:effectLst>
        </p:spPr>
      </p:sp>
      <p:sp>
        <p:nvSpPr>
          <p:cNvPr id="55" name="Shape 36"/>
          <p:cNvSpPr/>
          <p:nvPr/>
        </p:nvSpPr>
        <p:spPr>
          <a:xfrm>
            <a:off x="5254142" y="3357677"/>
            <a:ext cx="1686154" cy="9144"/>
          </a:xfrm>
          <a:prstGeom prst="rect">
            <a:avLst/>
          </a:prstGeom>
          <a:solidFill>
            <a:srgbClr val="F3F4F6"/>
          </a:solidFill>
          <a:ln w="12700">
            <a:solidFill>
              <a:srgbClr val="F3F4F6">
                <a:alpha val="0"/>
              </a:srgbClr>
            </a:solidFill>
            <a:prstDash val="solid"/>
          </a:ln>
        </p:spPr>
      </p:sp>
      <p:sp>
        <p:nvSpPr>
          <p:cNvPr id="56" name="Text 37"/>
          <p:cNvSpPr txBox="1"/>
          <p:nvPr/>
        </p:nvSpPr>
        <p:spPr>
          <a:xfrm>
            <a:off x="5215738" y="2842870"/>
            <a:ext cx="1762963" cy="228600"/>
          </a:xfrm>
          <a:prstGeom prst="rect">
            <a:avLst/>
          </a:prstGeom>
          <a:noFill/>
          <a:ln/>
        </p:spPr>
        <p:txBody>
          <a:bodyPr wrap="square" lIns="0" tIns="0" rIns="0" bIns="0" rtlCol="0" anchor="ctr"/>
          <a:lstStyle/>
          <a:p>
            <a:pPr algn="ctr" indent="0" marL="0">
              <a:buNone/>
            </a:pPr>
            <a:r>
              <a:rPr lang="en-US" sz="1200" b="1" dirty="0">
                <a:solidFill>
                  <a:srgbClr val="1F2937"/>
                </a:solidFill>
                <a:latin typeface="Montserrat" pitchFamily="34" charset="0"/>
                <a:ea typeface="Montserrat" pitchFamily="34" charset="-122"/>
                <a:cs typeface="Montserrat" pitchFamily="34" charset="-120"/>
              </a:rPr>
              <a:t>Action</a:t>
            </a:r>
            <a:endParaRPr lang="en-US" sz="1200" dirty="0"/>
          </a:p>
        </p:txBody>
      </p:sp>
      <p:sp>
        <p:nvSpPr>
          <p:cNvPr id="57" name="Text 38"/>
          <p:cNvSpPr txBox="1"/>
          <p:nvPr/>
        </p:nvSpPr>
        <p:spPr>
          <a:xfrm>
            <a:off x="5094122" y="3109874"/>
            <a:ext cx="2007108" cy="152705"/>
          </a:xfrm>
          <a:prstGeom prst="rect">
            <a:avLst/>
          </a:prstGeom>
          <a:noFill/>
          <a:ln/>
        </p:spPr>
        <p:txBody>
          <a:bodyPr wrap="square" lIns="0" tIns="0" rIns="0" bIns="0" rtlCol="0" anchor="ctr"/>
          <a:lstStyle/>
          <a:p>
            <a:pPr algn="ctr" indent="0" marL="0">
              <a:buNone/>
            </a:pPr>
            <a:r>
              <a:rPr lang="en-US" sz="900" i="1" dirty="0">
                <a:solidFill>
                  <a:srgbClr val="6B7280"/>
                </a:solidFill>
                <a:latin typeface="Open Sans" pitchFamily="34" charset="0"/>
                <a:ea typeface="Open Sans" pitchFamily="34" charset="-122"/>
                <a:cs typeface="Open Sans" pitchFamily="34" charset="-120"/>
              </a:rPr>
              <a:t>Making the purchase decision.</a:t>
            </a:r>
            <a:endParaRPr lang="en-US" sz="900" dirty="0"/>
          </a:p>
        </p:txBody>
      </p:sp>
      <p:sp>
        <p:nvSpPr>
          <p:cNvPr id="58" name="Text 39"/>
          <p:cNvSpPr txBox="1"/>
          <p:nvPr/>
        </p:nvSpPr>
        <p:spPr>
          <a:xfrm>
            <a:off x="5254142" y="3505810"/>
            <a:ext cx="1762963" cy="162763"/>
          </a:xfrm>
          <a:prstGeom prst="rect">
            <a:avLst/>
          </a:prstGeom>
          <a:noFill/>
          <a:ln/>
        </p:spPr>
        <p:txBody>
          <a:bodyPr wrap="square" lIns="0" tIns="0" rIns="0" bIns="0" rtlCol="0" anchor="ctr"/>
          <a:lstStyle/>
          <a:p>
            <a:pPr algn="l" indent="0" marL="0">
              <a:buNone/>
            </a:pPr>
            <a:r>
              <a:rPr lang="en-US" sz="800" b="1" spc="38" kern="0" dirty="0">
                <a:solidFill>
                  <a:srgbClr val="9CA3AF"/>
                </a:solidFill>
                <a:latin typeface="Open Sans" pitchFamily="34" charset="0"/>
                <a:ea typeface="Open Sans" pitchFamily="34" charset="-122"/>
                <a:cs typeface="Open Sans" pitchFamily="34" charset="-120"/>
              </a:rPr>
              <a:t>Touchpoints</a:t>
            </a:r>
            <a:endParaRPr lang="en-US" sz="800" dirty="0"/>
          </a:p>
        </p:txBody>
      </p:sp>
      <p:sp>
        <p:nvSpPr>
          <p:cNvPr id="59" name="Shape 40"/>
          <p:cNvSpPr/>
          <p:nvPr/>
        </p:nvSpPr>
        <p:spPr>
          <a:xfrm>
            <a:off x="5254142" y="3739896"/>
            <a:ext cx="1686154" cy="304495"/>
          </a:xfrm>
          <a:prstGeom prst="roundRect">
            <a:avLst>
              <a:gd name="adj" fmla="val 56306"/>
            </a:avLst>
          </a:prstGeom>
          <a:solidFill>
            <a:srgbClr val="F9FAFB"/>
          </a:solidFill>
          <a:ln/>
        </p:spPr>
      </p:sp>
      <p:sp>
        <p:nvSpPr>
          <p:cNvPr id="60" name="Shape 41"/>
          <p:cNvSpPr/>
          <p:nvPr/>
        </p:nvSpPr>
        <p:spPr>
          <a:xfrm>
            <a:off x="5254142" y="3739896"/>
            <a:ext cx="28346" cy="304495"/>
          </a:xfrm>
          <a:prstGeom prst="roundRect">
            <a:avLst>
              <a:gd name="adj" fmla="val 604847"/>
            </a:avLst>
          </a:prstGeom>
          <a:solidFill>
            <a:srgbClr val="BFDBFE"/>
          </a:solidFill>
          <a:ln w="12700">
            <a:solidFill>
              <a:srgbClr val="BFDBFE">
                <a:alpha val="0"/>
              </a:srgbClr>
            </a:solidFill>
            <a:prstDash val="solid"/>
          </a:ln>
        </p:spPr>
      </p:sp>
      <p:pic>
        <p:nvPicPr>
          <p:cNvPr id="61" name="Image 17" descr="preencoded.png">    </p:cNvPr>
          <p:cNvPicPr>
            <a:picLocks noChangeAspect="1"/>
          </p:cNvPicPr>
          <p:nvPr/>
        </p:nvPicPr>
        <p:blipFill>
          <a:blip r:embed="rId18"/>
          <a:srcRect l="-3419" r="-3419" t="0" b="0"/>
          <a:stretch/>
        </p:blipFill>
        <p:spPr>
          <a:xfrm>
            <a:off x="5377586" y="3841394"/>
            <a:ext cx="114300" cy="95098"/>
          </a:xfrm>
          <a:prstGeom prst="rect">
            <a:avLst/>
          </a:prstGeom>
        </p:spPr>
      </p:pic>
      <p:sp>
        <p:nvSpPr>
          <p:cNvPr id="62" name="Text 42"/>
          <p:cNvSpPr txBox="1"/>
          <p:nvPr/>
        </p:nvSpPr>
        <p:spPr>
          <a:xfrm>
            <a:off x="5491886" y="3739896"/>
            <a:ext cx="943661" cy="305410"/>
          </a:xfrm>
          <a:prstGeom prst="rect">
            <a:avLst/>
          </a:prstGeom>
          <a:noFill/>
          <a:ln/>
        </p:spPr>
        <p:txBody>
          <a:bodyPr wrap="square" lIns="0" tIns="0" rIns="0" bIns="0" rtlCol="0" anchor="ctr"/>
          <a:lstStyle/>
          <a:p>
            <a:pPr algn="l" indent="0" marL="0">
              <a:buNone/>
            </a:pPr>
            <a:r>
              <a:rPr lang="en-US" sz="900" dirty="0">
                <a:solidFill>
                  <a:srgbClr val="4B5563"/>
                </a:solidFill>
                <a:latin typeface="Open Sans" pitchFamily="34" charset="0"/>
                <a:ea typeface="Open Sans" pitchFamily="34" charset="-122"/>
                <a:cs typeface="Open Sans" pitchFamily="34" charset="-120"/>
              </a:rPr>
              <a:t>Store Checkout</a:t>
            </a:r>
            <a:endParaRPr lang="en-US" sz="900" dirty="0"/>
          </a:p>
        </p:txBody>
      </p:sp>
      <p:sp>
        <p:nvSpPr>
          <p:cNvPr id="63" name="Shape 43"/>
          <p:cNvSpPr/>
          <p:nvPr/>
        </p:nvSpPr>
        <p:spPr>
          <a:xfrm>
            <a:off x="5254142" y="4096512"/>
            <a:ext cx="1686154" cy="304495"/>
          </a:xfrm>
          <a:prstGeom prst="roundRect">
            <a:avLst>
              <a:gd name="adj" fmla="val 56306"/>
            </a:avLst>
          </a:prstGeom>
          <a:solidFill>
            <a:srgbClr val="F9FAFB"/>
          </a:solidFill>
          <a:ln/>
        </p:spPr>
      </p:sp>
      <p:sp>
        <p:nvSpPr>
          <p:cNvPr id="64" name="Shape 44"/>
          <p:cNvSpPr/>
          <p:nvPr/>
        </p:nvSpPr>
        <p:spPr>
          <a:xfrm>
            <a:off x="5254142" y="4096512"/>
            <a:ext cx="28346" cy="304495"/>
          </a:xfrm>
          <a:prstGeom prst="roundRect">
            <a:avLst>
              <a:gd name="adj" fmla="val 604847"/>
            </a:avLst>
          </a:prstGeom>
          <a:solidFill>
            <a:srgbClr val="BFDBFE"/>
          </a:solidFill>
          <a:ln w="12700">
            <a:solidFill>
              <a:srgbClr val="BFDBFE">
                <a:alpha val="0"/>
              </a:srgbClr>
            </a:solidFill>
            <a:prstDash val="solid"/>
          </a:ln>
        </p:spPr>
      </p:sp>
      <p:pic>
        <p:nvPicPr>
          <p:cNvPr id="65" name="Image 18" descr="preencoded.png">    </p:cNvPr>
          <p:cNvPicPr>
            <a:picLocks noChangeAspect="1"/>
          </p:cNvPicPr>
          <p:nvPr/>
        </p:nvPicPr>
        <p:blipFill>
          <a:blip r:embed="rId19"/>
          <a:srcRect l="-30128" r="-30128" t="0" b="0"/>
          <a:stretch/>
        </p:blipFill>
        <p:spPr>
          <a:xfrm>
            <a:off x="5377586" y="4198925"/>
            <a:ext cx="114300" cy="95098"/>
          </a:xfrm>
          <a:prstGeom prst="rect">
            <a:avLst/>
          </a:prstGeom>
        </p:spPr>
      </p:pic>
      <p:sp>
        <p:nvSpPr>
          <p:cNvPr id="66" name="Text 45"/>
          <p:cNvSpPr txBox="1"/>
          <p:nvPr/>
        </p:nvSpPr>
        <p:spPr>
          <a:xfrm>
            <a:off x="5491886" y="4096512"/>
            <a:ext cx="857707" cy="305410"/>
          </a:xfrm>
          <a:prstGeom prst="rect">
            <a:avLst/>
          </a:prstGeom>
          <a:noFill/>
          <a:ln/>
        </p:spPr>
        <p:txBody>
          <a:bodyPr wrap="square" lIns="0" tIns="0" rIns="0" bIns="0" rtlCol="0" anchor="ctr"/>
          <a:lstStyle/>
          <a:p>
            <a:pPr algn="l" indent="0" marL="0">
              <a:buNone/>
            </a:pPr>
            <a:r>
              <a:rPr lang="en-US" sz="900" dirty="0">
                <a:solidFill>
                  <a:srgbClr val="4B5563"/>
                </a:solidFill>
                <a:latin typeface="Open Sans" pitchFamily="34" charset="0"/>
                <a:ea typeface="Open Sans" pitchFamily="34" charset="-122"/>
                <a:cs typeface="Open Sans" pitchFamily="34" charset="-120"/>
              </a:rPr>
              <a:t>App Purchase</a:t>
            </a:r>
            <a:endParaRPr lang="en-US" sz="900" dirty="0"/>
          </a:p>
        </p:txBody>
      </p:sp>
      <p:sp>
        <p:nvSpPr>
          <p:cNvPr id="67" name="Shape 46"/>
          <p:cNvSpPr/>
          <p:nvPr/>
        </p:nvSpPr>
        <p:spPr>
          <a:xfrm>
            <a:off x="5254142" y="4454042"/>
            <a:ext cx="1686154" cy="304495"/>
          </a:xfrm>
          <a:prstGeom prst="roundRect">
            <a:avLst>
              <a:gd name="adj" fmla="val 56306"/>
            </a:avLst>
          </a:prstGeom>
          <a:solidFill>
            <a:srgbClr val="F9FAFB"/>
          </a:solidFill>
          <a:ln/>
        </p:spPr>
      </p:sp>
      <p:sp>
        <p:nvSpPr>
          <p:cNvPr id="68" name="Shape 47"/>
          <p:cNvSpPr/>
          <p:nvPr/>
        </p:nvSpPr>
        <p:spPr>
          <a:xfrm>
            <a:off x="5254142" y="4454042"/>
            <a:ext cx="28346" cy="304495"/>
          </a:xfrm>
          <a:prstGeom prst="roundRect">
            <a:avLst>
              <a:gd name="adj" fmla="val 604847"/>
            </a:avLst>
          </a:prstGeom>
          <a:solidFill>
            <a:srgbClr val="BFDBFE"/>
          </a:solidFill>
          <a:ln w="12700">
            <a:solidFill>
              <a:srgbClr val="BFDBFE">
                <a:alpha val="0"/>
              </a:srgbClr>
            </a:solidFill>
            <a:prstDash val="solid"/>
          </a:ln>
        </p:spPr>
      </p:sp>
      <p:pic>
        <p:nvPicPr>
          <p:cNvPr id="69" name="Image 19" descr="preencoded.png">    </p:cNvPr>
          <p:cNvPicPr>
            <a:picLocks noChangeAspect="1"/>
          </p:cNvPicPr>
          <p:nvPr/>
        </p:nvPicPr>
        <p:blipFill>
          <a:blip r:embed="rId20"/>
          <a:srcRect l="-3419" r="-3419" t="0" b="0"/>
          <a:stretch/>
        </p:blipFill>
        <p:spPr>
          <a:xfrm>
            <a:off x="5377586" y="4556455"/>
            <a:ext cx="114300" cy="95098"/>
          </a:xfrm>
          <a:prstGeom prst="rect">
            <a:avLst/>
          </a:prstGeom>
        </p:spPr>
      </p:pic>
      <p:sp>
        <p:nvSpPr>
          <p:cNvPr id="70" name="Text 48"/>
          <p:cNvSpPr txBox="1"/>
          <p:nvPr/>
        </p:nvSpPr>
        <p:spPr>
          <a:xfrm>
            <a:off x="5491886" y="4454042"/>
            <a:ext cx="1047902" cy="305410"/>
          </a:xfrm>
          <a:prstGeom prst="rect">
            <a:avLst/>
          </a:prstGeom>
          <a:noFill/>
          <a:ln/>
        </p:spPr>
        <p:txBody>
          <a:bodyPr wrap="square" lIns="0" tIns="0" rIns="0" bIns="0" rtlCol="0" anchor="ctr"/>
          <a:lstStyle/>
          <a:p>
            <a:pPr algn="l" indent="0" marL="0">
              <a:buNone/>
            </a:pPr>
            <a:r>
              <a:rPr lang="en-US" sz="900" dirty="0">
                <a:solidFill>
                  <a:srgbClr val="4B5563"/>
                </a:solidFill>
                <a:latin typeface="Open Sans" pitchFamily="34" charset="0"/>
                <a:ea typeface="Open Sans" pitchFamily="34" charset="-122"/>
                <a:cs typeface="Open Sans" pitchFamily="34" charset="-120"/>
              </a:rPr>
              <a:t>Payment Process</a:t>
            </a:r>
            <a:endParaRPr lang="en-US" sz="900" dirty="0"/>
          </a:p>
        </p:txBody>
      </p:sp>
      <p:pic>
        <p:nvPicPr>
          <p:cNvPr id="71" name="Image 20" descr="preencoded.png">    </p:cNvPr>
          <p:cNvPicPr>
            <a:picLocks noChangeAspect="1"/>
          </p:cNvPicPr>
          <p:nvPr/>
        </p:nvPicPr>
        <p:blipFill>
          <a:blip r:embed="rId21"/>
          <a:srcRect l="0" r="0" t="0" b="0"/>
          <a:stretch/>
        </p:blipFill>
        <p:spPr>
          <a:xfrm>
            <a:off x="5810098" y="1976018"/>
            <a:ext cx="571500" cy="571500"/>
          </a:xfrm>
          <a:prstGeom prst="rect">
            <a:avLst/>
          </a:prstGeom>
        </p:spPr>
      </p:pic>
      <p:pic>
        <p:nvPicPr>
          <p:cNvPr id="72" name="Image 21" descr="preencoded.png">    </p:cNvPr>
          <p:cNvPicPr>
            <a:picLocks noChangeAspect="1"/>
          </p:cNvPicPr>
          <p:nvPr/>
        </p:nvPicPr>
        <p:blipFill>
          <a:blip r:embed="rId22"/>
          <a:srcRect l="0" r="0" t="-45" b="-45"/>
          <a:stretch/>
        </p:blipFill>
        <p:spPr>
          <a:xfrm>
            <a:off x="5967374" y="2147926"/>
            <a:ext cx="256946" cy="228600"/>
          </a:xfrm>
          <a:prstGeom prst="rect">
            <a:avLst/>
          </a:prstGeom>
        </p:spPr>
      </p:pic>
      <p:pic>
        <p:nvPicPr>
          <p:cNvPr id="73" name="Image 22" descr="preencoded.png">    </p:cNvPr>
          <p:cNvPicPr>
            <a:picLocks noChangeAspect="1"/>
          </p:cNvPicPr>
          <p:nvPr/>
        </p:nvPicPr>
        <p:blipFill>
          <a:blip r:embed="rId23"/>
          <a:stretch>
            <a:fillRect/>
          </a:stretch>
        </p:blipFill>
        <p:spPr>
          <a:xfrm>
            <a:off x="6172200" y="1957730"/>
            <a:ext cx="228600" cy="228600"/>
          </a:xfrm>
          <a:prstGeom prst="rect">
            <a:avLst/>
          </a:prstGeom>
        </p:spPr>
      </p:pic>
      <p:sp>
        <p:nvSpPr>
          <p:cNvPr id="74" name="Text 49"/>
          <p:cNvSpPr/>
          <p:nvPr/>
        </p:nvSpPr>
        <p:spPr>
          <a:xfrm>
            <a:off x="6172200" y="1957730"/>
            <a:ext cx="228600" cy="228600"/>
          </a:xfrm>
          <a:prstGeom prst="rect">
            <a:avLst/>
          </a:prstGeom>
          <a:solidFill>
            <a:srgbClr val="FFFFFF">
              <a:alpha val="0"/>
            </a:srgbClr>
          </a:solidFill>
          <a:ln w="25400">
            <a:solidFill>
              <a:srgbClr val="FFFFFF"/>
            </a:solidFill>
          </a:ln>
        </p:spPr>
        <p:txBody>
          <a:bodyPr wrap="square" lIns="0" tIns="0" rIns="0" bIns="0" rtlCol="0" anchor="ctr"/>
          <a:lstStyle/>
          <a:p>
            <a:pPr algn="ctr" indent="0" marL="0">
              <a:buNone/>
            </a:pPr>
            <a:r>
              <a:rPr lang="en-US" sz="900" b="1" dirty="0">
                <a:solidFill>
                  <a:srgbClr val="FFFFFF"/>
                </a:solidFill>
                <a:latin typeface="Open Sans" pitchFamily="34" charset="0"/>
                <a:ea typeface="Open Sans" pitchFamily="34" charset="-122"/>
                <a:cs typeface="Open Sans" pitchFamily="34" charset="-120"/>
              </a:rPr>
              <a:t>3</a:t>
            </a:r>
            <a:endParaRPr lang="en-US" sz="900" dirty="0"/>
          </a:p>
        </p:txBody>
      </p:sp>
      <p:sp>
        <p:nvSpPr>
          <p:cNvPr id="75" name="Shape 50"/>
          <p:cNvSpPr/>
          <p:nvPr/>
        </p:nvSpPr>
        <p:spPr>
          <a:xfrm>
            <a:off x="7366406" y="2691079"/>
            <a:ext cx="1990649" cy="2667305"/>
          </a:xfrm>
          <a:prstGeom prst="roundRect">
            <a:avLst>
              <a:gd name="adj" fmla="val 2637"/>
            </a:avLst>
          </a:prstGeom>
          <a:solidFill>
            <a:srgbClr val="FFFFFF"/>
          </a:solidFill>
          <a:ln w="12700">
            <a:solidFill>
              <a:srgbClr val="E5E7EB"/>
            </a:solidFill>
            <a:prstDash val="solid"/>
          </a:ln>
          <a:effectLst>
            <a:outerShdw sx="100000" sy="100000" kx="0" ky="0" algn="bl" rotWithShape="0" blurRad="63500" dist="38100" dir="16200000">
              <a:srgbClr val="000000">
                <a:alpha val="5000"/>
              </a:srgbClr>
            </a:outerShdw>
          </a:effectLst>
        </p:spPr>
      </p:sp>
      <p:sp>
        <p:nvSpPr>
          <p:cNvPr id="76" name="Shape 51"/>
          <p:cNvSpPr/>
          <p:nvPr/>
        </p:nvSpPr>
        <p:spPr>
          <a:xfrm>
            <a:off x="7519111" y="3357677"/>
            <a:ext cx="1686154" cy="9144"/>
          </a:xfrm>
          <a:prstGeom prst="rect">
            <a:avLst/>
          </a:prstGeom>
          <a:solidFill>
            <a:srgbClr val="F3F4F6"/>
          </a:solidFill>
          <a:ln w="12700">
            <a:solidFill>
              <a:srgbClr val="F3F4F6">
                <a:alpha val="0"/>
              </a:srgbClr>
            </a:solidFill>
            <a:prstDash val="solid"/>
          </a:ln>
        </p:spPr>
      </p:sp>
      <p:sp>
        <p:nvSpPr>
          <p:cNvPr id="77" name="Text 52"/>
          <p:cNvSpPr txBox="1"/>
          <p:nvPr/>
        </p:nvSpPr>
        <p:spPr>
          <a:xfrm>
            <a:off x="7480706" y="2842870"/>
            <a:ext cx="1762963" cy="228600"/>
          </a:xfrm>
          <a:prstGeom prst="rect">
            <a:avLst/>
          </a:prstGeom>
          <a:noFill/>
          <a:ln/>
        </p:spPr>
        <p:txBody>
          <a:bodyPr wrap="square" lIns="0" tIns="0" rIns="0" bIns="0" rtlCol="0" anchor="ctr"/>
          <a:lstStyle/>
          <a:p>
            <a:pPr algn="ctr" indent="0" marL="0">
              <a:buNone/>
            </a:pPr>
            <a:r>
              <a:rPr lang="en-US" sz="1200" b="1" dirty="0">
                <a:solidFill>
                  <a:srgbClr val="1F2937"/>
                </a:solidFill>
                <a:latin typeface="Montserrat" pitchFamily="34" charset="0"/>
                <a:ea typeface="Montserrat" pitchFamily="34" charset="-122"/>
                <a:cs typeface="Montserrat" pitchFamily="34" charset="-120"/>
              </a:rPr>
              <a:t>Experience</a:t>
            </a:r>
            <a:endParaRPr lang="en-US" sz="1200" dirty="0"/>
          </a:p>
        </p:txBody>
      </p:sp>
      <p:sp>
        <p:nvSpPr>
          <p:cNvPr id="78" name="Text 53"/>
          <p:cNvSpPr txBox="1"/>
          <p:nvPr/>
        </p:nvSpPr>
        <p:spPr>
          <a:xfrm>
            <a:off x="7359091" y="3109874"/>
            <a:ext cx="2007108" cy="152705"/>
          </a:xfrm>
          <a:prstGeom prst="rect">
            <a:avLst/>
          </a:prstGeom>
          <a:noFill/>
          <a:ln/>
        </p:spPr>
        <p:txBody>
          <a:bodyPr wrap="square" lIns="0" tIns="0" rIns="0" bIns="0" rtlCol="0" anchor="ctr"/>
          <a:lstStyle/>
          <a:p>
            <a:pPr algn="ctr" indent="0" marL="0">
              <a:buNone/>
            </a:pPr>
            <a:r>
              <a:rPr lang="en-US" sz="900" i="1" dirty="0">
                <a:solidFill>
                  <a:srgbClr val="6B7280"/>
                </a:solidFill>
                <a:latin typeface="Open Sans" pitchFamily="34" charset="0"/>
                <a:ea typeface="Open Sans" pitchFamily="34" charset="-122"/>
                <a:cs typeface="Open Sans" pitchFamily="34" charset="-120"/>
              </a:rPr>
              <a:t>Using the product or service.</a:t>
            </a:r>
            <a:endParaRPr lang="en-US" sz="900" dirty="0"/>
          </a:p>
        </p:txBody>
      </p:sp>
      <p:sp>
        <p:nvSpPr>
          <p:cNvPr id="79" name="Text 54"/>
          <p:cNvSpPr txBox="1"/>
          <p:nvPr/>
        </p:nvSpPr>
        <p:spPr>
          <a:xfrm>
            <a:off x="7519111" y="3505810"/>
            <a:ext cx="1762963" cy="162763"/>
          </a:xfrm>
          <a:prstGeom prst="rect">
            <a:avLst/>
          </a:prstGeom>
          <a:noFill/>
          <a:ln/>
        </p:spPr>
        <p:txBody>
          <a:bodyPr wrap="square" lIns="0" tIns="0" rIns="0" bIns="0" rtlCol="0" anchor="ctr"/>
          <a:lstStyle/>
          <a:p>
            <a:pPr algn="l" indent="0" marL="0">
              <a:buNone/>
            </a:pPr>
            <a:r>
              <a:rPr lang="en-US" sz="800" b="1" spc="38" kern="0" dirty="0">
                <a:solidFill>
                  <a:srgbClr val="9CA3AF"/>
                </a:solidFill>
                <a:latin typeface="Open Sans" pitchFamily="34" charset="0"/>
                <a:ea typeface="Open Sans" pitchFamily="34" charset="-122"/>
                <a:cs typeface="Open Sans" pitchFamily="34" charset="-120"/>
              </a:rPr>
              <a:t>Touchpoints</a:t>
            </a:r>
            <a:endParaRPr lang="en-US" sz="800" dirty="0"/>
          </a:p>
        </p:txBody>
      </p:sp>
      <p:sp>
        <p:nvSpPr>
          <p:cNvPr id="80" name="Shape 55"/>
          <p:cNvSpPr/>
          <p:nvPr/>
        </p:nvSpPr>
        <p:spPr>
          <a:xfrm>
            <a:off x="7519111" y="3739896"/>
            <a:ext cx="1686154" cy="304495"/>
          </a:xfrm>
          <a:prstGeom prst="roundRect">
            <a:avLst>
              <a:gd name="adj" fmla="val 56306"/>
            </a:avLst>
          </a:prstGeom>
          <a:solidFill>
            <a:srgbClr val="F9FAFB"/>
          </a:solidFill>
          <a:ln/>
        </p:spPr>
      </p:sp>
      <p:sp>
        <p:nvSpPr>
          <p:cNvPr id="81" name="Shape 56"/>
          <p:cNvSpPr/>
          <p:nvPr/>
        </p:nvSpPr>
        <p:spPr>
          <a:xfrm>
            <a:off x="7519111" y="3739896"/>
            <a:ext cx="28346" cy="304495"/>
          </a:xfrm>
          <a:prstGeom prst="roundRect">
            <a:avLst>
              <a:gd name="adj" fmla="val 604847"/>
            </a:avLst>
          </a:prstGeom>
          <a:solidFill>
            <a:srgbClr val="BFDBFE"/>
          </a:solidFill>
          <a:ln w="12700">
            <a:solidFill>
              <a:srgbClr val="BFDBFE">
                <a:alpha val="0"/>
              </a:srgbClr>
            </a:solidFill>
            <a:prstDash val="solid"/>
          </a:ln>
        </p:spPr>
      </p:sp>
      <p:pic>
        <p:nvPicPr>
          <p:cNvPr id="82" name="Image 23" descr="preencoded.png">    </p:cNvPr>
          <p:cNvPicPr>
            <a:picLocks noChangeAspect="1"/>
          </p:cNvPicPr>
          <p:nvPr/>
        </p:nvPicPr>
        <p:blipFill>
          <a:blip r:embed="rId24"/>
          <a:srcRect l="0" r="0" t="-2000" b="-2000"/>
          <a:stretch/>
        </p:blipFill>
        <p:spPr>
          <a:xfrm>
            <a:off x="7642555" y="3841394"/>
            <a:ext cx="114300" cy="95098"/>
          </a:xfrm>
          <a:prstGeom prst="rect">
            <a:avLst/>
          </a:prstGeom>
        </p:spPr>
      </p:pic>
      <p:sp>
        <p:nvSpPr>
          <p:cNvPr id="83" name="Text 57"/>
          <p:cNvSpPr txBox="1"/>
          <p:nvPr/>
        </p:nvSpPr>
        <p:spPr>
          <a:xfrm>
            <a:off x="7756855" y="3739896"/>
            <a:ext cx="1191463" cy="305410"/>
          </a:xfrm>
          <a:prstGeom prst="rect">
            <a:avLst/>
          </a:prstGeom>
          <a:noFill/>
          <a:ln/>
        </p:spPr>
        <p:txBody>
          <a:bodyPr wrap="square" lIns="0" tIns="0" rIns="0" bIns="0" rtlCol="0" anchor="ctr"/>
          <a:lstStyle/>
          <a:p>
            <a:pPr algn="l" indent="0" marL="0">
              <a:buNone/>
            </a:pPr>
            <a:r>
              <a:rPr lang="en-US" sz="900" dirty="0">
                <a:solidFill>
                  <a:srgbClr val="4B5563"/>
                </a:solidFill>
                <a:latin typeface="Open Sans" pitchFamily="34" charset="0"/>
                <a:ea typeface="Open Sans" pitchFamily="34" charset="-122"/>
                <a:cs typeface="Open Sans" pitchFamily="34" charset="-120"/>
              </a:rPr>
              <a:t>Delivery / Unboxing</a:t>
            </a:r>
            <a:endParaRPr lang="en-US" sz="900" dirty="0"/>
          </a:p>
        </p:txBody>
      </p:sp>
      <p:sp>
        <p:nvSpPr>
          <p:cNvPr id="84" name="Shape 58"/>
          <p:cNvSpPr/>
          <p:nvPr/>
        </p:nvSpPr>
        <p:spPr>
          <a:xfrm>
            <a:off x="7519111" y="4096512"/>
            <a:ext cx="1686154" cy="304495"/>
          </a:xfrm>
          <a:prstGeom prst="roundRect">
            <a:avLst>
              <a:gd name="adj" fmla="val 56306"/>
            </a:avLst>
          </a:prstGeom>
          <a:solidFill>
            <a:srgbClr val="F9FAFB"/>
          </a:solidFill>
          <a:ln/>
        </p:spPr>
      </p:sp>
      <p:sp>
        <p:nvSpPr>
          <p:cNvPr id="85" name="Shape 59"/>
          <p:cNvSpPr/>
          <p:nvPr/>
        </p:nvSpPr>
        <p:spPr>
          <a:xfrm>
            <a:off x="7519111" y="4096512"/>
            <a:ext cx="28346" cy="304495"/>
          </a:xfrm>
          <a:prstGeom prst="roundRect">
            <a:avLst>
              <a:gd name="adj" fmla="val 604847"/>
            </a:avLst>
          </a:prstGeom>
          <a:solidFill>
            <a:srgbClr val="BFDBFE"/>
          </a:solidFill>
          <a:ln w="12700">
            <a:solidFill>
              <a:srgbClr val="BFDBFE">
                <a:alpha val="0"/>
              </a:srgbClr>
            </a:solidFill>
            <a:prstDash val="solid"/>
          </a:ln>
        </p:spPr>
      </p:sp>
      <p:pic>
        <p:nvPicPr>
          <p:cNvPr id="86" name="Image 24" descr="preencoded.png">    </p:cNvPr>
          <p:cNvPicPr>
            <a:picLocks noChangeAspect="1"/>
          </p:cNvPicPr>
          <p:nvPr/>
        </p:nvPicPr>
        <p:blipFill>
          <a:blip r:embed="rId25"/>
          <a:srcRect l="-3419" r="-3419" t="0" b="0"/>
          <a:stretch/>
        </p:blipFill>
        <p:spPr>
          <a:xfrm>
            <a:off x="7642555" y="4198925"/>
            <a:ext cx="114300" cy="95098"/>
          </a:xfrm>
          <a:prstGeom prst="rect">
            <a:avLst/>
          </a:prstGeom>
        </p:spPr>
      </p:pic>
      <p:sp>
        <p:nvSpPr>
          <p:cNvPr id="87" name="Text 60"/>
          <p:cNvSpPr txBox="1"/>
          <p:nvPr/>
        </p:nvSpPr>
        <p:spPr>
          <a:xfrm>
            <a:off x="7756855" y="4096512"/>
            <a:ext cx="752551" cy="305410"/>
          </a:xfrm>
          <a:prstGeom prst="rect">
            <a:avLst/>
          </a:prstGeom>
          <a:noFill/>
          <a:ln/>
        </p:spPr>
        <p:txBody>
          <a:bodyPr wrap="square" lIns="0" tIns="0" rIns="0" bIns="0" rtlCol="0" anchor="ctr"/>
          <a:lstStyle/>
          <a:p>
            <a:pPr algn="l" indent="0" marL="0">
              <a:buNone/>
            </a:pPr>
            <a:r>
              <a:rPr lang="en-US" sz="900" dirty="0">
                <a:solidFill>
                  <a:srgbClr val="4B5563"/>
                </a:solidFill>
                <a:latin typeface="Open Sans" pitchFamily="34" charset="0"/>
                <a:ea typeface="Open Sans" pitchFamily="34" charset="-122"/>
                <a:cs typeface="Open Sans" pitchFamily="34" charset="-120"/>
              </a:rPr>
              <a:t>Onboarding</a:t>
            </a:r>
            <a:endParaRPr lang="en-US" sz="900" dirty="0"/>
          </a:p>
        </p:txBody>
      </p:sp>
      <p:sp>
        <p:nvSpPr>
          <p:cNvPr id="88" name="Shape 61"/>
          <p:cNvSpPr/>
          <p:nvPr/>
        </p:nvSpPr>
        <p:spPr>
          <a:xfrm>
            <a:off x="7519111" y="4454042"/>
            <a:ext cx="1686154" cy="304495"/>
          </a:xfrm>
          <a:prstGeom prst="roundRect">
            <a:avLst>
              <a:gd name="adj" fmla="val 56306"/>
            </a:avLst>
          </a:prstGeom>
          <a:solidFill>
            <a:srgbClr val="F9FAFB"/>
          </a:solidFill>
          <a:ln/>
        </p:spPr>
      </p:sp>
      <p:sp>
        <p:nvSpPr>
          <p:cNvPr id="89" name="Shape 62"/>
          <p:cNvSpPr/>
          <p:nvPr/>
        </p:nvSpPr>
        <p:spPr>
          <a:xfrm>
            <a:off x="7519111" y="4454042"/>
            <a:ext cx="28346" cy="304495"/>
          </a:xfrm>
          <a:prstGeom prst="roundRect">
            <a:avLst>
              <a:gd name="adj" fmla="val 604847"/>
            </a:avLst>
          </a:prstGeom>
          <a:solidFill>
            <a:srgbClr val="BFDBFE"/>
          </a:solidFill>
          <a:ln w="12700">
            <a:solidFill>
              <a:srgbClr val="BFDBFE">
                <a:alpha val="0"/>
              </a:srgbClr>
            </a:solidFill>
            <a:prstDash val="solid"/>
          </a:ln>
        </p:spPr>
      </p:sp>
      <p:pic>
        <p:nvPicPr>
          <p:cNvPr id="90" name="Image 25" descr="preencoded.png">    </p:cNvPr>
          <p:cNvPicPr>
            <a:picLocks noChangeAspect="1"/>
          </p:cNvPicPr>
          <p:nvPr/>
        </p:nvPicPr>
        <p:blipFill>
          <a:blip r:embed="rId26"/>
          <a:srcRect l="-10096" r="-10096" t="0" b="0"/>
          <a:stretch/>
        </p:blipFill>
        <p:spPr>
          <a:xfrm>
            <a:off x="7642555" y="4556455"/>
            <a:ext cx="114300" cy="95098"/>
          </a:xfrm>
          <a:prstGeom prst="rect">
            <a:avLst/>
          </a:prstGeom>
        </p:spPr>
      </p:pic>
      <p:sp>
        <p:nvSpPr>
          <p:cNvPr id="91" name="Text 63"/>
          <p:cNvSpPr txBox="1"/>
          <p:nvPr/>
        </p:nvSpPr>
        <p:spPr>
          <a:xfrm>
            <a:off x="7756855" y="4454042"/>
            <a:ext cx="1124712" cy="305410"/>
          </a:xfrm>
          <a:prstGeom prst="rect">
            <a:avLst/>
          </a:prstGeom>
          <a:noFill/>
          <a:ln/>
        </p:spPr>
        <p:txBody>
          <a:bodyPr wrap="square" lIns="0" tIns="0" rIns="0" bIns="0" rtlCol="0" anchor="ctr"/>
          <a:lstStyle/>
          <a:p>
            <a:pPr algn="l" indent="0" marL="0">
              <a:buNone/>
            </a:pPr>
            <a:r>
              <a:rPr lang="en-US" sz="900" dirty="0">
                <a:solidFill>
                  <a:srgbClr val="4B5563"/>
                </a:solidFill>
                <a:latin typeface="Open Sans" pitchFamily="34" charset="0"/>
                <a:ea typeface="Open Sans" pitchFamily="34" charset="-122"/>
                <a:cs typeface="Open Sans" pitchFamily="34" charset="-120"/>
              </a:rPr>
              <a:t>Customer Support</a:t>
            </a:r>
            <a:endParaRPr lang="en-US" sz="900" dirty="0"/>
          </a:p>
        </p:txBody>
      </p:sp>
      <p:pic>
        <p:nvPicPr>
          <p:cNvPr id="92" name="Image 26" descr="preencoded.png">    </p:cNvPr>
          <p:cNvPicPr>
            <a:picLocks noChangeAspect="1"/>
          </p:cNvPicPr>
          <p:nvPr/>
        </p:nvPicPr>
        <p:blipFill>
          <a:blip r:embed="rId27"/>
          <a:srcRect l="0" r="0" t="0" b="0"/>
          <a:stretch/>
        </p:blipFill>
        <p:spPr>
          <a:xfrm>
            <a:off x="8075066" y="1976018"/>
            <a:ext cx="571500" cy="571500"/>
          </a:xfrm>
          <a:prstGeom prst="rect">
            <a:avLst/>
          </a:prstGeom>
        </p:spPr>
      </p:pic>
      <p:pic>
        <p:nvPicPr>
          <p:cNvPr id="93" name="Image 27" descr="preencoded.png">    </p:cNvPr>
          <p:cNvPicPr>
            <a:picLocks noChangeAspect="1"/>
          </p:cNvPicPr>
          <p:nvPr/>
        </p:nvPicPr>
        <p:blipFill>
          <a:blip r:embed="rId28"/>
          <a:srcRect l="-80" r="-80" t="0" b="0"/>
          <a:stretch/>
        </p:blipFill>
        <p:spPr>
          <a:xfrm>
            <a:off x="8217713" y="2147926"/>
            <a:ext cx="286207" cy="228600"/>
          </a:xfrm>
          <a:prstGeom prst="rect">
            <a:avLst/>
          </a:prstGeom>
        </p:spPr>
      </p:pic>
      <p:pic>
        <p:nvPicPr>
          <p:cNvPr id="94" name="Image 28" descr="preencoded.png">    </p:cNvPr>
          <p:cNvPicPr>
            <a:picLocks noChangeAspect="1"/>
          </p:cNvPicPr>
          <p:nvPr/>
        </p:nvPicPr>
        <p:blipFill>
          <a:blip r:embed="rId29"/>
          <a:stretch>
            <a:fillRect/>
          </a:stretch>
        </p:blipFill>
        <p:spPr>
          <a:xfrm>
            <a:off x="8437169" y="1957730"/>
            <a:ext cx="228600" cy="228600"/>
          </a:xfrm>
          <a:prstGeom prst="rect">
            <a:avLst/>
          </a:prstGeom>
        </p:spPr>
      </p:pic>
      <p:sp>
        <p:nvSpPr>
          <p:cNvPr id="95" name="Text 64"/>
          <p:cNvSpPr/>
          <p:nvPr/>
        </p:nvSpPr>
        <p:spPr>
          <a:xfrm>
            <a:off x="8437169" y="1957730"/>
            <a:ext cx="228600" cy="228600"/>
          </a:xfrm>
          <a:prstGeom prst="rect">
            <a:avLst/>
          </a:prstGeom>
          <a:solidFill>
            <a:srgbClr val="FFFFFF">
              <a:alpha val="0"/>
            </a:srgbClr>
          </a:solidFill>
          <a:ln w="25400">
            <a:solidFill>
              <a:srgbClr val="FFFFFF"/>
            </a:solidFill>
          </a:ln>
        </p:spPr>
        <p:txBody>
          <a:bodyPr wrap="square" lIns="0" tIns="0" rIns="0" bIns="0" rtlCol="0" anchor="ctr"/>
          <a:lstStyle/>
          <a:p>
            <a:pPr algn="ctr" indent="0" marL="0">
              <a:buNone/>
            </a:pPr>
            <a:r>
              <a:rPr lang="en-US" sz="900" b="1" dirty="0">
                <a:solidFill>
                  <a:srgbClr val="FFFFFF"/>
                </a:solidFill>
                <a:latin typeface="Open Sans" pitchFamily="34" charset="0"/>
                <a:ea typeface="Open Sans" pitchFamily="34" charset="-122"/>
                <a:cs typeface="Open Sans" pitchFamily="34" charset="-120"/>
              </a:rPr>
              <a:t>4</a:t>
            </a:r>
            <a:endParaRPr lang="en-US" sz="900" dirty="0"/>
          </a:p>
        </p:txBody>
      </p:sp>
      <p:sp>
        <p:nvSpPr>
          <p:cNvPr id="96" name="Shape 65"/>
          <p:cNvSpPr/>
          <p:nvPr/>
        </p:nvSpPr>
        <p:spPr>
          <a:xfrm>
            <a:off x="9631375" y="2691079"/>
            <a:ext cx="1990649" cy="2667305"/>
          </a:xfrm>
          <a:prstGeom prst="roundRect">
            <a:avLst>
              <a:gd name="adj" fmla="val 2637"/>
            </a:avLst>
          </a:prstGeom>
          <a:solidFill>
            <a:srgbClr val="FFFFFF"/>
          </a:solidFill>
          <a:ln w="12700">
            <a:solidFill>
              <a:srgbClr val="E5E7EB"/>
            </a:solidFill>
            <a:prstDash val="solid"/>
          </a:ln>
          <a:effectLst>
            <a:outerShdw sx="100000" sy="100000" kx="0" ky="0" algn="bl" rotWithShape="0" blurRad="63500" dist="38100" dir="16200000">
              <a:srgbClr val="000000">
                <a:alpha val="5000"/>
              </a:srgbClr>
            </a:outerShdw>
          </a:effectLst>
        </p:spPr>
      </p:sp>
      <p:sp>
        <p:nvSpPr>
          <p:cNvPr id="97" name="Shape 66"/>
          <p:cNvSpPr/>
          <p:nvPr/>
        </p:nvSpPr>
        <p:spPr>
          <a:xfrm>
            <a:off x="9784080" y="3357677"/>
            <a:ext cx="1686154" cy="9144"/>
          </a:xfrm>
          <a:prstGeom prst="rect">
            <a:avLst/>
          </a:prstGeom>
          <a:solidFill>
            <a:srgbClr val="F3F4F6"/>
          </a:solidFill>
          <a:ln w="12700">
            <a:solidFill>
              <a:srgbClr val="F3F4F6">
                <a:alpha val="0"/>
              </a:srgbClr>
            </a:solidFill>
            <a:prstDash val="solid"/>
          </a:ln>
        </p:spPr>
      </p:sp>
      <p:sp>
        <p:nvSpPr>
          <p:cNvPr id="98" name="Text 67"/>
          <p:cNvSpPr txBox="1"/>
          <p:nvPr/>
        </p:nvSpPr>
        <p:spPr>
          <a:xfrm>
            <a:off x="9745675" y="2842870"/>
            <a:ext cx="1762963" cy="228600"/>
          </a:xfrm>
          <a:prstGeom prst="rect">
            <a:avLst/>
          </a:prstGeom>
          <a:noFill/>
          <a:ln/>
        </p:spPr>
        <p:txBody>
          <a:bodyPr wrap="square" lIns="0" tIns="0" rIns="0" bIns="0" rtlCol="0" anchor="ctr"/>
          <a:lstStyle/>
          <a:p>
            <a:pPr algn="ctr" indent="0" marL="0">
              <a:buNone/>
            </a:pPr>
            <a:r>
              <a:rPr lang="en-US" sz="1200" b="1" dirty="0">
                <a:solidFill>
                  <a:srgbClr val="1F2937"/>
                </a:solidFill>
                <a:latin typeface="Montserrat" pitchFamily="34" charset="0"/>
                <a:ea typeface="Montserrat" pitchFamily="34" charset="-122"/>
                <a:cs typeface="Montserrat" pitchFamily="34" charset="-120"/>
              </a:rPr>
              <a:t>Follow-up</a:t>
            </a:r>
            <a:endParaRPr lang="en-US" sz="1200" dirty="0"/>
          </a:p>
        </p:txBody>
      </p:sp>
      <p:sp>
        <p:nvSpPr>
          <p:cNvPr id="99" name="Text 68"/>
          <p:cNvSpPr txBox="1"/>
          <p:nvPr/>
        </p:nvSpPr>
        <p:spPr>
          <a:xfrm>
            <a:off x="9736531" y="3109874"/>
            <a:ext cx="1782166" cy="152705"/>
          </a:xfrm>
          <a:prstGeom prst="rect">
            <a:avLst/>
          </a:prstGeom>
          <a:noFill/>
          <a:ln/>
        </p:spPr>
        <p:txBody>
          <a:bodyPr wrap="square" lIns="0" tIns="0" rIns="0" bIns="0" rtlCol="0" anchor="ctr"/>
          <a:lstStyle/>
          <a:p>
            <a:pPr algn="ctr" indent="0" marL="0">
              <a:buNone/>
            </a:pPr>
            <a:r>
              <a:rPr lang="en-US" sz="900" i="1" dirty="0">
                <a:solidFill>
                  <a:srgbClr val="6B7280"/>
                </a:solidFill>
                <a:latin typeface="Open Sans" pitchFamily="34" charset="0"/>
                <a:ea typeface="Open Sans" pitchFamily="34" charset="-122"/>
                <a:cs typeface="Open Sans" pitchFamily="34" charset="-120"/>
              </a:rPr>
              <a:t>Post-purchase engagement.</a:t>
            </a:r>
            <a:endParaRPr lang="en-US" sz="900" dirty="0"/>
          </a:p>
        </p:txBody>
      </p:sp>
      <p:sp>
        <p:nvSpPr>
          <p:cNvPr id="100" name="Text 69"/>
          <p:cNvSpPr txBox="1"/>
          <p:nvPr/>
        </p:nvSpPr>
        <p:spPr>
          <a:xfrm>
            <a:off x="9784080" y="3505810"/>
            <a:ext cx="1762963" cy="162763"/>
          </a:xfrm>
          <a:prstGeom prst="rect">
            <a:avLst/>
          </a:prstGeom>
          <a:noFill/>
          <a:ln/>
        </p:spPr>
        <p:txBody>
          <a:bodyPr wrap="square" lIns="0" tIns="0" rIns="0" bIns="0" rtlCol="0" anchor="ctr"/>
          <a:lstStyle/>
          <a:p>
            <a:pPr algn="l" indent="0" marL="0">
              <a:buNone/>
            </a:pPr>
            <a:r>
              <a:rPr lang="en-US" sz="800" b="1" spc="38" kern="0" dirty="0">
                <a:solidFill>
                  <a:srgbClr val="9CA3AF"/>
                </a:solidFill>
                <a:latin typeface="Open Sans" pitchFamily="34" charset="0"/>
                <a:ea typeface="Open Sans" pitchFamily="34" charset="-122"/>
                <a:cs typeface="Open Sans" pitchFamily="34" charset="-120"/>
              </a:rPr>
              <a:t>Touchpoints</a:t>
            </a:r>
            <a:endParaRPr lang="en-US" sz="800" dirty="0"/>
          </a:p>
        </p:txBody>
      </p:sp>
      <p:sp>
        <p:nvSpPr>
          <p:cNvPr id="101" name="Shape 70"/>
          <p:cNvSpPr/>
          <p:nvPr/>
        </p:nvSpPr>
        <p:spPr>
          <a:xfrm>
            <a:off x="9784080" y="3739896"/>
            <a:ext cx="1686154" cy="304495"/>
          </a:xfrm>
          <a:prstGeom prst="roundRect">
            <a:avLst>
              <a:gd name="adj" fmla="val 56306"/>
            </a:avLst>
          </a:prstGeom>
          <a:solidFill>
            <a:srgbClr val="F9FAFB"/>
          </a:solidFill>
          <a:ln/>
        </p:spPr>
      </p:sp>
      <p:sp>
        <p:nvSpPr>
          <p:cNvPr id="102" name="Shape 71"/>
          <p:cNvSpPr/>
          <p:nvPr/>
        </p:nvSpPr>
        <p:spPr>
          <a:xfrm>
            <a:off x="9784080" y="3739896"/>
            <a:ext cx="28346" cy="304495"/>
          </a:xfrm>
          <a:prstGeom prst="roundRect">
            <a:avLst>
              <a:gd name="adj" fmla="val 604847"/>
            </a:avLst>
          </a:prstGeom>
          <a:solidFill>
            <a:srgbClr val="BFDBFE"/>
          </a:solidFill>
          <a:ln w="12700">
            <a:solidFill>
              <a:srgbClr val="BFDBFE">
                <a:alpha val="0"/>
              </a:srgbClr>
            </a:solidFill>
            <a:prstDash val="solid"/>
          </a:ln>
        </p:spPr>
      </p:sp>
      <p:pic>
        <p:nvPicPr>
          <p:cNvPr id="103" name="Image 29" descr="preencoded.png">    </p:cNvPr>
          <p:cNvPicPr>
            <a:picLocks noChangeAspect="1"/>
          </p:cNvPicPr>
          <p:nvPr/>
        </p:nvPicPr>
        <p:blipFill>
          <a:blip r:embed="rId30"/>
          <a:srcRect l="-10096" r="-10096" t="0" b="0"/>
          <a:stretch/>
        </p:blipFill>
        <p:spPr>
          <a:xfrm>
            <a:off x="9907524" y="3841394"/>
            <a:ext cx="114300" cy="95098"/>
          </a:xfrm>
          <a:prstGeom prst="rect">
            <a:avLst/>
          </a:prstGeom>
        </p:spPr>
      </p:pic>
      <p:sp>
        <p:nvSpPr>
          <p:cNvPr id="104" name="Text 72"/>
          <p:cNvSpPr txBox="1"/>
          <p:nvPr/>
        </p:nvSpPr>
        <p:spPr>
          <a:xfrm>
            <a:off x="10021824" y="3739896"/>
            <a:ext cx="1114654" cy="305410"/>
          </a:xfrm>
          <a:prstGeom prst="rect">
            <a:avLst/>
          </a:prstGeom>
          <a:noFill/>
          <a:ln/>
        </p:spPr>
        <p:txBody>
          <a:bodyPr wrap="square" lIns="0" tIns="0" rIns="0" bIns="0" rtlCol="0" anchor="ctr"/>
          <a:lstStyle/>
          <a:p>
            <a:pPr algn="l" indent="0" marL="0">
              <a:buNone/>
            </a:pPr>
            <a:r>
              <a:rPr lang="en-US" sz="900" dirty="0">
                <a:solidFill>
                  <a:srgbClr val="4B5563"/>
                </a:solidFill>
                <a:latin typeface="Open Sans" pitchFamily="34" charset="0"/>
                <a:ea typeface="Open Sans" pitchFamily="34" charset="-122"/>
                <a:cs typeface="Open Sans" pitchFamily="34" charset="-120"/>
              </a:rPr>
              <a:t>Email / Newsletter</a:t>
            </a:r>
            <a:endParaRPr lang="en-US" sz="900" dirty="0"/>
          </a:p>
        </p:txBody>
      </p:sp>
      <p:sp>
        <p:nvSpPr>
          <p:cNvPr id="105" name="Shape 73"/>
          <p:cNvSpPr/>
          <p:nvPr/>
        </p:nvSpPr>
        <p:spPr>
          <a:xfrm>
            <a:off x="9784080" y="4096512"/>
            <a:ext cx="1686154" cy="304495"/>
          </a:xfrm>
          <a:prstGeom prst="roundRect">
            <a:avLst>
              <a:gd name="adj" fmla="val 56306"/>
            </a:avLst>
          </a:prstGeom>
          <a:solidFill>
            <a:srgbClr val="F9FAFB"/>
          </a:solidFill>
          <a:ln/>
        </p:spPr>
      </p:sp>
      <p:sp>
        <p:nvSpPr>
          <p:cNvPr id="106" name="Shape 74"/>
          <p:cNvSpPr/>
          <p:nvPr/>
        </p:nvSpPr>
        <p:spPr>
          <a:xfrm>
            <a:off x="9784080" y="4096512"/>
            <a:ext cx="28346" cy="304495"/>
          </a:xfrm>
          <a:prstGeom prst="roundRect">
            <a:avLst>
              <a:gd name="adj" fmla="val 604847"/>
            </a:avLst>
          </a:prstGeom>
          <a:solidFill>
            <a:srgbClr val="BFDBFE"/>
          </a:solidFill>
          <a:ln w="12700">
            <a:solidFill>
              <a:srgbClr val="BFDBFE">
                <a:alpha val="0"/>
              </a:srgbClr>
            </a:solidFill>
            <a:prstDash val="solid"/>
          </a:ln>
        </p:spPr>
      </p:sp>
      <p:pic>
        <p:nvPicPr>
          <p:cNvPr id="107" name="Image 30" descr="preencoded.png">    </p:cNvPr>
          <p:cNvPicPr>
            <a:picLocks noChangeAspect="1"/>
          </p:cNvPicPr>
          <p:nvPr/>
        </p:nvPicPr>
        <p:blipFill>
          <a:blip r:embed="rId31"/>
          <a:srcRect l="-10096" r="-10096" t="0" b="0"/>
          <a:stretch/>
        </p:blipFill>
        <p:spPr>
          <a:xfrm>
            <a:off x="9907524" y="4198925"/>
            <a:ext cx="114300" cy="95098"/>
          </a:xfrm>
          <a:prstGeom prst="rect">
            <a:avLst/>
          </a:prstGeom>
        </p:spPr>
      </p:pic>
      <p:sp>
        <p:nvSpPr>
          <p:cNvPr id="108" name="Text 75"/>
          <p:cNvSpPr txBox="1"/>
          <p:nvPr/>
        </p:nvSpPr>
        <p:spPr>
          <a:xfrm>
            <a:off x="10021824" y="4096512"/>
            <a:ext cx="1000354" cy="305410"/>
          </a:xfrm>
          <a:prstGeom prst="rect">
            <a:avLst/>
          </a:prstGeom>
          <a:noFill/>
          <a:ln/>
        </p:spPr>
        <p:txBody>
          <a:bodyPr wrap="square" lIns="0" tIns="0" rIns="0" bIns="0" rtlCol="0" anchor="ctr"/>
          <a:lstStyle/>
          <a:p>
            <a:pPr algn="l" indent="0" marL="0">
              <a:buNone/>
            </a:pPr>
            <a:r>
              <a:rPr lang="en-US" sz="900" dirty="0">
                <a:solidFill>
                  <a:srgbClr val="4B5563"/>
                </a:solidFill>
                <a:latin typeface="Open Sans" pitchFamily="34" charset="0"/>
                <a:ea typeface="Open Sans" pitchFamily="34" charset="-122"/>
                <a:cs typeface="Open Sans" pitchFamily="34" charset="-120"/>
              </a:rPr>
              <a:t>Loyalty Program</a:t>
            </a:r>
            <a:endParaRPr lang="en-US" sz="900" dirty="0"/>
          </a:p>
        </p:txBody>
      </p:sp>
      <p:sp>
        <p:nvSpPr>
          <p:cNvPr id="109" name="Shape 76"/>
          <p:cNvSpPr/>
          <p:nvPr/>
        </p:nvSpPr>
        <p:spPr>
          <a:xfrm>
            <a:off x="9784080" y="4454042"/>
            <a:ext cx="1686154" cy="304495"/>
          </a:xfrm>
          <a:prstGeom prst="roundRect">
            <a:avLst>
              <a:gd name="adj" fmla="val 56306"/>
            </a:avLst>
          </a:prstGeom>
          <a:solidFill>
            <a:srgbClr val="F9FAFB"/>
          </a:solidFill>
          <a:ln/>
        </p:spPr>
      </p:sp>
      <p:sp>
        <p:nvSpPr>
          <p:cNvPr id="110" name="Shape 77"/>
          <p:cNvSpPr/>
          <p:nvPr/>
        </p:nvSpPr>
        <p:spPr>
          <a:xfrm>
            <a:off x="9784080" y="4454042"/>
            <a:ext cx="28346" cy="304495"/>
          </a:xfrm>
          <a:prstGeom prst="roundRect">
            <a:avLst>
              <a:gd name="adj" fmla="val 604847"/>
            </a:avLst>
          </a:prstGeom>
          <a:solidFill>
            <a:srgbClr val="BFDBFE"/>
          </a:solidFill>
          <a:ln w="12700">
            <a:solidFill>
              <a:srgbClr val="BFDBFE">
                <a:alpha val="0"/>
              </a:srgbClr>
            </a:solidFill>
            <a:prstDash val="solid"/>
          </a:ln>
        </p:spPr>
      </p:sp>
      <p:pic>
        <p:nvPicPr>
          <p:cNvPr id="111" name="Image 31" descr="preencoded.png">    </p:cNvPr>
          <p:cNvPicPr>
            <a:picLocks noChangeAspect="1"/>
          </p:cNvPicPr>
          <p:nvPr/>
        </p:nvPicPr>
        <p:blipFill>
          <a:blip r:embed="rId32"/>
          <a:srcRect l="-10096" r="-10096" t="0" b="0"/>
          <a:stretch/>
        </p:blipFill>
        <p:spPr>
          <a:xfrm>
            <a:off x="9907524" y="4556455"/>
            <a:ext cx="114300" cy="95098"/>
          </a:xfrm>
          <a:prstGeom prst="rect">
            <a:avLst/>
          </a:prstGeom>
        </p:spPr>
      </p:pic>
      <p:sp>
        <p:nvSpPr>
          <p:cNvPr id="112" name="Text 78"/>
          <p:cNvSpPr txBox="1"/>
          <p:nvPr/>
        </p:nvSpPr>
        <p:spPr>
          <a:xfrm>
            <a:off x="10021824" y="4454042"/>
            <a:ext cx="1010412" cy="305410"/>
          </a:xfrm>
          <a:prstGeom prst="rect">
            <a:avLst/>
          </a:prstGeom>
          <a:noFill/>
          <a:ln/>
        </p:spPr>
        <p:txBody>
          <a:bodyPr wrap="square" lIns="0" tIns="0" rIns="0" bIns="0" rtlCol="0" anchor="ctr"/>
          <a:lstStyle/>
          <a:p>
            <a:pPr algn="l" indent="0" marL="0">
              <a:buNone/>
            </a:pPr>
            <a:r>
              <a:rPr lang="en-US" sz="900" dirty="0">
                <a:solidFill>
                  <a:srgbClr val="4B5563"/>
                </a:solidFill>
                <a:latin typeface="Open Sans" pitchFamily="34" charset="0"/>
                <a:ea typeface="Open Sans" pitchFamily="34" charset="-122"/>
                <a:cs typeface="Open Sans" pitchFamily="34" charset="-120"/>
              </a:rPr>
              <a:t>Reorder Promos</a:t>
            </a:r>
            <a:endParaRPr lang="en-US" sz="900" dirty="0"/>
          </a:p>
        </p:txBody>
      </p:sp>
      <p:pic>
        <p:nvPicPr>
          <p:cNvPr id="113" name="Image 32" descr="preencoded.png">    </p:cNvPr>
          <p:cNvPicPr>
            <a:picLocks noChangeAspect="1"/>
          </p:cNvPicPr>
          <p:nvPr/>
        </p:nvPicPr>
        <p:blipFill>
          <a:blip r:embed="rId33"/>
          <a:srcRect l="0" r="0" t="0" b="0"/>
          <a:stretch/>
        </p:blipFill>
        <p:spPr>
          <a:xfrm>
            <a:off x="10340035" y="1976018"/>
            <a:ext cx="571500" cy="571500"/>
          </a:xfrm>
          <a:prstGeom prst="rect">
            <a:avLst/>
          </a:prstGeom>
        </p:spPr>
      </p:pic>
      <p:pic>
        <p:nvPicPr>
          <p:cNvPr id="114" name="Image 33" descr="preencoded.png">    </p:cNvPr>
          <p:cNvPicPr>
            <a:picLocks noChangeAspect="1"/>
          </p:cNvPicPr>
          <p:nvPr/>
        </p:nvPicPr>
        <p:blipFill>
          <a:blip r:embed="rId34"/>
          <a:srcRect l="0" r="0" t="0" b="0"/>
          <a:stretch/>
        </p:blipFill>
        <p:spPr>
          <a:xfrm>
            <a:off x="10511942" y="2147926"/>
            <a:ext cx="228600" cy="228600"/>
          </a:xfrm>
          <a:prstGeom prst="rect">
            <a:avLst/>
          </a:prstGeom>
        </p:spPr>
      </p:pic>
      <p:pic>
        <p:nvPicPr>
          <p:cNvPr id="115" name="Image 34" descr="preencoded.png">    </p:cNvPr>
          <p:cNvPicPr>
            <a:picLocks noChangeAspect="1"/>
          </p:cNvPicPr>
          <p:nvPr/>
        </p:nvPicPr>
        <p:blipFill>
          <a:blip r:embed="rId35"/>
          <a:stretch>
            <a:fillRect/>
          </a:stretch>
        </p:blipFill>
        <p:spPr>
          <a:xfrm>
            <a:off x="10702138" y="1957730"/>
            <a:ext cx="228600" cy="228600"/>
          </a:xfrm>
          <a:prstGeom prst="rect">
            <a:avLst/>
          </a:prstGeom>
        </p:spPr>
      </p:pic>
      <p:sp>
        <p:nvSpPr>
          <p:cNvPr id="116" name="Text 79"/>
          <p:cNvSpPr/>
          <p:nvPr/>
        </p:nvSpPr>
        <p:spPr>
          <a:xfrm>
            <a:off x="10702138" y="1957730"/>
            <a:ext cx="228600" cy="228600"/>
          </a:xfrm>
          <a:prstGeom prst="rect">
            <a:avLst/>
          </a:prstGeom>
          <a:solidFill>
            <a:srgbClr val="FFFFFF">
              <a:alpha val="0"/>
            </a:srgbClr>
          </a:solidFill>
          <a:ln w="25400">
            <a:solidFill>
              <a:srgbClr val="FFFFFF"/>
            </a:solidFill>
          </a:ln>
        </p:spPr>
        <p:txBody>
          <a:bodyPr wrap="square" lIns="0" tIns="0" rIns="0" bIns="0" rtlCol="0" anchor="ctr"/>
          <a:lstStyle/>
          <a:p>
            <a:pPr algn="ctr" indent="0" marL="0">
              <a:buNone/>
            </a:pPr>
            <a:r>
              <a:rPr lang="en-US" sz="900" b="1" dirty="0">
                <a:solidFill>
                  <a:srgbClr val="FFFFFF"/>
                </a:solidFill>
                <a:latin typeface="Open Sans" pitchFamily="34" charset="0"/>
                <a:ea typeface="Open Sans" pitchFamily="34" charset="-122"/>
                <a:cs typeface="Open Sans" pitchFamily="34" charset="-120"/>
              </a:rPr>
              <a:t>5</a:t>
            </a:r>
            <a:endParaRPr lang="en-US" sz="900" dirty="0"/>
          </a:p>
        </p:txBody>
      </p:sp>
      <p:sp>
        <p:nvSpPr>
          <p:cNvPr id="117" name="Shape 80"/>
          <p:cNvSpPr/>
          <p:nvPr/>
        </p:nvSpPr>
        <p:spPr>
          <a:xfrm>
            <a:off x="0" y="6381598"/>
            <a:ext cx="12191695" cy="476402"/>
          </a:xfrm>
          <a:prstGeom prst="rect">
            <a:avLst/>
          </a:prstGeom>
          <a:solidFill>
            <a:srgbClr val="FFFFFF"/>
          </a:solidFill>
          <a:ln/>
        </p:spPr>
      </p:sp>
      <p:sp>
        <p:nvSpPr>
          <p:cNvPr id="118" name="Shape 81"/>
          <p:cNvSpPr/>
          <p:nvPr/>
        </p:nvSpPr>
        <p:spPr>
          <a:xfrm>
            <a:off x="0" y="6381598"/>
            <a:ext cx="12191695" cy="9144"/>
          </a:xfrm>
          <a:prstGeom prst="rect">
            <a:avLst/>
          </a:prstGeom>
          <a:solidFill>
            <a:srgbClr val="E5E7EB"/>
          </a:solidFill>
          <a:ln w="12700">
            <a:solidFill>
              <a:srgbClr val="E5E7EB">
                <a:alpha val="0"/>
              </a:srgbClr>
            </a:solidFill>
            <a:prstDash val="solid"/>
          </a:ln>
        </p:spPr>
      </p:sp>
      <p:sp>
        <p:nvSpPr>
          <p:cNvPr id="119" name="Text 82"/>
          <p:cNvSpPr txBox="1"/>
          <p:nvPr/>
        </p:nvSpPr>
        <p:spPr>
          <a:xfrm>
            <a:off x="571500" y="6529730"/>
            <a:ext cx="2629814"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Principles of Marketing • Module 7</a:t>
            </a:r>
            <a:endParaRPr lang="en-US" sz="1000" dirty="0"/>
          </a:p>
        </p:txBody>
      </p:sp>
      <p:sp>
        <p:nvSpPr>
          <p:cNvPr id="120" name="Text 83"/>
          <p:cNvSpPr txBox="1"/>
          <p:nvPr/>
        </p:nvSpPr>
        <p:spPr>
          <a:xfrm>
            <a:off x="11468405" y="6529730"/>
            <a:ext cx="238658"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24</a:t>
            </a:r>
            <a:endParaRPr lang="en-US" sz="1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3F4F6"/>
          </a:solidFill>
          <a:ln w="12700">
            <a:solidFill>
              <a:srgbClr val="FFFFFF">
                <a:alpha val="0"/>
              </a:srgbClr>
            </a:solidFill>
            <a:prstDash val="solid"/>
          </a:ln>
        </p:spPr>
      </p:sp>
      <p:pic>
        <p:nvPicPr>
          <p:cNvPr id="3" name="Image 0" descr="preencoded.png">    </p:cNvPr>
          <p:cNvPicPr>
            <a:picLocks noChangeAspect="1"/>
          </p:cNvPicPr>
          <p:nvPr/>
        </p:nvPicPr>
        <p:blipFill>
          <a:blip r:embed="rId1"/>
          <a:srcRect l="0" r="0" t="-1" b="-1"/>
          <a:stretch/>
        </p:blipFill>
        <p:spPr>
          <a:xfrm>
            <a:off x="0" y="0"/>
            <a:ext cx="12191695" cy="6858000"/>
          </a:xfrm>
          <a:prstGeom prst="rect">
            <a:avLst/>
          </a:prstGeom>
        </p:spPr>
      </p:pic>
      <p:pic>
        <p:nvPicPr>
          <p:cNvPr id="4" name="Image 1" descr="preencoded.png">    </p:cNvPr>
          <p:cNvPicPr>
            <a:picLocks noChangeAspect="1"/>
          </p:cNvPicPr>
          <p:nvPr/>
        </p:nvPicPr>
        <p:blipFill>
          <a:blip r:embed="rId2"/>
          <a:srcRect l="-200" r="-200" t="0" b="0"/>
          <a:stretch/>
        </p:blipFill>
        <p:spPr>
          <a:xfrm>
            <a:off x="0" y="0"/>
            <a:ext cx="12191695" cy="75895"/>
          </a:xfrm>
          <a:prstGeom prst="rect">
            <a:avLst/>
          </a:prstGeom>
        </p:spPr>
      </p:pic>
      <p:pic>
        <p:nvPicPr>
          <p:cNvPr id="5" name="Image 2" descr="preencoded.png">    </p:cNvPr>
          <p:cNvPicPr>
            <a:picLocks noChangeAspect="1"/>
          </p:cNvPicPr>
          <p:nvPr/>
        </p:nvPicPr>
        <p:blipFill>
          <a:blip r:embed="rId3"/>
          <a:stretch>
            <a:fillRect/>
          </a:stretch>
        </p:blipFill>
        <p:spPr>
          <a:xfrm>
            <a:off x="571500" y="457200"/>
            <a:ext cx="1495044" cy="228600"/>
          </a:xfrm>
          <a:prstGeom prst="rect">
            <a:avLst/>
          </a:prstGeom>
        </p:spPr>
      </p:pic>
      <p:sp>
        <p:nvSpPr>
          <p:cNvPr id="6" name="Text 1"/>
          <p:cNvSpPr/>
          <p:nvPr/>
        </p:nvSpPr>
        <p:spPr>
          <a:xfrm>
            <a:off x="571500" y="457200"/>
            <a:ext cx="1495958" cy="228600"/>
          </a:xfrm>
          <a:prstGeom prst="rect">
            <a:avLst/>
          </a:prstGeom>
          <a:solidFill>
            <a:srgbClr val="FFFFFF">
              <a:alpha val="0"/>
            </a:srgbClr>
          </a:solidFill>
          <a:ln>
            <a:solidFill>
              <a:srgbClr val="FFFFFF">
                <a:alpha val="0"/>
              </a:srgbClr>
            </a:solidFill>
          </a:ln>
        </p:spPr>
        <p:txBody>
          <a:bodyPr wrap="square" lIns="0" tIns="0" rIns="0" bIns="0" rtlCol="0" anchor="ctr"/>
          <a:lstStyle/>
          <a:p>
            <a:pPr algn="ctr" indent="0" marL="0">
              <a:buNone/>
            </a:pPr>
            <a:r>
              <a:rPr lang="en-US" sz="900" b="1" spc="45" kern="0" dirty="0">
                <a:solidFill>
                  <a:srgbClr val="1E40AF"/>
                </a:solidFill>
                <a:latin typeface="Open Sans" pitchFamily="34" charset="0"/>
                <a:ea typeface="Open Sans" pitchFamily="34" charset="-122"/>
                <a:cs typeface="Open Sans" pitchFamily="34" charset="-120"/>
              </a:rPr>
              <a:t>Customer Journey</a:t>
            </a:r>
            <a:endParaRPr lang="en-US" sz="900" dirty="0"/>
          </a:p>
        </p:txBody>
      </p:sp>
      <p:pic>
        <p:nvPicPr>
          <p:cNvPr id="7" name="Image 3" descr="preencoded.png">    </p:cNvPr>
          <p:cNvPicPr>
            <a:picLocks noChangeAspect="1"/>
          </p:cNvPicPr>
          <p:nvPr/>
        </p:nvPicPr>
        <p:blipFill>
          <a:blip r:embed="rId4"/>
          <a:srcRect l="-2083" r="-2083" t="0" b="0"/>
          <a:stretch/>
        </p:blipFill>
        <p:spPr>
          <a:xfrm>
            <a:off x="2180844" y="566928"/>
            <a:ext cx="9439351" cy="9144"/>
          </a:xfrm>
          <a:prstGeom prst="rect">
            <a:avLst/>
          </a:prstGeom>
        </p:spPr>
      </p:pic>
      <p:sp>
        <p:nvSpPr>
          <p:cNvPr id="8" name="Text 2"/>
          <p:cNvSpPr txBox="1"/>
          <p:nvPr/>
        </p:nvSpPr>
        <p:spPr>
          <a:xfrm>
            <a:off x="571500" y="761695"/>
            <a:ext cx="11239805" cy="381305"/>
          </a:xfrm>
          <a:prstGeom prst="rect">
            <a:avLst/>
          </a:prstGeom>
          <a:noFill/>
          <a:ln/>
        </p:spPr>
        <p:txBody>
          <a:bodyPr wrap="square" lIns="0" tIns="0" rIns="0" bIns="0" rtlCol="0" anchor="ctr"/>
          <a:lstStyle/>
          <a:p>
            <a:pPr algn="l" indent="0" marL="0">
              <a:buNone/>
            </a:pPr>
            <a:r>
              <a:rPr lang="en-US" sz="2700" b="1" dirty="0">
                <a:solidFill>
                  <a:srgbClr val="1F2937"/>
                </a:solidFill>
                <a:latin typeface="Montserrat" pitchFamily="34" charset="0"/>
                <a:ea typeface="Montserrat" pitchFamily="34" charset="-122"/>
                <a:cs typeface="Montserrat" pitchFamily="34" charset="-120"/>
              </a:rPr>
              <a:t> Common Journey </a:t>
            </a:r>
            <a:pPr algn="l" indent="0" marL="0">
              <a:buNone/>
            </a:pPr>
            <a:r>
              <a:rPr lang="en-US" sz="2700" b="1" dirty="0">
                <a:solidFill>
                  <a:srgbClr val="DC2626"/>
                </a:solidFill>
                <a:latin typeface="Montserrat" pitchFamily="34" charset="0"/>
                <a:ea typeface="Montserrat" pitchFamily="34" charset="-122"/>
                <a:cs typeface="Montserrat" pitchFamily="34" charset="-120"/>
              </a:rPr>
              <a:t>Drop-offs</a:t>
            </a:r>
            <a:endParaRPr lang="en-US" sz="2700" dirty="0"/>
          </a:p>
        </p:txBody>
      </p:sp>
      <p:sp>
        <p:nvSpPr>
          <p:cNvPr id="9" name="Shape 3"/>
          <p:cNvSpPr/>
          <p:nvPr/>
        </p:nvSpPr>
        <p:spPr>
          <a:xfrm>
            <a:off x="571500" y="1524305"/>
            <a:ext cx="5333695" cy="3924605"/>
          </a:xfrm>
          <a:prstGeom prst="roundRect">
            <a:avLst>
              <a:gd name="adj" fmla="val 679"/>
            </a:avLst>
          </a:prstGeom>
          <a:solidFill>
            <a:srgbClr val="F8FAFC"/>
          </a:solidFill>
          <a:ln/>
        </p:spPr>
      </p:sp>
      <p:sp>
        <p:nvSpPr>
          <p:cNvPr id="10" name="Shape 4"/>
          <p:cNvSpPr/>
          <p:nvPr/>
        </p:nvSpPr>
        <p:spPr>
          <a:xfrm>
            <a:off x="571500" y="1524305"/>
            <a:ext cx="47549" cy="3924605"/>
          </a:xfrm>
          <a:prstGeom prst="roundRect">
            <a:avLst>
              <a:gd name="adj" fmla="val 56012"/>
            </a:avLst>
          </a:prstGeom>
          <a:solidFill>
            <a:srgbClr val="2C3E50"/>
          </a:solidFill>
          <a:ln w="12700">
            <a:solidFill>
              <a:srgbClr val="2C3E50">
                <a:alpha val="0"/>
              </a:srgbClr>
            </a:solidFill>
            <a:prstDash val="solid"/>
          </a:ln>
        </p:spPr>
      </p:sp>
      <p:sp>
        <p:nvSpPr>
          <p:cNvPr id="11" name="Shape 5"/>
          <p:cNvSpPr/>
          <p:nvPr/>
        </p:nvSpPr>
        <p:spPr>
          <a:xfrm>
            <a:off x="905256" y="2104949"/>
            <a:ext cx="4714646" cy="19202"/>
          </a:xfrm>
          <a:prstGeom prst="rect">
            <a:avLst/>
          </a:prstGeom>
          <a:solidFill>
            <a:srgbClr val="E5E7EB"/>
          </a:solidFill>
          <a:ln w="12700">
            <a:solidFill>
              <a:srgbClr val="E5E7EB">
                <a:alpha val="0"/>
              </a:srgbClr>
            </a:solidFill>
            <a:prstDash val="solid"/>
          </a:ln>
        </p:spPr>
      </p:sp>
      <p:sp>
        <p:nvSpPr>
          <p:cNvPr id="12" name="Text 6"/>
          <p:cNvSpPr txBox="1"/>
          <p:nvPr/>
        </p:nvSpPr>
        <p:spPr>
          <a:xfrm>
            <a:off x="1254557" y="1762049"/>
            <a:ext cx="4442155" cy="267005"/>
          </a:xfrm>
          <a:prstGeom prst="rect">
            <a:avLst/>
          </a:prstGeom>
          <a:solidFill>
            <a:srgbClr val="FFFFFF">
              <a:alpha val="0"/>
            </a:srgbClr>
          </a:solidFill>
          <a:ln>
            <a:solidFill>
              <a:srgbClr val="FFFFFF">
                <a:alpha val="0"/>
              </a:srgbClr>
            </a:solidFill>
          </a:ln>
        </p:spPr>
        <p:txBody>
          <a:bodyPr wrap="square" lIns="0" tIns="0" rIns="0" bIns="0" rtlCol="0" anchor="ctr"/>
          <a:lstStyle/>
          <a:p>
            <a:pPr algn="l" indent="0" marL="0">
              <a:buNone/>
            </a:pPr>
            <a:r>
              <a:rPr lang="en-US" sz="1500" b="1" dirty="0">
                <a:solidFill>
                  <a:srgbClr val="374151"/>
                </a:solidFill>
                <a:latin typeface="Montserrat" pitchFamily="34" charset="0"/>
                <a:ea typeface="Montserrat" pitchFamily="34" charset="-122"/>
                <a:cs typeface="Montserrat" pitchFamily="34" charset="-120"/>
              </a:rPr>
              <a:t> Acquisition &amp; Action </a:t>
            </a:r>
            <a:endParaRPr lang="en-US" sz="1500" dirty="0"/>
          </a:p>
        </p:txBody>
      </p:sp>
      <p:pic>
        <p:nvPicPr>
          <p:cNvPr id="13" name="Image 4" descr="preencoded.png">    </p:cNvPr>
          <p:cNvPicPr>
            <a:picLocks noChangeAspect="1"/>
          </p:cNvPicPr>
          <p:nvPr/>
        </p:nvPicPr>
        <p:blipFill>
          <a:blip r:embed="rId5"/>
          <a:srcRect l="-1282" r="-1282" t="0" b="0"/>
          <a:stretch/>
        </p:blipFill>
        <p:spPr>
          <a:xfrm>
            <a:off x="905256" y="1795882"/>
            <a:ext cx="219456" cy="190195"/>
          </a:xfrm>
          <a:prstGeom prst="rect">
            <a:avLst/>
          </a:prstGeom>
        </p:spPr>
      </p:pic>
      <p:sp>
        <p:nvSpPr>
          <p:cNvPr id="14" name="Shape 7"/>
          <p:cNvSpPr/>
          <p:nvPr/>
        </p:nvSpPr>
        <p:spPr>
          <a:xfrm>
            <a:off x="905256" y="2962656"/>
            <a:ext cx="4714646" cy="9144"/>
          </a:xfrm>
          <a:prstGeom prst="rect">
            <a:avLst/>
          </a:prstGeom>
          <a:solidFill>
            <a:srgbClr val="E2E8F0"/>
          </a:solidFill>
          <a:ln w="12700">
            <a:solidFill>
              <a:srgbClr val="E2E8F0">
                <a:alpha val="0"/>
              </a:srgbClr>
            </a:solidFill>
            <a:prstDash val="solid"/>
          </a:ln>
        </p:spPr>
      </p:sp>
      <p:sp>
        <p:nvSpPr>
          <p:cNvPr id="15" name="Shape 8"/>
          <p:cNvSpPr/>
          <p:nvPr/>
        </p:nvSpPr>
        <p:spPr>
          <a:xfrm>
            <a:off x="1019556" y="2467051"/>
            <a:ext cx="381305" cy="381305"/>
          </a:xfrm>
          <a:prstGeom prst="ellipse">
            <a:avLst/>
          </a:prstGeom>
          <a:solidFill>
            <a:srgbClr val="E2E8F0"/>
          </a:solidFill>
          <a:ln w="12700">
            <a:solidFill>
              <a:srgbClr val="FFFFFF">
                <a:alpha val="0"/>
              </a:srgbClr>
            </a:solidFill>
            <a:prstDash val="solid"/>
          </a:ln>
        </p:spPr>
      </p:sp>
      <p:pic>
        <p:nvPicPr>
          <p:cNvPr id="16" name="Image 5" descr="preencoded.png">    </p:cNvPr>
          <p:cNvPicPr>
            <a:picLocks noChangeAspect="1"/>
          </p:cNvPicPr>
          <p:nvPr/>
        </p:nvPicPr>
        <p:blipFill>
          <a:blip r:embed="rId6"/>
          <a:srcRect l="0" r="0" t="0" b="0"/>
          <a:stretch/>
        </p:blipFill>
        <p:spPr>
          <a:xfrm>
            <a:off x="1123798" y="2572207"/>
            <a:ext cx="171907" cy="171907"/>
          </a:xfrm>
          <a:prstGeom prst="rect">
            <a:avLst/>
          </a:prstGeom>
        </p:spPr>
      </p:pic>
      <p:sp>
        <p:nvSpPr>
          <p:cNvPr id="17" name="Text 9"/>
          <p:cNvSpPr txBox="1"/>
          <p:nvPr/>
        </p:nvSpPr>
        <p:spPr>
          <a:xfrm>
            <a:off x="1543507" y="2529230"/>
            <a:ext cx="1780337" cy="257861"/>
          </a:xfrm>
          <a:prstGeom prst="rect">
            <a:avLst/>
          </a:prstGeom>
          <a:noFill/>
          <a:ln/>
        </p:spPr>
        <p:txBody>
          <a:bodyPr wrap="square" lIns="0" tIns="0" rIns="0" bIns="0" rtlCol="0" anchor="ctr"/>
          <a:lstStyle/>
          <a:p>
            <a:pPr algn="l" indent="0" marL="0">
              <a:buNone/>
            </a:pPr>
            <a:r>
              <a:rPr lang="en-US" sz="1300" b="1" dirty="0">
                <a:solidFill>
                  <a:srgbClr val="334155"/>
                </a:solidFill>
                <a:latin typeface="Open Sans" pitchFamily="34" charset="0"/>
                <a:ea typeface="Open Sans" pitchFamily="34" charset="-122"/>
                <a:cs typeface="Open Sans" pitchFamily="34" charset="-120"/>
              </a:rPr>
              <a:t>Can't find product</a:t>
            </a:r>
            <a:endParaRPr lang="en-US" sz="1300" dirty="0"/>
          </a:p>
        </p:txBody>
      </p:sp>
      <p:sp>
        <p:nvSpPr>
          <p:cNvPr id="18" name="Shape 10"/>
          <p:cNvSpPr/>
          <p:nvPr/>
        </p:nvSpPr>
        <p:spPr>
          <a:xfrm>
            <a:off x="905256" y="3771900"/>
            <a:ext cx="4714646" cy="9144"/>
          </a:xfrm>
          <a:prstGeom prst="rect">
            <a:avLst/>
          </a:prstGeom>
          <a:solidFill>
            <a:srgbClr val="E2E8F0"/>
          </a:solidFill>
          <a:ln w="12700">
            <a:solidFill>
              <a:srgbClr val="E2E8F0">
                <a:alpha val="0"/>
              </a:srgbClr>
            </a:solidFill>
            <a:prstDash val="solid"/>
          </a:ln>
        </p:spPr>
      </p:sp>
      <p:sp>
        <p:nvSpPr>
          <p:cNvPr id="19" name="Shape 11"/>
          <p:cNvSpPr/>
          <p:nvPr/>
        </p:nvSpPr>
        <p:spPr>
          <a:xfrm>
            <a:off x="1019556" y="3276295"/>
            <a:ext cx="381305" cy="381305"/>
          </a:xfrm>
          <a:prstGeom prst="ellipse">
            <a:avLst/>
          </a:prstGeom>
          <a:solidFill>
            <a:srgbClr val="E2E8F0"/>
          </a:solidFill>
          <a:ln w="12700">
            <a:solidFill>
              <a:srgbClr val="FFFFFF">
                <a:alpha val="0"/>
              </a:srgbClr>
            </a:solidFill>
            <a:prstDash val="solid"/>
          </a:ln>
        </p:spPr>
      </p:sp>
      <p:pic>
        <p:nvPicPr>
          <p:cNvPr id="20" name="Image 6" descr="preencoded.png">    </p:cNvPr>
          <p:cNvPicPr>
            <a:picLocks noChangeAspect="1"/>
          </p:cNvPicPr>
          <p:nvPr/>
        </p:nvPicPr>
        <p:blipFill>
          <a:blip r:embed="rId7"/>
          <a:srcRect l="0" r="0" t="-842" b="-842"/>
          <a:stretch/>
        </p:blipFill>
        <p:spPr>
          <a:xfrm>
            <a:off x="1114654" y="3381451"/>
            <a:ext cx="190195" cy="171907"/>
          </a:xfrm>
          <a:prstGeom prst="rect">
            <a:avLst/>
          </a:prstGeom>
        </p:spPr>
      </p:pic>
      <p:sp>
        <p:nvSpPr>
          <p:cNvPr id="21" name="Text 12"/>
          <p:cNvSpPr txBox="1"/>
          <p:nvPr/>
        </p:nvSpPr>
        <p:spPr>
          <a:xfrm>
            <a:off x="1543507" y="3338474"/>
            <a:ext cx="1321308" cy="257861"/>
          </a:xfrm>
          <a:prstGeom prst="rect">
            <a:avLst/>
          </a:prstGeom>
          <a:noFill/>
          <a:ln/>
        </p:spPr>
        <p:txBody>
          <a:bodyPr wrap="square" lIns="0" tIns="0" rIns="0" bIns="0" rtlCol="0" anchor="ctr"/>
          <a:lstStyle/>
          <a:p>
            <a:pPr algn="l" indent="0" marL="0">
              <a:buNone/>
            </a:pPr>
            <a:r>
              <a:rPr lang="en-US" sz="1300" b="1" dirty="0">
                <a:solidFill>
                  <a:srgbClr val="334155"/>
                </a:solidFill>
                <a:latin typeface="Open Sans" pitchFamily="34" charset="0"/>
                <a:ea typeface="Open Sans" pitchFamily="34" charset="-122"/>
                <a:cs typeface="Open Sans" pitchFamily="34" charset="-120"/>
              </a:rPr>
              <a:t>Abandon cart</a:t>
            </a:r>
            <a:endParaRPr lang="en-US" sz="1300" dirty="0"/>
          </a:p>
        </p:txBody>
      </p:sp>
      <p:sp>
        <p:nvSpPr>
          <p:cNvPr id="22" name="Shape 13"/>
          <p:cNvSpPr/>
          <p:nvPr/>
        </p:nvSpPr>
        <p:spPr>
          <a:xfrm>
            <a:off x="1019556" y="4086454"/>
            <a:ext cx="381305" cy="381305"/>
          </a:xfrm>
          <a:prstGeom prst="ellipse">
            <a:avLst/>
          </a:prstGeom>
          <a:solidFill>
            <a:srgbClr val="E2E8F0"/>
          </a:solidFill>
          <a:ln w="12700">
            <a:solidFill>
              <a:srgbClr val="FFFFFF">
                <a:alpha val="0"/>
              </a:srgbClr>
            </a:solidFill>
            <a:prstDash val="solid"/>
          </a:ln>
        </p:spPr>
      </p:sp>
      <p:pic>
        <p:nvPicPr>
          <p:cNvPr id="23" name="Image 7" descr="preencoded.png">    </p:cNvPr>
          <p:cNvPicPr>
            <a:picLocks noChangeAspect="1"/>
          </p:cNvPicPr>
          <p:nvPr/>
        </p:nvPicPr>
        <p:blipFill>
          <a:blip r:embed="rId8"/>
          <a:srcRect l="0" r="0" t="0" b="0"/>
          <a:stretch/>
        </p:blipFill>
        <p:spPr>
          <a:xfrm>
            <a:off x="1123798" y="4190695"/>
            <a:ext cx="171907" cy="171907"/>
          </a:xfrm>
          <a:prstGeom prst="rect">
            <a:avLst/>
          </a:prstGeom>
        </p:spPr>
      </p:pic>
      <p:sp>
        <p:nvSpPr>
          <p:cNvPr id="24" name="Text 14"/>
          <p:cNvSpPr txBox="1"/>
          <p:nvPr/>
        </p:nvSpPr>
        <p:spPr>
          <a:xfrm>
            <a:off x="1543507" y="4147718"/>
            <a:ext cx="2142439" cy="257861"/>
          </a:xfrm>
          <a:prstGeom prst="rect">
            <a:avLst/>
          </a:prstGeom>
          <a:noFill/>
          <a:ln/>
        </p:spPr>
        <p:txBody>
          <a:bodyPr wrap="square" lIns="0" tIns="0" rIns="0" bIns="0" rtlCol="0" anchor="ctr"/>
          <a:lstStyle/>
          <a:p>
            <a:pPr algn="l" indent="0" marL="0">
              <a:buNone/>
            </a:pPr>
            <a:r>
              <a:rPr lang="en-US" sz="1300" b="1" dirty="0">
                <a:solidFill>
                  <a:srgbClr val="334155"/>
                </a:solidFill>
                <a:latin typeface="Open Sans" pitchFamily="34" charset="0"/>
                <a:ea typeface="Open Sans" pitchFamily="34" charset="-122"/>
                <a:cs typeface="Open Sans" pitchFamily="34" charset="-120"/>
              </a:rPr>
              <a:t>Get stuck at checkout</a:t>
            </a:r>
            <a:endParaRPr lang="en-US" sz="1300" dirty="0"/>
          </a:p>
        </p:txBody>
      </p:sp>
      <p:sp>
        <p:nvSpPr>
          <p:cNvPr id="25" name="Shape 15"/>
          <p:cNvSpPr/>
          <p:nvPr/>
        </p:nvSpPr>
        <p:spPr>
          <a:xfrm>
            <a:off x="6286500" y="1524305"/>
            <a:ext cx="5333695" cy="3924605"/>
          </a:xfrm>
          <a:prstGeom prst="roundRect">
            <a:avLst>
              <a:gd name="adj" fmla="val 679"/>
            </a:avLst>
          </a:prstGeom>
          <a:solidFill>
            <a:srgbClr val="F8FAFC"/>
          </a:solidFill>
          <a:ln/>
        </p:spPr>
      </p:sp>
      <p:sp>
        <p:nvSpPr>
          <p:cNvPr id="26" name="Shape 16"/>
          <p:cNvSpPr/>
          <p:nvPr/>
        </p:nvSpPr>
        <p:spPr>
          <a:xfrm>
            <a:off x="6286500" y="1524305"/>
            <a:ext cx="47549" cy="3924605"/>
          </a:xfrm>
          <a:prstGeom prst="roundRect">
            <a:avLst>
              <a:gd name="adj" fmla="val 56012"/>
            </a:avLst>
          </a:prstGeom>
          <a:solidFill>
            <a:srgbClr val="E53935"/>
          </a:solidFill>
          <a:ln w="12700">
            <a:solidFill>
              <a:srgbClr val="E53935">
                <a:alpha val="0"/>
              </a:srgbClr>
            </a:solidFill>
            <a:prstDash val="solid"/>
          </a:ln>
        </p:spPr>
      </p:sp>
      <p:sp>
        <p:nvSpPr>
          <p:cNvPr id="27" name="Shape 17"/>
          <p:cNvSpPr/>
          <p:nvPr/>
        </p:nvSpPr>
        <p:spPr>
          <a:xfrm>
            <a:off x="6620256" y="2104949"/>
            <a:ext cx="4714646" cy="19202"/>
          </a:xfrm>
          <a:prstGeom prst="rect">
            <a:avLst/>
          </a:prstGeom>
          <a:solidFill>
            <a:srgbClr val="FECACA"/>
          </a:solidFill>
          <a:ln w="12700">
            <a:solidFill>
              <a:srgbClr val="FECACA">
                <a:alpha val="0"/>
              </a:srgbClr>
            </a:solidFill>
            <a:prstDash val="solid"/>
          </a:ln>
        </p:spPr>
      </p:sp>
      <p:sp>
        <p:nvSpPr>
          <p:cNvPr id="28" name="Text 18"/>
          <p:cNvSpPr txBox="1"/>
          <p:nvPr/>
        </p:nvSpPr>
        <p:spPr>
          <a:xfrm>
            <a:off x="6988759" y="1762049"/>
            <a:ext cx="4422953" cy="267005"/>
          </a:xfrm>
          <a:prstGeom prst="rect">
            <a:avLst/>
          </a:prstGeom>
          <a:solidFill>
            <a:srgbClr val="FFFFFF">
              <a:alpha val="0"/>
            </a:srgbClr>
          </a:solidFill>
          <a:ln>
            <a:solidFill>
              <a:srgbClr val="FFFFFF">
                <a:alpha val="0"/>
              </a:srgbClr>
            </a:solidFill>
          </a:ln>
        </p:spPr>
        <p:txBody>
          <a:bodyPr wrap="square" lIns="0" tIns="0" rIns="0" bIns="0" rtlCol="0" anchor="ctr"/>
          <a:lstStyle/>
          <a:p>
            <a:pPr algn="l" indent="0" marL="0">
              <a:buNone/>
            </a:pPr>
            <a:r>
              <a:rPr lang="en-US" sz="1500" b="1" dirty="0">
                <a:solidFill>
                  <a:srgbClr val="DC2626"/>
                </a:solidFill>
                <a:latin typeface="Montserrat" pitchFamily="34" charset="0"/>
                <a:ea typeface="Montserrat" pitchFamily="34" charset="-122"/>
                <a:cs typeface="Montserrat" pitchFamily="34" charset="-120"/>
              </a:rPr>
              <a:t> Experience &amp; Retention </a:t>
            </a:r>
            <a:endParaRPr lang="en-US" sz="1500" dirty="0"/>
          </a:p>
        </p:txBody>
      </p:sp>
      <p:pic>
        <p:nvPicPr>
          <p:cNvPr id="29" name="Image 8" descr="preencoded.png">    </p:cNvPr>
          <p:cNvPicPr>
            <a:picLocks noChangeAspect="1"/>
          </p:cNvPicPr>
          <p:nvPr/>
        </p:nvPicPr>
        <p:blipFill>
          <a:blip r:embed="rId9"/>
          <a:srcRect l="0" r="0" t="0" b="0"/>
          <a:stretch/>
        </p:blipFill>
        <p:spPr>
          <a:xfrm>
            <a:off x="6620256" y="1795882"/>
            <a:ext cx="237744" cy="190195"/>
          </a:xfrm>
          <a:prstGeom prst="rect">
            <a:avLst/>
          </a:prstGeom>
        </p:spPr>
      </p:pic>
      <p:sp>
        <p:nvSpPr>
          <p:cNvPr id="30" name="Shape 19"/>
          <p:cNvSpPr/>
          <p:nvPr/>
        </p:nvSpPr>
        <p:spPr>
          <a:xfrm>
            <a:off x="6620256" y="2962656"/>
            <a:ext cx="4714646" cy="9144"/>
          </a:xfrm>
          <a:prstGeom prst="rect">
            <a:avLst/>
          </a:prstGeom>
          <a:solidFill>
            <a:srgbClr val="E2E8F0"/>
          </a:solidFill>
          <a:ln w="12700">
            <a:solidFill>
              <a:srgbClr val="E2E8F0">
                <a:alpha val="0"/>
              </a:srgbClr>
            </a:solidFill>
            <a:prstDash val="solid"/>
          </a:ln>
        </p:spPr>
      </p:sp>
      <p:sp>
        <p:nvSpPr>
          <p:cNvPr id="31" name="Shape 20"/>
          <p:cNvSpPr/>
          <p:nvPr/>
        </p:nvSpPr>
        <p:spPr>
          <a:xfrm>
            <a:off x="6734556" y="2467051"/>
            <a:ext cx="381305" cy="381305"/>
          </a:xfrm>
          <a:prstGeom prst="ellipse">
            <a:avLst/>
          </a:prstGeom>
          <a:solidFill>
            <a:srgbClr val="FEE2E2"/>
          </a:solidFill>
          <a:ln w="12700">
            <a:solidFill>
              <a:srgbClr val="FFFFFF">
                <a:alpha val="0"/>
              </a:srgbClr>
            </a:solidFill>
            <a:prstDash val="solid"/>
          </a:ln>
        </p:spPr>
      </p:sp>
      <p:pic>
        <p:nvPicPr>
          <p:cNvPr id="32" name="Image 9" descr="preencoded.png">    </p:cNvPr>
          <p:cNvPicPr>
            <a:picLocks noChangeAspect="1"/>
          </p:cNvPicPr>
          <p:nvPr/>
        </p:nvPicPr>
        <p:blipFill>
          <a:blip r:embed="rId10"/>
          <a:srcRect l="0" r="0" t="0" b="0"/>
          <a:stretch/>
        </p:blipFill>
        <p:spPr>
          <a:xfrm>
            <a:off x="6838798" y="2572207"/>
            <a:ext cx="171907" cy="171907"/>
          </a:xfrm>
          <a:prstGeom prst="rect">
            <a:avLst/>
          </a:prstGeom>
        </p:spPr>
      </p:pic>
      <p:sp>
        <p:nvSpPr>
          <p:cNvPr id="33" name="Text 21"/>
          <p:cNvSpPr txBox="1"/>
          <p:nvPr/>
        </p:nvSpPr>
        <p:spPr>
          <a:xfrm>
            <a:off x="7258507" y="2529230"/>
            <a:ext cx="2811780" cy="257861"/>
          </a:xfrm>
          <a:prstGeom prst="rect">
            <a:avLst/>
          </a:prstGeom>
          <a:noFill/>
          <a:ln/>
        </p:spPr>
        <p:txBody>
          <a:bodyPr wrap="square" lIns="0" tIns="0" rIns="0" bIns="0" rtlCol="0" anchor="ctr"/>
          <a:lstStyle/>
          <a:p>
            <a:pPr algn="l" indent="0" marL="0">
              <a:buNone/>
            </a:pPr>
            <a:r>
              <a:rPr lang="en-US" sz="1300" b="1" dirty="0">
                <a:solidFill>
                  <a:srgbClr val="334155"/>
                </a:solidFill>
                <a:latin typeface="Open Sans" pitchFamily="34" charset="0"/>
                <a:ea typeface="Open Sans" pitchFamily="34" charset="-122"/>
                <a:cs typeface="Open Sans" pitchFamily="34" charset="-120"/>
              </a:rPr>
              <a:t>Don't understand next steps</a:t>
            </a:r>
            <a:endParaRPr lang="en-US" sz="1300" dirty="0"/>
          </a:p>
        </p:txBody>
      </p:sp>
      <p:sp>
        <p:nvSpPr>
          <p:cNvPr id="34" name="Shape 22"/>
          <p:cNvSpPr/>
          <p:nvPr/>
        </p:nvSpPr>
        <p:spPr>
          <a:xfrm>
            <a:off x="6620256" y="3771900"/>
            <a:ext cx="4714646" cy="9144"/>
          </a:xfrm>
          <a:prstGeom prst="rect">
            <a:avLst/>
          </a:prstGeom>
          <a:solidFill>
            <a:srgbClr val="E2E8F0"/>
          </a:solidFill>
          <a:ln w="12700">
            <a:solidFill>
              <a:srgbClr val="E2E8F0">
                <a:alpha val="0"/>
              </a:srgbClr>
            </a:solidFill>
            <a:prstDash val="solid"/>
          </a:ln>
        </p:spPr>
      </p:sp>
      <p:sp>
        <p:nvSpPr>
          <p:cNvPr id="35" name="Shape 23"/>
          <p:cNvSpPr/>
          <p:nvPr/>
        </p:nvSpPr>
        <p:spPr>
          <a:xfrm>
            <a:off x="6734556" y="3276295"/>
            <a:ext cx="381305" cy="381305"/>
          </a:xfrm>
          <a:prstGeom prst="ellipse">
            <a:avLst/>
          </a:prstGeom>
          <a:solidFill>
            <a:srgbClr val="FEE2E2"/>
          </a:solidFill>
          <a:ln w="12700">
            <a:solidFill>
              <a:srgbClr val="FFFFFF">
                <a:alpha val="0"/>
              </a:srgbClr>
            </a:solidFill>
            <a:prstDash val="solid"/>
          </a:ln>
        </p:spPr>
      </p:sp>
      <p:pic>
        <p:nvPicPr>
          <p:cNvPr id="36" name="Image 10" descr="preencoded.png">    </p:cNvPr>
          <p:cNvPicPr>
            <a:picLocks noChangeAspect="1"/>
          </p:cNvPicPr>
          <p:nvPr/>
        </p:nvPicPr>
        <p:blipFill>
          <a:blip r:embed="rId11"/>
          <a:srcRect l="-7143" r="-7143" t="0" b="0"/>
          <a:stretch/>
        </p:blipFill>
        <p:spPr>
          <a:xfrm>
            <a:off x="6838798" y="3381451"/>
            <a:ext cx="171907" cy="171907"/>
          </a:xfrm>
          <a:prstGeom prst="rect">
            <a:avLst/>
          </a:prstGeom>
        </p:spPr>
      </p:pic>
      <p:sp>
        <p:nvSpPr>
          <p:cNvPr id="37" name="Text 24"/>
          <p:cNvSpPr txBox="1"/>
          <p:nvPr/>
        </p:nvSpPr>
        <p:spPr>
          <a:xfrm>
            <a:off x="7258507" y="3338474"/>
            <a:ext cx="1587398" cy="257861"/>
          </a:xfrm>
          <a:prstGeom prst="rect">
            <a:avLst/>
          </a:prstGeom>
          <a:noFill/>
          <a:ln/>
        </p:spPr>
        <p:txBody>
          <a:bodyPr wrap="square" lIns="0" tIns="0" rIns="0" bIns="0" rtlCol="0" anchor="ctr"/>
          <a:lstStyle/>
          <a:p>
            <a:pPr algn="l" indent="0" marL="0">
              <a:buNone/>
            </a:pPr>
            <a:r>
              <a:rPr lang="en-US" sz="1300" b="1" dirty="0">
                <a:solidFill>
                  <a:srgbClr val="334155"/>
                </a:solidFill>
                <a:latin typeface="Open Sans" pitchFamily="34" charset="0"/>
                <a:ea typeface="Open Sans" pitchFamily="34" charset="-122"/>
                <a:cs typeface="Open Sans" pitchFamily="34" charset="-120"/>
              </a:rPr>
              <a:t>Forget to return</a:t>
            </a:r>
            <a:endParaRPr lang="en-US" sz="1300" dirty="0"/>
          </a:p>
        </p:txBody>
      </p:sp>
      <p:sp>
        <p:nvSpPr>
          <p:cNvPr id="38" name="Shape 25"/>
          <p:cNvSpPr/>
          <p:nvPr/>
        </p:nvSpPr>
        <p:spPr>
          <a:xfrm>
            <a:off x="6734556" y="4086454"/>
            <a:ext cx="381305" cy="381305"/>
          </a:xfrm>
          <a:prstGeom prst="ellipse">
            <a:avLst/>
          </a:prstGeom>
          <a:solidFill>
            <a:srgbClr val="FEE2E2"/>
          </a:solidFill>
          <a:ln w="12700">
            <a:solidFill>
              <a:srgbClr val="FFFFFF">
                <a:alpha val="0"/>
              </a:srgbClr>
            </a:solidFill>
            <a:prstDash val="solid"/>
          </a:ln>
        </p:spPr>
      </p:sp>
      <p:pic>
        <p:nvPicPr>
          <p:cNvPr id="39" name="Image 11" descr="preencoded.png">    </p:cNvPr>
          <p:cNvPicPr>
            <a:picLocks noChangeAspect="1"/>
          </p:cNvPicPr>
          <p:nvPr/>
        </p:nvPicPr>
        <p:blipFill>
          <a:blip r:embed="rId12"/>
          <a:srcRect l="0" r="0" t="0" b="0"/>
          <a:stretch/>
        </p:blipFill>
        <p:spPr>
          <a:xfrm>
            <a:off x="6838798" y="4190695"/>
            <a:ext cx="171907" cy="171907"/>
          </a:xfrm>
          <a:prstGeom prst="rect">
            <a:avLst/>
          </a:prstGeom>
        </p:spPr>
      </p:pic>
      <p:sp>
        <p:nvSpPr>
          <p:cNvPr id="40" name="Text 26"/>
          <p:cNvSpPr txBox="1"/>
          <p:nvPr/>
        </p:nvSpPr>
        <p:spPr>
          <a:xfrm>
            <a:off x="7258507" y="4147718"/>
            <a:ext cx="2505456" cy="257861"/>
          </a:xfrm>
          <a:prstGeom prst="rect">
            <a:avLst/>
          </a:prstGeom>
          <a:noFill/>
          <a:ln/>
        </p:spPr>
        <p:txBody>
          <a:bodyPr wrap="square" lIns="0" tIns="0" rIns="0" bIns="0" rtlCol="0" anchor="ctr"/>
          <a:lstStyle/>
          <a:p>
            <a:pPr algn="l" indent="0" marL="0">
              <a:buNone/>
            </a:pPr>
            <a:r>
              <a:rPr lang="en-US" sz="1300" b="1" dirty="0">
                <a:solidFill>
                  <a:srgbClr val="334155"/>
                </a:solidFill>
                <a:latin typeface="Open Sans" pitchFamily="34" charset="0"/>
                <a:ea typeface="Open Sans" pitchFamily="34" charset="-122"/>
                <a:cs typeface="Open Sans" pitchFamily="34" charset="-120"/>
              </a:rPr>
              <a:t>Try once but don't repeat</a:t>
            </a:r>
            <a:endParaRPr lang="en-US" sz="1300" dirty="0"/>
          </a:p>
        </p:txBody>
      </p:sp>
      <p:pic>
        <p:nvPicPr>
          <p:cNvPr id="41" name="Image 12" descr="preencoded.png">    </p:cNvPr>
          <p:cNvPicPr>
            <a:picLocks noChangeAspect="1"/>
          </p:cNvPicPr>
          <p:nvPr/>
        </p:nvPicPr>
        <p:blipFill>
          <a:blip r:embed="rId13"/>
          <a:srcRect l="-22" r="-22" t="0" b="0"/>
          <a:stretch/>
        </p:blipFill>
        <p:spPr>
          <a:xfrm>
            <a:off x="571500" y="5447995"/>
            <a:ext cx="11048695" cy="647395"/>
          </a:xfrm>
          <a:prstGeom prst="rect">
            <a:avLst/>
          </a:prstGeom>
        </p:spPr>
      </p:pic>
      <p:pic>
        <p:nvPicPr>
          <p:cNvPr id="42" name="Image 13" descr="preencoded.png">    </p:cNvPr>
          <p:cNvPicPr>
            <a:picLocks noChangeAspect="1"/>
          </p:cNvPicPr>
          <p:nvPr/>
        </p:nvPicPr>
        <p:blipFill>
          <a:blip r:embed="rId14"/>
          <a:srcRect l="0" r="0" t="0" b="0"/>
          <a:stretch/>
        </p:blipFill>
        <p:spPr>
          <a:xfrm>
            <a:off x="857707" y="5305349"/>
            <a:ext cx="381305" cy="381305"/>
          </a:xfrm>
          <a:prstGeom prst="rect">
            <a:avLst/>
          </a:prstGeom>
        </p:spPr>
      </p:pic>
      <p:pic>
        <p:nvPicPr>
          <p:cNvPr id="43" name="Image 14" descr="preencoded.png">    </p:cNvPr>
          <p:cNvPicPr>
            <a:picLocks noChangeAspect="1"/>
          </p:cNvPicPr>
          <p:nvPr/>
        </p:nvPicPr>
        <p:blipFill>
          <a:blip r:embed="rId15"/>
          <a:srcRect l="-1773" r="-1773" t="0" b="0"/>
          <a:stretch/>
        </p:blipFill>
        <p:spPr>
          <a:xfrm>
            <a:off x="981151" y="5410505"/>
            <a:ext cx="133502" cy="171907"/>
          </a:xfrm>
          <a:prstGeom prst="rect">
            <a:avLst/>
          </a:prstGeom>
        </p:spPr>
      </p:pic>
      <p:sp>
        <p:nvSpPr>
          <p:cNvPr id="44" name="Text 27"/>
          <p:cNvSpPr txBox="1"/>
          <p:nvPr/>
        </p:nvSpPr>
        <p:spPr>
          <a:xfrm>
            <a:off x="1917497" y="5639105"/>
            <a:ext cx="8363102" cy="267005"/>
          </a:xfrm>
          <a:prstGeom prst="rect">
            <a:avLst/>
          </a:prstGeom>
          <a:noFill/>
          <a:ln/>
        </p:spPr>
        <p:txBody>
          <a:bodyPr wrap="square" lIns="0" tIns="0" rIns="0" bIns="0" rtlCol="0" anchor="ctr"/>
          <a:lstStyle/>
          <a:p>
            <a:pPr algn="ctr" indent="0" marL="0">
              <a:buNone/>
            </a:pPr>
            <a:r>
              <a:rPr lang="en-US" sz="1500" i="1" spc="38" kern="0" dirty="0">
                <a:solidFill>
                  <a:srgbClr val="FFFFFF"/>
                </a:solidFill>
                <a:latin typeface="Open Sans" pitchFamily="34" charset="0"/>
                <a:ea typeface="Open Sans" pitchFamily="34" charset="-122"/>
                <a:cs typeface="Open Sans" pitchFamily="34" charset="-120"/>
              </a:rPr>
              <a:t>"A drop-off isn't just a lost sale—it's a signal that your 'Place' strategy has friction."</a:t>
            </a:r>
            <a:endParaRPr lang="en-US" sz="1500" dirty="0"/>
          </a:p>
        </p:txBody>
      </p:sp>
      <p:sp>
        <p:nvSpPr>
          <p:cNvPr id="45" name="Shape 28"/>
          <p:cNvSpPr/>
          <p:nvPr/>
        </p:nvSpPr>
        <p:spPr>
          <a:xfrm>
            <a:off x="0" y="6381598"/>
            <a:ext cx="12191695" cy="476402"/>
          </a:xfrm>
          <a:prstGeom prst="rect">
            <a:avLst/>
          </a:prstGeom>
          <a:solidFill>
            <a:srgbClr val="FFFFFF"/>
          </a:solidFill>
          <a:ln/>
        </p:spPr>
      </p:sp>
      <p:sp>
        <p:nvSpPr>
          <p:cNvPr id="46" name="Shape 29"/>
          <p:cNvSpPr/>
          <p:nvPr/>
        </p:nvSpPr>
        <p:spPr>
          <a:xfrm>
            <a:off x="0" y="6381598"/>
            <a:ext cx="12191695" cy="9144"/>
          </a:xfrm>
          <a:prstGeom prst="rect">
            <a:avLst/>
          </a:prstGeom>
          <a:solidFill>
            <a:srgbClr val="E5E7EB"/>
          </a:solidFill>
          <a:ln w="12700">
            <a:solidFill>
              <a:srgbClr val="E5E7EB">
                <a:alpha val="0"/>
              </a:srgbClr>
            </a:solidFill>
            <a:prstDash val="solid"/>
          </a:ln>
        </p:spPr>
      </p:sp>
      <p:sp>
        <p:nvSpPr>
          <p:cNvPr id="47" name="Text 30"/>
          <p:cNvSpPr txBox="1"/>
          <p:nvPr/>
        </p:nvSpPr>
        <p:spPr>
          <a:xfrm>
            <a:off x="571500" y="6529730"/>
            <a:ext cx="2629814"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Principles of Marketing • Module 7</a:t>
            </a:r>
            <a:endParaRPr lang="en-US" sz="1000" dirty="0"/>
          </a:p>
        </p:txBody>
      </p:sp>
      <p:sp>
        <p:nvSpPr>
          <p:cNvPr id="48" name="Text 31"/>
          <p:cNvSpPr txBox="1"/>
          <p:nvPr/>
        </p:nvSpPr>
        <p:spPr>
          <a:xfrm>
            <a:off x="11468405" y="6529730"/>
            <a:ext cx="238658"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25</a:t>
            </a:r>
            <a:endParaRPr lang="en-US" sz="1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3F4F6"/>
          </a:solidFill>
          <a:ln w="12700">
            <a:solidFill>
              <a:srgbClr val="FFFFFF">
                <a:alpha val="0"/>
              </a:srgbClr>
            </a:solidFill>
            <a:prstDash val="solid"/>
          </a:ln>
        </p:spPr>
      </p:sp>
      <p:pic>
        <p:nvPicPr>
          <p:cNvPr id="3" name="Image 0" descr="preencoded.png">    </p:cNvPr>
          <p:cNvPicPr>
            <a:picLocks noChangeAspect="1"/>
          </p:cNvPicPr>
          <p:nvPr/>
        </p:nvPicPr>
        <p:blipFill>
          <a:blip r:embed="rId1"/>
          <a:srcRect l="0" r="0" t="-1" b="-1"/>
          <a:stretch/>
        </p:blipFill>
        <p:spPr>
          <a:xfrm>
            <a:off x="0" y="0"/>
            <a:ext cx="12191695" cy="6858000"/>
          </a:xfrm>
          <a:prstGeom prst="rect">
            <a:avLst/>
          </a:prstGeom>
        </p:spPr>
      </p:pic>
      <p:sp>
        <p:nvSpPr>
          <p:cNvPr id="4" name="Shape 1"/>
          <p:cNvSpPr/>
          <p:nvPr/>
        </p:nvSpPr>
        <p:spPr>
          <a:xfrm>
            <a:off x="7429500" y="-1904695"/>
            <a:ext cx="5715000" cy="5715000"/>
          </a:xfrm>
          <a:prstGeom prst="ellipse">
            <a:avLst/>
          </a:prstGeom>
          <a:solidFill>
            <a:srgbClr val="F1F5F9"/>
          </a:solidFill>
          <a:ln w="12700">
            <a:solidFill>
              <a:srgbClr val="FFFFFF">
                <a:alpha val="0"/>
              </a:srgbClr>
            </a:solidFill>
            <a:prstDash val="solid"/>
          </a:ln>
        </p:spPr>
      </p:sp>
      <p:sp>
        <p:nvSpPr>
          <p:cNvPr id="5" name="Text 2"/>
          <p:cNvSpPr txBox="1"/>
          <p:nvPr/>
        </p:nvSpPr>
        <p:spPr>
          <a:xfrm>
            <a:off x="571500" y="838505"/>
            <a:ext cx="11177626" cy="857707"/>
          </a:xfrm>
          <a:prstGeom prst="rect">
            <a:avLst/>
          </a:prstGeom>
          <a:noFill/>
          <a:ln/>
        </p:spPr>
        <p:txBody>
          <a:bodyPr wrap="square" lIns="0" tIns="0" rIns="0" bIns="0" rtlCol="0" anchor="t"/>
          <a:lstStyle/>
          <a:p>
            <a:pPr algn="l" indent="0" marL="0">
              <a:buNone/>
            </a:pPr>
            <a:r>
              <a:rPr lang="en-US" sz="2700" b="1" dirty="0">
                <a:solidFill>
                  <a:srgbClr val="1F2937"/>
                </a:solidFill>
                <a:latin typeface="Montserrat" pitchFamily="34" charset="0"/>
                <a:ea typeface="Montserrat" pitchFamily="34" charset="-122"/>
                <a:cs typeface="Montserrat" pitchFamily="34" charset="-120"/>
              </a:rPr>
              <a:t> The Tutoring Center </a:t>
            </a:r>
            <a:pPr algn="l" indent="0" marL="0">
              <a:buNone/>
            </a:pPr>
            <a:endParaRPr lang="en-US" sz="2700" dirty="0"/>
          </a:p>
          <a:p>
            <a:pPr algn="l" indent="0" marL="0">
              <a:buNone/>
            </a:pPr>
            <a:r>
              <a:rPr lang="en-US" sz="2700" b="1" dirty="0">
                <a:solidFill>
                  <a:srgbClr val="2563EB"/>
                </a:solidFill>
                <a:latin typeface="Montserrat" pitchFamily="34" charset="0"/>
                <a:ea typeface="Montserrat" pitchFamily="34" charset="-122"/>
                <a:cs typeface="Montserrat" pitchFamily="34" charset="-120"/>
              </a:rPr>
              <a:t>Drop-off Problem</a:t>
            </a:r>
            <a:endParaRPr lang="en-US" sz="2700" dirty="0"/>
          </a:p>
        </p:txBody>
      </p:sp>
      <p:pic>
        <p:nvPicPr>
          <p:cNvPr id="6" name="Image 1" descr="preencoded.png">    </p:cNvPr>
          <p:cNvPicPr>
            <a:picLocks noChangeAspect="1"/>
          </p:cNvPicPr>
          <p:nvPr/>
        </p:nvPicPr>
        <p:blipFill>
          <a:blip r:embed="rId2"/>
          <a:stretch>
            <a:fillRect/>
          </a:stretch>
        </p:blipFill>
        <p:spPr>
          <a:xfrm>
            <a:off x="571500" y="381305"/>
            <a:ext cx="1752905" cy="314554"/>
          </a:xfrm>
          <a:prstGeom prst="rect">
            <a:avLst/>
          </a:prstGeom>
        </p:spPr>
      </p:pic>
      <p:sp>
        <p:nvSpPr>
          <p:cNvPr id="7" name="Text 3"/>
          <p:cNvSpPr/>
          <p:nvPr/>
        </p:nvSpPr>
        <p:spPr>
          <a:xfrm>
            <a:off x="571500" y="381305"/>
            <a:ext cx="1752905" cy="314554"/>
          </a:xfrm>
          <a:prstGeom prst="rect">
            <a:avLst/>
          </a:prstGeom>
          <a:solidFill>
            <a:srgbClr val="FFFFFF">
              <a:alpha val="0"/>
            </a:srgbClr>
          </a:solidFill>
          <a:ln>
            <a:solidFill>
              <a:srgbClr val="FFFFFF">
                <a:alpha val="0"/>
              </a:srgbClr>
            </a:solidFill>
          </a:ln>
        </p:spPr>
        <p:txBody>
          <a:bodyPr wrap="square" lIns="0" tIns="0" rIns="0" bIns="0" rtlCol="0" anchor="ctr"/>
          <a:lstStyle/>
          <a:p>
            <a:pPr algn="ctr" indent="0" marL="0">
              <a:buNone/>
            </a:pPr>
            <a:r>
              <a:rPr lang="en-US" sz="1000" b="1" spc="75" kern="0" dirty="0">
                <a:solidFill>
                  <a:srgbClr val="FFFFFF"/>
                </a:solidFill>
                <a:latin typeface="Open Sans" pitchFamily="34" charset="0"/>
                <a:ea typeface="Open Sans" pitchFamily="34" charset="-122"/>
                <a:cs typeface="Open Sans" pitchFamily="34" charset="-120"/>
              </a:rPr>
              <a:t>Case Study Part 1</a:t>
            </a:r>
            <a:endParaRPr lang="en-US" sz="1000" dirty="0"/>
          </a:p>
        </p:txBody>
      </p:sp>
      <p:sp>
        <p:nvSpPr>
          <p:cNvPr id="8" name="Shape 4"/>
          <p:cNvSpPr/>
          <p:nvPr/>
        </p:nvSpPr>
        <p:spPr>
          <a:xfrm>
            <a:off x="571500" y="2076602"/>
            <a:ext cx="38405" cy="304495"/>
          </a:xfrm>
          <a:prstGeom prst="rect">
            <a:avLst/>
          </a:prstGeom>
          <a:solidFill>
            <a:srgbClr val="3B82F6"/>
          </a:solidFill>
          <a:ln w="12700">
            <a:solidFill>
              <a:srgbClr val="3B82F6">
                <a:alpha val="0"/>
              </a:srgbClr>
            </a:solidFill>
            <a:prstDash val="solid"/>
          </a:ln>
        </p:spPr>
      </p:sp>
      <p:sp>
        <p:nvSpPr>
          <p:cNvPr id="9" name="Text 5"/>
          <p:cNvSpPr txBox="1"/>
          <p:nvPr/>
        </p:nvSpPr>
        <p:spPr>
          <a:xfrm>
            <a:off x="685800" y="2076602"/>
            <a:ext cx="6344107" cy="305410"/>
          </a:xfrm>
          <a:prstGeom prst="rect">
            <a:avLst/>
          </a:prstGeom>
          <a:solidFill>
            <a:srgbClr val="FFFFFF">
              <a:alpha val="0"/>
            </a:srgbClr>
          </a:solidFill>
          <a:ln>
            <a:solidFill>
              <a:srgbClr val="FFFFFF">
                <a:alpha val="0"/>
              </a:srgbClr>
            </a:solidFill>
          </a:ln>
        </p:spPr>
        <p:txBody>
          <a:bodyPr wrap="square" lIns="0" tIns="0" rIns="0" bIns="0" rtlCol="0" anchor="ctr"/>
          <a:lstStyle/>
          <a:p>
            <a:pPr algn="l" indent="0" marL="0">
              <a:buNone/>
            </a:pPr>
            <a:r>
              <a:rPr lang="en-US" sz="1800" b="1" dirty="0">
                <a:solidFill>
                  <a:srgbClr val="374151"/>
                </a:solidFill>
                <a:latin typeface="Montserrat" pitchFamily="34" charset="0"/>
                <a:ea typeface="Montserrat" pitchFamily="34" charset="-122"/>
                <a:cs typeface="Montserrat" pitchFamily="34" charset="-120"/>
              </a:rPr>
              <a:t>The Context: High Demand, Easy Access</a:t>
            </a:r>
            <a:endParaRPr lang="en-US" sz="1800" dirty="0"/>
          </a:p>
        </p:txBody>
      </p:sp>
      <p:sp>
        <p:nvSpPr>
          <p:cNvPr id="10" name="Shape 6"/>
          <p:cNvSpPr/>
          <p:nvPr/>
        </p:nvSpPr>
        <p:spPr>
          <a:xfrm>
            <a:off x="571500" y="2609698"/>
            <a:ext cx="6344107" cy="875995"/>
          </a:xfrm>
          <a:prstGeom prst="roundRect">
            <a:avLst>
              <a:gd name="adj" fmla="val 13615"/>
            </a:avLst>
          </a:prstGeom>
          <a:solidFill>
            <a:srgbClr val="FFFFFF"/>
          </a:solidFill>
          <a:ln/>
          <a:effectLst>
            <a:outerShdw sx="100000" sy="100000" kx="0" ky="0" algn="bl" rotWithShape="0" blurRad="63500" dist="38100" dir="16200000">
              <a:srgbClr val="000000">
                <a:alpha val="5000"/>
              </a:srgbClr>
            </a:outerShdw>
          </a:effectLst>
        </p:spPr>
      </p:sp>
      <p:sp>
        <p:nvSpPr>
          <p:cNvPr id="11" name="Shape 7"/>
          <p:cNvSpPr/>
          <p:nvPr/>
        </p:nvSpPr>
        <p:spPr>
          <a:xfrm>
            <a:off x="571500" y="2609698"/>
            <a:ext cx="57607" cy="875995"/>
          </a:xfrm>
          <a:prstGeom prst="roundRect">
            <a:avLst>
              <a:gd name="adj" fmla="val 207040"/>
            </a:avLst>
          </a:prstGeom>
          <a:solidFill>
            <a:srgbClr val="10B981"/>
          </a:solidFill>
          <a:ln w="12700">
            <a:solidFill>
              <a:srgbClr val="10B981">
                <a:alpha val="0"/>
              </a:srgbClr>
            </a:solidFill>
            <a:prstDash val="solid"/>
          </a:ln>
        </p:spPr>
      </p:sp>
      <p:sp>
        <p:nvSpPr>
          <p:cNvPr id="12" name="Text 8"/>
          <p:cNvSpPr txBox="1"/>
          <p:nvPr/>
        </p:nvSpPr>
        <p:spPr>
          <a:xfrm>
            <a:off x="1343254" y="2800807"/>
            <a:ext cx="4800600" cy="267005"/>
          </a:xfrm>
          <a:prstGeom prst="rect">
            <a:avLst/>
          </a:prstGeom>
          <a:noFill/>
          <a:ln/>
        </p:spPr>
        <p:txBody>
          <a:bodyPr wrap="square" lIns="0" tIns="0" rIns="0" bIns="0" rtlCol="0" anchor="ctr"/>
          <a:lstStyle/>
          <a:p>
            <a:pPr algn="l" indent="0" marL="0">
              <a:buNone/>
            </a:pPr>
            <a:r>
              <a:rPr lang="en-US" sz="1300" b="1" dirty="0">
                <a:solidFill>
                  <a:srgbClr val="1F2937"/>
                </a:solidFill>
                <a:latin typeface="Open Sans" pitchFamily="34" charset="0"/>
                <a:ea typeface="Open Sans" pitchFamily="34" charset="-122"/>
                <a:cs typeface="Open Sans" pitchFamily="34" charset="-120"/>
              </a:rPr>
              <a:t>Clear Need</a:t>
            </a:r>
            <a:endParaRPr lang="en-US" sz="1300" dirty="0"/>
          </a:p>
        </p:txBody>
      </p:sp>
      <p:sp>
        <p:nvSpPr>
          <p:cNvPr id="13" name="Text 9"/>
          <p:cNvSpPr txBox="1"/>
          <p:nvPr/>
        </p:nvSpPr>
        <p:spPr>
          <a:xfrm>
            <a:off x="1343254" y="3066898"/>
            <a:ext cx="5372100" cy="228600"/>
          </a:xfrm>
          <a:prstGeom prst="rect">
            <a:avLst/>
          </a:prstGeom>
          <a:noFill/>
          <a:ln/>
        </p:spPr>
        <p:txBody>
          <a:bodyPr wrap="square" lIns="0" tIns="0" rIns="0" bIns="0" rtlCol="0" anchor="ctr"/>
          <a:lstStyle/>
          <a:p>
            <a:pPr algn="l" indent="0" marL="0">
              <a:buNone/>
            </a:pPr>
            <a:r>
              <a:rPr lang="en-US" sz="1200" dirty="0">
                <a:solidFill>
                  <a:srgbClr val="4B5563"/>
                </a:solidFill>
                <a:latin typeface="Open Sans" pitchFamily="34" charset="0"/>
                <a:ea typeface="Open Sans" pitchFamily="34" charset="-122"/>
                <a:cs typeface="Open Sans" pitchFamily="34" charset="-120"/>
              </a:rPr>
              <a:t>Surveys show 80% of students say they need extra academic help.</a:t>
            </a:r>
            <a:endParaRPr lang="en-US" sz="1200" dirty="0"/>
          </a:p>
        </p:txBody>
      </p:sp>
      <p:sp>
        <p:nvSpPr>
          <p:cNvPr id="14" name="Shape 10"/>
          <p:cNvSpPr/>
          <p:nvPr/>
        </p:nvSpPr>
        <p:spPr>
          <a:xfrm>
            <a:off x="571500" y="3724351"/>
            <a:ext cx="6344107" cy="875995"/>
          </a:xfrm>
          <a:prstGeom prst="roundRect">
            <a:avLst>
              <a:gd name="adj" fmla="val 13615"/>
            </a:avLst>
          </a:prstGeom>
          <a:solidFill>
            <a:srgbClr val="FFFFFF"/>
          </a:solidFill>
          <a:ln/>
          <a:effectLst>
            <a:outerShdw sx="100000" sy="100000" kx="0" ky="0" algn="bl" rotWithShape="0" blurRad="63500" dist="38100" dir="16200000">
              <a:srgbClr val="000000">
                <a:alpha val="5000"/>
              </a:srgbClr>
            </a:outerShdw>
          </a:effectLst>
        </p:spPr>
      </p:sp>
      <p:sp>
        <p:nvSpPr>
          <p:cNvPr id="15" name="Shape 11"/>
          <p:cNvSpPr/>
          <p:nvPr/>
        </p:nvSpPr>
        <p:spPr>
          <a:xfrm>
            <a:off x="571500" y="3724351"/>
            <a:ext cx="57607" cy="875995"/>
          </a:xfrm>
          <a:prstGeom prst="roundRect">
            <a:avLst>
              <a:gd name="adj" fmla="val 207040"/>
            </a:avLst>
          </a:prstGeom>
          <a:solidFill>
            <a:srgbClr val="10B981"/>
          </a:solidFill>
          <a:ln w="12700">
            <a:solidFill>
              <a:srgbClr val="10B981">
                <a:alpha val="0"/>
              </a:srgbClr>
            </a:solidFill>
            <a:prstDash val="solid"/>
          </a:ln>
        </p:spPr>
      </p:sp>
      <p:sp>
        <p:nvSpPr>
          <p:cNvPr id="16" name="Text 12"/>
          <p:cNvSpPr txBox="1"/>
          <p:nvPr/>
        </p:nvSpPr>
        <p:spPr>
          <a:xfrm>
            <a:off x="1343254" y="3914546"/>
            <a:ext cx="3982212" cy="267005"/>
          </a:xfrm>
          <a:prstGeom prst="rect">
            <a:avLst/>
          </a:prstGeom>
          <a:noFill/>
          <a:ln/>
        </p:spPr>
        <p:txBody>
          <a:bodyPr wrap="square" lIns="0" tIns="0" rIns="0" bIns="0" rtlCol="0" anchor="ctr"/>
          <a:lstStyle/>
          <a:p>
            <a:pPr algn="l" indent="0" marL="0">
              <a:buNone/>
            </a:pPr>
            <a:r>
              <a:rPr lang="en-US" sz="1300" b="1" dirty="0">
                <a:solidFill>
                  <a:srgbClr val="1F2937"/>
                </a:solidFill>
                <a:latin typeface="Open Sans" pitchFamily="34" charset="0"/>
                <a:ea typeface="Open Sans" pitchFamily="34" charset="-122"/>
                <a:cs typeface="Open Sans" pitchFamily="34" charset="-120"/>
              </a:rPr>
              <a:t>Zero Cost</a:t>
            </a:r>
            <a:endParaRPr lang="en-US" sz="1300" dirty="0"/>
          </a:p>
        </p:txBody>
      </p:sp>
      <p:sp>
        <p:nvSpPr>
          <p:cNvPr id="17" name="Text 13"/>
          <p:cNvSpPr txBox="1"/>
          <p:nvPr/>
        </p:nvSpPr>
        <p:spPr>
          <a:xfrm>
            <a:off x="1343254" y="4181551"/>
            <a:ext cx="4553712" cy="228600"/>
          </a:xfrm>
          <a:prstGeom prst="rect">
            <a:avLst/>
          </a:prstGeom>
          <a:noFill/>
          <a:ln/>
        </p:spPr>
        <p:txBody>
          <a:bodyPr wrap="square" lIns="0" tIns="0" rIns="0" bIns="0" rtlCol="0" anchor="ctr"/>
          <a:lstStyle/>
          <a:p>
            <a:pPr algn="l" indent="0" marL="0">
              <a:buNone/>
            </a:pPr>
            <a:r>
              <a:rPr lang="en-US" sz="1200" dirty="0">
                <a:solidFill>
                  <a:srgbClr val="4B5563"/>
                </a:solidFill>
                <a:latin typeface="Open Sans" pitchFamily="34" charset="0"/>
                <a:ea typeface="Open Sans" pitchFamily="34" charset="-122"/>
                <a:cs typeface="Open Sans" pitchFamily="34" charset="-120"/>
              </a:rPr>
              <a:t>The service is completely free for all enrolled students.</a:t>
            </a:r>
            <a:endParaRPr lang="en-US" sz="1200" dirty="0"/>
          </a:p>
        </p:txBody>
      </p:sp>
      <p:sp>
        <p:nvSpPr>
          <p:cNvPr id="18" name="Shape 14"/>
          <p:cNvSpPr/>
          <p:nvPr/>
        </p:nvSpPr>
        <p:spPr>
          <a:xfrm>
            <a:off x="571500" y="4839005"/>
            <a:ext cx="6344107" cy="875995"/>
          </a:xfrm>
          <a:prstGeom prst="roundRect">
            <a:avLst>
              <a:gd name="adj" fmla="val 13615"/>
            </a:avLst>
          </a:prstGeom>
          <a:solidFill>
            <a:srgbClr val="FFFFFF"/>
          </a:solidFill>
          <a:ln/>
          <a:effectLst>
            <a:outerShdw sx="100000" sy="100000" kx="0" ky="0" algn="bl" rotWithShape="0" blurRad="63500" dist="38100" dir="16200000">
              <a:srgbClr val="000000">
                <a:alpha val="5000"/>
              </a:srgbClr>
            </a:outerShdw>
          </a:effectLst>
        </p:spPr>
      </p:sp>
      <p:sp>
        <p:nvSpPr>
          <p:cNvPr id="19" name="Shape 15"/>
          <p:cNvSpPr/>
          <p:nvPr/>
        </p:nvSpPr>
        <p:spPr>
          <a:xfrm>
            <a:off x="571500" y="4839005"/>
            <a:ext cx="57607" cy="875995"/>
          </a:xfrm>
          <a:prstGeom prst="roundRect">
            <a:avLst>
              <a:gd name="adj" fmla="val 207040"/>
            </a:avLst>
          </a:prstGeom>
          <a:solidFill>
            <a:srgbClr val="10B981"/>
          </a:solidFill>
          <a:ln w="12700">
            <a:solidFill>
              <a:srgbClr val="10B981">
                <a:alpha val="0"/>
              </a:srgbClr>
            </a:solidFill>
            <a:prstDash val="solid"/>
          </a:ln>
        </p:spPr>
      </p:sp>
      <p:sp>
        <p:nvSpPr>
          <p:cNvPr id="20" name="Text 16"/>
          <p:cNvSpPr txBox="1"/>
          <p:nvPr/>
        </p:nvSpPr>
        <p:spPr>
          <a:xfrm>
            <a:off x="1343254" y="5029200"/>
            <a:ext cx="4448556" cy="267005"/>
          </a:xfrm>
          <a:prstGeom prst="rect">
            <a:avLst/>
          </a:prstGeom>
          <a:noFill/>
          <a:ln/>
        </p:spPr>
        <p:txBody>
          <a:bodyPr wrap="square" lIns="0" tIns="0" rIns="0" bIns="0" rtlCol="0" anchor="ctr"/>
          <a:lstStyle/>
          <a:p>
            <a:pPr algn="l" indent="0" marL="0">
              <a:buNone/>
            </a:pPr>
            <a:r>
              <a:rPr lang="en-US" sz="1300" b="1" dirty="0">
                <a:solidFill>
                  <a:srgbClr val="1F2937"/>
                </a:solidFill>
                <a:latin typeface="Open Sans" pitchFamily="34" charset="0"/>
                <a:ea typeface="Open Sans" pitchFamily="34" charset="-122"/>
                <a:cs typeface="Open Sans" pitchFamily="34" charset="-120"/>
              </a:rPr>
              <a:t>Quality Staff</a:t>
            </a:r>
            <a:endParaRPr lang="en-US" sz="1300" dirty="0"/>
          </a:p>
        </p:txBody>
      </p:sp>
      <p:sp>
        <p:nvSpPr>
          <p:cNvPr id="21" name="Text 17"/>
          <p:cNvSpPr txBox="1"/>
          <p:nvPr/>
        </p:nvSpPr>
        <p:spPr>
          <a:xfrm>
            <a:off x="1343254" y="5296205"/>
            <a:ext cx="5020056" cy="228600"/>
          </a:xfrm>
          <a:prstGeom prst="rect">
            <a:avLst/>
          </a:prstGeom>
          <a:noFill/>
          <a:ln/>
        </p:spPr>
        <p:txBody>
          <a:bodyPr wrap="square" lIns="0" tIns="0" rIns="0" bIns="0" rtlCol="0" anchor="ctr"/>
          <a:lstStyle/>
          <a:p>
            <a:pPr algn="l" indent="0" marL="0">
              <a:buNone/>
            </a:pPr>
            <a:r>
              <a:rPr lang="en-US" sz="1200" dirty="0">
                <a:solidFill>
                  <a:srgbClr val="4B5563"/>
                </a:solidFill>
                <a:latin typeface="Open Sans" pitchFamily="34" charset="0"/>
                <a:ea typeface="Open Sans" pitchFamily="34" charset="-122"/>
                <a:cs typeface="Open Sans" pitchFamily="34" charset="-120"/>
              </a:rPr>
              <a:t>Highly qualified peer tutors are available throughout the day.</a:t>
            </a:r>
            <a:endParaRPr lang="en-US" sz="1200" dirty="0"/>
          </a:p>
        </p:txBody>
      </p:sp>
      <p:pic>
        <p:nvPicPr>
          <p:cNvPr id="22" name="Image 2" descr="preencoded.png">    </p:cNvPr>
          <p:cNvPicPr>
            <a:picLocks noChangeAspect="1"/>
          </p:cNvPicPr>
          <p:nvPr/>
        </p:nvPicPr>
        <p:blipFill>
          <a:blip r:embed="rId3"/>
          <a:srcRect l="-133" r="-133" t="0" b="0"/>
          <a:stretch/>
        </p:blipFill>
        <p:spPr>
          <a:xfrm>
            <a:off x="923544" y="2933395"/>
            <a:ext cx="171907" cy="228600"/>
          </a:xfrm>
          <a:prstGeom prst="rect">
            <a:avLst/>
          </a:prstGeom>
        </p:spPr>
      </p:pic>
      <p:pic>
        <p:nvPicPr>
          <p:cNvPr id="23" name="Image 3" descr="preencoded.png">    </p:cNvPr>
          <p:cNvPicPr>
            <a:picLocks noChangeAspect="1"/>
          </p:cNvPicPr>
          <p:nvPr/>
        </p:nvPicPr>
        <p:blipFill>
          <a:blip r:embed="rId4"/>
          <a:srcRect l="0" r="0" t="-45" b="-45"/>
          <a:stretch/>
        </p:blipFill>
        <p:spPr>
          <a:xfrm>
            <a:off x="881482" y="4048049"/>
            <a:ext cx="256946" cy="228600"/>
          </a:xfrm>
          <a:prstGeom prst="rect">
            <a:avLst/>
          </a:prstGeom>
        </p:spPr>
      </p:pic>
      <p:pic>
        <p:nvPicPr>
          <p:cNvPr id="24" name="Image 4" descr="preencoded.png">    </p:cNvPr>
          <p:cNvPicPr>
            <a:picLocks noChangeAspect="1"/>
          </p:cNvPicPr>
          <p:nvPr/>
        </p:nvPicPr>
        <p:blipFill>
          <a:blip r:embed="rId5"/>
          <a:srcRect l="-80" r="-80" t="0" b="0"/>
          <a:stretch/>
        </p:blipFill>
        <p:spPr>
          <a:xfrm>
            <a:off x="866851" y="5162702"/>
            <a:ext cx="286207" cy="228600"/>
          </a:xfrm>
          <a:prstGeom prst="rect">
            <a:avLst/>
          </a:prstGeom>
        </p:spPr>
      </p:pic>
      <p:pic>
        <p:nvPicPr>
          <p:cNvPr id="25" name="Image 5" descr="preencoded.png">    </p:cNvPr>
          <p:cNvPicPr>
            <a:picLocks noChangeAspect="1"/>
          </p:cNvPicPr>
          <p:nvPr/>
        </p:nvPicPr>
        <p:blipFill>
          <a:blip r:embed="rId6"/>
          <a:srcRect l="-4" r="-4" t="0" b="0"/>
          <a:stretch/>
        </p:blipFill>
        <p:spPr>
          <a:xfrm>
            <a:off x="7391095" y="2514600"/>
            <a:ext cx="4229100" cy="3000146"/>
          </a:xfrm>
          <a:prstGeom prst="rect">
            <a:avLst/>
          </a:prstGeom>
        </p:spPr>
      </p:pic>
      <p:pic>
        <p:nvPicPr>
          <p:cNvPr id="26" name="Image 6" descr="preencoded.png">    </p:cNvPr>
          <p:cNvPicPr>
            <a:picLocks noChangeAspect="1"/>
          </p:cNvPicPr>
          <p:nvPr/>
        </p:nvPicPr>
        <p:blipFill>
          <a:blip r:embed="rId7"/>
          <a:srcRect l="0" r="0" t="0" b="0"/>
          <a:stretch/>
        </p:blipFill>
        <p:spPr>
          <a:xfrm>
            <a:off x="9124798" y="2180844"/>
            <a:ext cx="761695" cy="761695"/>
          </a:xfrm>
          <a:prstGeom prst="rect">
            <a:avLst/>
          </a:prstGeom>
        </p:spPr>
      </p:pic>
      <p:pic>
        <p:nvPicPr>
          <p:cNvPr id="27" name="Image 7" descr="preencoded.png">    </p:cNvPr>
          <p:cNvPicPr>
            <a:picLocks noChangeAspect="1"/>
          </p:cNvPicPr>
          <p:nvPr/>
        </p:nvPicPr>
        <p:blipFill>
          <a:blip r:embed="rId8"/>
          <a:srcRect l="-27" r="-27" t="0" b="0"/>
          <a:stretch/>
        </p:blipFill>
        <p:spPr>
          <a:xfrm>
            <a:off x="9291218" y="2391156"/>
            <a:ext cx="428854" cy="342900"/>
          </a:xfrm>
          <a:prstGeom prst="rect">
            <a:avLst/>
          </a:prstGeom>
        </p:spPr>
      </p:pic>
      <p:sp>
        <p:nvSpPr>
          <p:cNvPr id="28" name="Text 18"/>
          <p:cNvSpPr txBox="1"/>
          <p:nvPr/>
        </p:nvSpPr>
        <p:spPr>
          <a:xfrm>
            <a:off x="7715707" y="2895905"/>
            <a:ext cx="3581705" cy="305410"/>
          </a:xfrm>
          <a:prstGeom prst="rect">
            <a:avLst/>
          </a:prstGeom>
          <a:noFill/>
          <a:ln/>
        </p:spPr>
        <p:txBody>
          <a:bodyPr wrap="square" lIns="0" tIns="0" rIns="0" bIns="0" rtlCol="0" anchor="ctr"/>
          <a:lstStyle/>
          <a:p>
            <a:pPr algn="ctr" indent="0" marL="0">
              <a:buNone/>
            </a:pPr>
            <a:r>
              <a:rPr lang="en-US" sz="1800" b="1" dirty="0">
                <a:solidFill>
                  <a:srgbClr val="FFFFFF"/>
                </a:solidFill>
                <a:latin typeface="Montserrat" pitchFamily="34" charset="0"/>
                <a:ea typeface="Montserrat" pitchFamily="34" charset="-122"/>
                <a:cs typeface="Montserrat" pitchFamily="34" charset="-120"/>
              </a:rPr>
              <a:t>The Disconnect</a:t>
            </a:r>
            <a:endParaRPr lang="en-US" sz="1800" dirty="0"/>
          </a:p>
        </p:txBody>
      </p:sp>
      <p:sp>
        <p:nvSpPr>
          <p:cNvPr id="29" name="Text 19"/>
          <p:cNvSpPr txBox="1"/>
          <p:nvPr/>
        </p:nvSpPr>
        <p:spPr>
          <a:xfrm>
            <a:off x="7733995" y="3353105"/>
            <a:ext cx="3543300" cy="619963"/>
          </a:xfrm>
          <a:prstGeom prst="rect">
            <a:avLst/>
          </a:prstGeom>
          <a:noFill/>
          <a:ln/>
        </p:spPr>
        <p:txBody>
          <a:bodyPr wrap="square" lIns="0" tIns="0" rIns="0" bIns="0" rtlCol="0" anchor="t"/>
          <a:lstStyle/>
          <a:p>
            <a:pPr algn="ctr" indent="0" marL="0">
              <a:buNone/>
            </a:pPr>
            <a:r>
              <a:rPr lang="en-US" sz="1500" dirty="0">
                <a:solidFill>
                  <a:srgbClr val="FFFFFF"/>
                </a:solidFill>
                <a:latin typeface="Open Sans" pitchFamily="34" charset="0"/>
                <a:ea typeface="Open Sans" pitchFamily="34" charset="-122"/>
                <a:cs typeface="Open Sans" pitchFamily="34" charset="-120"/>
              </a:rPr>
              <a:t>Students say they want help, but the appointment slots remain empty.</a:t>
            </a:r>
            <a:endParaRPr lang="en-US" sz="1500" dirty="0"/>
          </a:p>
        </p:txBody>
      </p:sp>
      <p:sp>
        <p:nvSpPr>
          <p:cNvPr id="30" name="Shape 20"/>
          <p:cNvSpPr/>
          <p:nvPr/>
        </p:nvSpPr>
        <p:spPr>
          <a:xfrm>
            <a:off x="7772400" y="4200754"/>
            <a:ext cx="3467405" cy="933602"/>
          </a:xfrm>
          <a:prstGeom prst="roundRect">
            <a:avLst>
              <a:gd name="adj" fmla="val 7995"/>
            </a:avLst>
          </a:prstGeom>
          <a:solidFill>
            <a:srgbClr val="FFFFFF">
              <a:alpha val="10000"/>
            </a:srgbClr>
          </a:solidFill>
          <a:ln w="12700">
            <a:solidFill>
              <a:srgbClr val="FFFFFF">
                <a:alpha val="20000"/>
              </a:srgbClr>
            </a:solidFill>
            <a:prstDash val="solid"/>
          </a:ln>
        </p:spPr>
      </p:sp>
      <p:sp>
        <p:nvSpPr>
          <p:cNvPr id="31" name="Text 21"/>
          <p:cNvSpPr txBox="1"/>
          <p:nvPr/>
        </p:nvSpPr>
        <p:spPr>
          <a:xfrm>
            <a:off x="8368589" y="4401007"/>
            <a:ext cx="2747772" cy="534010"/>
          </a:xfrm>
          <a:prstGeom prst="rect">
            <a:avLst/>
          </a:prstGeom>
          <a:noFill/>
          <a:ln/>
        </p:spPr>
        <p:txBody>
          <a:bodyPr wrap="square" lIns="0" tIns="0" rIns="0" bIns="0" rtlCol="0" anchor="ctr"/>
          <a:lstStyle/>
          <a:p>
            <a:pPr algn="l" indent="0" marL="0">
              <a:buNone/>
            </a:pPr>
            <a:r>
              <a:rPr lang="en-US" sz="1300" b="1" dirty="0">
                <a:solidFill>
                  <a:srgbClr val="FFFFFF"/>
                </a:solidFill>
                <a:latin typeface="Open Sans" pitchFamily="34" charset="0"/>
                <a:ea typeface="Open Sans" pitchFamily="34" charset="-122"/>
                <a:cs typeface="Open Sans" pitchFamily="34" charset="-120"/>
              </a:rPr>
              <a:t> We need to map the journey to find the "invisible" friction. </a:t>
            </a:r>
            <a:endParaRPr lang="en-US" sz="1300" dirty="0"/>
          </a:p>
        </p:txBody>
      </p:sp>
      <p:pic>
        <p:nvPicPr>
          <p:cNvPr id="32" name="Image 8" descr="preencoded.png">    </p:cNvPr>
          <p:cNvPicPr>
            <a:picLocks noChangeAspect="1"/>
          </p:cNvPicPr>
          <p:nvPr/>
        </p:nvPicPr>
        <p:blipFill>
          <a:blip r:embed="rId9"/>
          <a:srcRect l="0" r="0" t="0" b="0"/>
          <a:stretch/>
        </p:blipFill>
        <p:spPr>
          <a:xfrm>
            <a:off x="8076895" y="4450385"/>
            <a:ext cx="171907" cy="171907"/>
          </a:xfrm>
          <a:prstGeom prst="rect">
            <a:avLst/>
          </a:prstGeom>
        </p:spPr>
      </p:pic>
      <p:sp>
        <p:nvSpPr>
          <p:cNvPr id="33" name="Shape 22"/>
          <p:cNvSpPr/>
          <p:nvPr/>
        </p:nvSpPr>
        <p:spPr>
          <a:xfrm>
            <a:off x="0" y="6429146"/>
            <a:ext cx="12191695" cy="428854"/>
          </a:xfrm>
          <a:prstGeom prst="rect">
            <a:avLst/>
          </a:prstGeom>
          <a:solidFill>
            <a:srgbClr val="FFFFFF"/>
          </a:solidFill>
          <a:ln/>
        </p:spPr>
      </p:sp>
      <p:sp>
        <p:nvSpPr>
          <p:cNvPr id="34" name="Shape 23"/>
          <p:cNvSpPr/>
          <p:nvPr/>
        </p:nvSpPr>
        <p:spPr>
          <a:xfrm>
            <a:off x="0" y="6429146"/>
            <a:ext cx="12191695" cy="9144"/>
          </a:xfrm>
          <a:prstGeom prst="rect">
            <a:avLst/>
          </a:prstGeom>
          <a:solidFill>
            <a:srgbClr val="E5E7EB"/>
          </a:solidFill>
          <a:ln w="12700">
            <a:solidFill>
              <a:srgbClr val="E5E7EB">
                <a:alpha val="0"/>
              </a:srgbClr>
            </a:solidFill>
            <a:prstDash val="solid"/>
          </a:ln>
        </p:spPr>
      </p:sp>
      <p:sp>
        <p:nvSpPr>
          <p:cNvPr id="35" name="Text 24"/>
          <p:cNvSpPr txBox="1"/>
          <p:nvPr/>
        </p:nvSpPr>
        <p:spPr>
          <a:xfrm>
            <a:off x="571500" y="6553505"/>
            <a:ext cx="2629814"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Principles of Marketing • Module 7</a:t>
            </a:r>
            <a:endParaRPr lang="en-US" sz="1000" dirty="0"/>
          </a:p>
        </p:txBody>
      </p:sp>
      <p:sp>
        <p:nvSpPr>
          <p:cNvPr id="36" name="Text 25"/>
          <p:cNvSpPr txBox="1"/>
          <p:nvPr/>
        </p:nvSpPr>
        <p:spPr>
          <a:xfrm>
            <a:off x="11468405" y="6553505"/>
            <a:ext cx="238658"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26</a:t>
            </a:r>
            <a:endParaRPr lang="en-US" sz="1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3F4F6"/>
          </a:solidFill>
          <a:ln w="12700">
            <a:solidFill>
              <a:srgbClr val="FFFFFF">
                <a:alpha val="0"/>
              </a:srgbClr>
            </a:solidFill>
            <a:prstDash val="solid"/>
          </a:ln>
        </p:spPr>
      </p:sp>
      <p:pic>
        <p:nvPicPr>
          <p:cNvPr id="3" name="Image 0" descr="preencoded.png">    </p:cNvPr>
          <p:cNvPicPr>
            <a:picLocks noChangeAspect="1"/>
          </p:cNvPicPr>
          <p:nvPr/>
        </p:nvPicPr>
        <p:blipFill>
          <a:blip r:embed="rId1"/>
          <a:srcRect l="0" r="0" t="-1" b="-1"/>
          <a:stretch/>
        </p:blipFill>
        <p:spPr>
          <a:xfrm>
            <a:off x="0" y="0"/>
            <a:ext cx="12191695" cy="6858000"/>
          </a:xfrm>
          <a:prstGeom prst="rect">
            <a:avLst/>
          </a:prstGeom>
        </p:spPr>
      </p:pic>
      <p:sp>
        <p:nvSpPr>
          <p:cNvPr id="4" name="Shape 1"/>
          <p:cNvSpPr/>
          <p:nvPr/>
        </p:nvSpPr>
        <p:spPr>
          <a:xfrm>
            <a:off x="0" y="1266444"/>
            <a:ext cx="12191695" cy="19202"/>
          </a:xfrm>
          <a:prstGeom prst="rect">
            <a:avLst/>
          </a:prstGeom>
          <a:solidFill>
            <a:srgbClr val="F1F5F9"/>
          </a:solidFill>
          <a:ln w="12700">
            <a:solidFill>
              <a:srgbClr val="F1F5F9">
                <a:alpha val="0"/>
              </a:srgbClr>
            </a:solidFill>
            <a:prstDash val="solid"/>
          </a:ln>
        </p:spPr>
      </p:sp>
      <p:pic>
        <p:nvPicPr>
          <p:cNvPr id="5" name="Image 1" descr="preencoded.png">    </p:cNvPr>
          <p:cNvPicPr>
            <a:picLocks noChangeAspect="1"/>
          </p:cNvPicPr>
          <p:nvPr/>
        </p:nvPicPr>
        <p:blipFill>
          <a:blip r:embed="rId2"/>
          <a:stretch>
            <a:fillRect/>
          </a:stretch>
        </p:blipFill>
        <p:spPr>
          <a:xfrm>
            <a:off x="571500" y="286207"/>
            <a:ext cx="1752905" cy="314554"/>
          </a:xfrm>
          <a:prstGeom prst="rect">
            <a:avLst/>
          </a:prstGeom>
        </p:spPr>
      </p:pic>
      <p:sp>
        <p:nvSpPr>
          <p:cNvPr id="6" name="Text 2"/>
          <p:cNvSpPr/>
          <p:nvPr/>
        </p:nvSpPr>
        <p:spPr>
          <a:xfrm>
            <a:off x="571500" y="286207"/>
            <a:ext cx="1752905" cy="314554"/>
          </a:xfrm>
          <a:prstGeom prst="rect">
            <a:avLst/>
          </a:prstGeom>
          <a:solidFill>
            <a:srgbClr val="FFFFFF">
              <a:alpha val="0"/>
            </a:srgbClr>
          </a:solidFill>
          <a:ln>
            <a:solidFill>
              <a:srgbClr val="FFFFFF">
                <a:alpha val="0"/>
              </a:srgbClr>
            </a:solidFill>
          </a:ln>
        </p:spPr>
        <p:txBody>
          <a:bodyPr wrap="square" lIns="0" tIns="0" rIns="0" bIns="0" rtlCol="0" anchor="ctr"/>
          <a:lstStyle/>
          <a:p>
            <a:pPr algn="ctr" indent="0" marL="0">
              <a:buNone/>
            </a:pPr>
            <a:r>
              <a:rPr lang="en-US" sz="1000" b="1" spc="75" kern="0" dirty="0">
                <a:solidFill>
                  <a:srgbClr val="FFFFFF"/>
                </a:solidFill>
                <a:latin typeface="Open Sans" pitchFamily="34" charset="0"/>
                <a:ea typeface="Open Sans" pitchFamily="34" charset="-122"/>
                <a:cs typeface="Open Sans" pitchFamily="34" charset="-120"/>
              </a:rPr>
              <a:t>Case Study Part 2</a:t>
            </a:r>
            <a:endParaRPr lang="en-US" sz="1000" dirty="0"/>
          </a:p>
        </p:txBody>
      </p:sp>
      <p:sp>
        <p:nvSpPr>
          <p:cNvPr id="7" name="Text 3"/>
          <p:cNvSpPr txBox="1"/>
          <p:nvPr/>
        </p:nvSpPr>
        <p:spPr>
          <a:xfrm>
            <a:off x="571500" y="694944"/>
            <a:ext cx="11239805" cy="428854"/>
          </a:xfrm>
          <a:prstGeom prst="rect">
            <a:avLst/>
          </a:prstGeom>
          <a:noFill/>
          <a:ln/>
        </p:spPr>
        <p:txBody>
          <a:bodyPr wrap="square" lIns="0" tIns="0" rIns="0" bIns="0" rtlCol="0" anchor="ctr"/>
          <a:lstStyle/>
          <a:p>
            <a:pPr algn="l" indent="0" marL="0">
              <a:buNone/>
            </a:pPr>
            <a:r>
              <a:rPr lang="en-US" sz="2700" b="1" dirty="0">
                <a:solidFill>
                  <a:srgbClr val="1F2937"/>
                </a:solidFill>
                <a:latin typeface="Montserrat" pitchFamily="34" charset="0"/>
                <a:ea typeface="Montserrat" pitchFamily="34" charset="-122"/>
                <a:cs typeface="Montserrat" pitchFamily="34" charset="-120"/>
              </a:rPr>
              <a:t> Journey Map Reveals </a:t>
            </a:r>
            <a:pPr algn="l" indent="0" marL="0">
              <a:buNone/>
            </a:pPr>
            <a:r>
              <a:rPr lang="en-US" sz="2700" b="1" dirty="0">
                <a:solidFill>
                  <a:srgbClr val="EF4444"/>
                </a:solidFill>
                <a:latin typeface="Montserrat" pitchFamily="34" charset="0"/>
                <a:ea typeface="Montserrat" pitchFamily="34" charset="-122"/>
                <a:cs typeface="Montserrat" pitchFamily="34" charset="-120"/>
              </a:rPr>
              <a:t>Drop-offs</a:t>
            </a:r>
            <a:endParaRPr lang="en-US" sz="2700" dirty="0"/>
          </a:p>
        </p:txBody>
      </p:sp>
      <p:sp>
        <p:nvSpPr>
          <p:cNvPr id="8" name="Shape 4"/>
          <p:cNvSpPr/>
          <p:nvPr/>
        </p:nvSpPr>
        <p:spPr>
          <a:xfrm>
            <a:off x="0" y="1285646"/>
            <a:ext cx="12191695" cy="5095951"/>
          </a:xfrm>
          <a:prstGeom prst="rect">
            <a:avLst/>
          </a:prstGeom>
          <a:solidFill>
            <a:srgbClr val="FCFCFC"/>
          </a:solidFill>
          <a:ln w="12700">
            <a:solidFill>
              <a:srgbClr val="FFFFFF">
                <a:alpha val="0"/>
              </a:srgbClr>
            </a:solidFill>
            <a:prstDash val="solid"/>
          </a:ln>
        </p:spPr>
      </p:sp>
      <p:sp>
        <p:nvSpPr>
          <p:cNvPr id="9" name="Shape 5"/>
          <p:cNvSpPr/>
          <p:nvPr/>
        </p:nvSpPr>
        <p:spPr>
          <a:xfrm>
            <a:off x="571500" y="2194560"/>
            <a:ext cx="3619195" cy="2371954"/>
          </a:xfrm>
          <a:prstGeom prst="roundRect">
            <a:avLst>
              <a:gd name="adj" fmla="val 3096"/>
            </a:avLst>
          </a:prstGeom>
          <a:solidFill>
            <a:srgbClr val="FFF1F2"/>
          </a:solidFill>
          <a:ln w="25400">
            <a:solidFill>
              <a:srgbClr val="FECACA"/>
            </a:solidFill>
            <a:prstDash val="solid"/>
          </a:ln>
        </p:spPr>
      </p:sp>
      <p:pic>
        <p:nvPicPr>
          <p:cNvPr id="10" name="Image 2" descr="preencoded.png">    </p:cNvPr>
          <p:cNvPicPr>
            <a:picLocks noChangeAspect="1"/>
          </p:cNvPicPr>
          <p:nvPr/>
        </p:nvPicPr>
        <p:blipFill>
          <a:blip r:embed="rId3"/>
          <a:srcRect l="0" r="0" t="0" b="0"/>
          <a:stretch/>
        </p:blipFill>
        <p:spPr>
          <a:xfrm>
            <a:off x="2091233" y="2499055"/>
            <a:ext cx="571500" cy="571500"/>
          </a:xfrm>
          <a:prstGeom prst="rect">
            <a:avLst/>
          </a:prstGeom>
        </p:spPr>
      </p:pic>
      <p:sp>
        <p:nvSpPr>
          <p:cNvPr id="11" name="Text 6"/>
          <p:cNvSpPr txBox="1"/>
          <p:nvPr/>
        </p:nvSpPr>
        <p:spPr>
          <a:xfrm>
            <a:off x="819302" y="3223260"/>
            <a:ext cx="3124505" cy="305410"/>
          </a:xfrm>
          <a:prstGeom prst="rect">
            <a:avLst/>
          </a:prstGeom>
          <a:noFill/>
          <a:ln/>
        </p:spPr>
        <p:txBody>
          <a:bodyPr wrap="square" lIns="0" tIns="0" rIns="0" bIns="0" rtlCol="0" anchor="ctr"/>
          <a:lstStyle/>
          <a:p>
            <a:pPr algn="ctr" indent="0" marL="0">
              <a:buNone/>
            </a:pPr>
            <a:r>
              <a:rPr lang="en-US" sz="1800" b="1" dirty="0">
                <a:solidFill>
                  <a:srgbClr val="1F2937"/>
                </a:solidFill>
                <a:latin typeface="Montserrat" pitchFamily="34" charset="0"/>
                <a:ea typeface="Montserrat" pitchFamily="34" charset="-122"/>
                <a:cs typeface="Montserrat" pitchFamily="34" charset="-120"/>
              </a:rPr>
              <a:t>The Hidden Leaks</a:t>
            </a:r>
            <a:endParaRPr lang="en-US" sz="1800" dirty="0"/>
          </a:p>
        </p:txBody>
      </p:sp>
      <p:sp>
        <p:nvSpPr>
          <p:cNvPr id="12" name="Text 7"/>
          <p:cNvSpPr txBox="1"/>
          <p:nvPr/>
        </p:nvSpPr>
        <p:spPr>
          <a:xfrm>
            <a:off x="838505" y="3603650"/>
            <a:ext cx="3086100" cy="657454"/>
          </a:xfrm>
          <a:prstGeom prst="rect">
            <a:avLst/>
          </a:prstGeom>
          <a:noFill/>
          <a:ln/>
        </p:spPr>
        <p:txBody>
          <a:bodyPr wrap="square" lIns="0" tIns="0" rIns="0" bIns="0" rtlCol="0" anchor="t"/>
          <a:lstStyle/>
          <a:p>
            <a:pPr algn="ctr" indent="0" marL="0">
              <a:buNone/>
            </a:pPr>
            <a:r>
              <a:rPr lang="en-US" sz="1000" dirty="0">
                <a:solidFill>
                  <a:srgbClr val="4B5563"/>
                </a:solidFill>
                <a:latin typeface="Open Sans" pitchFamily="34" charset="0"/>
                <a:ea typeface="Open Sans" pitchFamily="34" charset="-122"/>
                <a:cs typeface="Open Sans" pitchFamily="34" charset="-120"/>
              </a:rPr>
              <a:t>Mapping the student experience revealed exactly where friction was causing students to disappear before they ever got help.</a:t>
            </a:r>
            <a:endParaRPr lang="en-US" sz="1000" dirty="0"/>
          </a:p>
        </p:txBody>
      </p:sp>
      <p:pic>
        <p:nvPicPr>
          <p:cNvPr id="13" name="Image 3" descr="preencoded.png">    </p:cNvPr>
          <p:cNvPicPr>
            <a:picLocks noChangeAspect="1"/>
          </p:cNvPicPr>
          <p:nvPr/>
        </p:nvPicPr>
        <p:blipFill>
          <a:blip r:embed="rId4"/>
          <a:srcRect l="0" r="0" t="-3" b="-3"/>
          <a:stretch/>
        </p:blipFill>
        <p:spPr>
          <a:xfrm>
            <a:off x="571500" y="4787798"/>
            <a:ext cx="3610966" cy="685800"/>
          </a:xfrm>
          <a:prstGeom prst="rect">
            <a:avLst/>
          </a:prstGeom>
        </p:spPr>
      </p:pic>
      <p:sp>
        <p:nvSpPr>
          <p:cNvPr id="14" name="Text 8"/>
          <p:cNvSpPr txBox="1"/>
          <p:nvPr/>
        </p:nvSpPr>
        <p:spPr>
          <a:xfrm>
            <a:off x="761695" y="4939589"/>
            <a:ext cx="3353105" cy="381305"/>
          </a:xfrm>
          <a:prstGeom prst="rect">
            <a:avLst/>
          </a:prstGeom>
          <a:noFill/>
          <a:ln/>
        </p:spPr>
        <p:txBody>
          <a:bodyPr wrap="square" lIns="0" tIns="0" rIns="0" bIns="0" rtlCol="0" anchor="t"/>
          <a:lstStyle/>
          <a:p>
            <a:pPr algn="l" indent="0" marL="0">
              <a:buNone/>
            </a:pPr>
            <a:r>
              <a:rPr lang="en-US" sz="1000" i="1" dirty="0">
                <a:solidFill>
                  <a:srgbClr val="1E40AF"/>
                </a:solidFill>
                <a:latin typeface="Open Sans" pitchFamily="34" charset="0"/>
                <a:ea typeface="Open Sans" pitchFamily="34" charset="-122"/>
                <a:cs typeface="Open Sans" pitchFamily="34" charset="-120"/>
              </a:rPr>
              <a:t>"They didn't just 'not show up'—they got stuck at specific barriers."</a:t>
            </a:r>
            <a:endParaRPr lang="en-US" sz="1000" dirty="0"/>
          </a:p>
        </p:txBody>
      </p:sp>
      <p:sp>
        <p:nvSpPr>
          <p:cNvPr id="15" name="Shape 9"/>
          <p:cNvSpPr/>
          <p:nvPr/>
        </p:nvSpPr>
        <p:spPr>
          <a:xfrm>
            <a:off x="4849063" y="1837030"/>
            <a:ext cx="6772046" cy="828446"/>
          </a:xfrm>
          <a:prstGeom prst="roundRect">
            <a:avLst>
              <a:gd name="adj" fmla="val 15224"/>
            </a:avLst>
          </a:prstGeom>
          <a:solidFill>
            <a:srgbClr val="FFFFFF"/>
          </a:solidFill>
          <a:ln/>
          <a:effectLst>
            <a:outerShdw sx="100000" sy="100000" kx="0" ky="0" algn="bl" rotWithShape="0" blurRad="50800" dist="25400" dir="16200000">
              <a:srgbClr val="000000">
                <a:alpha val="5000"/>
              </a:srgbClr>
            </a:outerShdw>
          </a:effectLst>
        </p:spPr>
      </p:sp>
      <p:sp>
        <p:nvSpPr>
          <p:cNvPr id="16" name="Shape 10"/>
          <p:cNvSpPr/>
          <p:nvPr/>
        </p:nvSpPr>
        <p:spPr>
          <a:xfrm>
            <a:off x="4849063" y="1837030"/>
            <a:ext cx="47549" cy="828446"/>
          </a:xfrm>
          <a:prstGeom prst="roundRect">
            <a:avLst>
              <a:gd name="adj" fmla="val 265251"/>
            </a:avLst>
          </a:prstGeom>
          <a:solidFill>
            <a:srgbClr val="EF4444"/>
          </a:solidFill>
          <a:ln w="12700">
            <a:solidFill>
              <a:srgbClr val="EF4444">
                <a:alpha val="0"/>
              </a:srgbClr>
            </a:solidFill>
            <a:prstDash val="solid"/>
          </a:ln>
        </p:spPr>
      </p:sp>
      <p:pic>
        <p:nvPicPr>
          <p:cNvPr id="17" name="Image 4" descr="preencoded.png">    </p:cNvPr>
          <p:cNvPicPr>
            <a:picLocks noChangeAspect="1"/>
          </p:cNvPicPr>
          <p:nvPr/>
        </p:nvPicPr>
        <p:blipFill>
          <a:blip r:embed="rId5"/>
          <a:stretch>
            <a:fillRect/>
          </a:stretch>
        </p:blipFill>
        <p:spPr>
          <a:xfrm>
            <a:off x="5087722" y="2077517"/>
            <a:ext cx="342900" cy="342900"/>
          </a:xfrm>
          <a:prstGeom prst="rect">
            <a:avLst/>
          </a:prstGeom>
        </p:spPr>
      </p:pic>
      <p:sp>
        <p:nvSpPr>
          <p:cNvPr id="18" name="Text 11"/>
          <p:cNvSpPr/>
          <p:nvPr/>
        </p:nvSpPr>
        <p:spPr>
          <a:xfrm>
            <a:off x="5087722" y="2077517"/>
            <a:ext cx="342900" cy="342900"/>
          </a:xfrm>
          <a:prstGeom prst="rect">
            <a:avLst/>
          </a:prstGeom>
          <a:solidFill>
            <a:srgbClr val="FFFFFF">
              <a:alpha val="0"/>
            </a:srgbClr>
          </a:solidFill>
          <a:ln>
            <a:solidFill>
              <a:srgbClr val="FFFFFF">
                <a:alpha val="0"/>
              </a:srgbClr>
            </a:solidFill>
          </a:ln>
        </p:spPr>
        <p:txBody>
          <a:bodyPr wrap="square" lIns="0" tIns="0" rIns="0" bIns="0" rtlCol="0" anchor="ctr"/>
          <a:lstStyle/>
          <a:p>
            <a:pPr algn="ctr" indent="0" marL="0">
              <a:buNone/>
            </a:pPr>
            <a:r>
              <a:rPr lang="en-US" sz="1200" b="1" dirty="0">
                <a:solidFill>
                  <a:srgbClr val="EF4444"/>
                </a:solidFill>
                <a:latin typeface="Open Sans" pitchFamily="34" charset="0"/>
                <a:ea typeface="Open Sans" pitchFamily="34" charset="-122"/>
                <a:cs typeface="Open Sans" pitchFamily="34" charset="-120"/>
              </a:rPr>
              <a:t>1</a:t>
            </a:r>
            <a:endParaRPr lang="en-US" sz="1200" dirty="0"/>
          </a:p>
        </p:txBody>
      </p:sp>
      <p:sp>
        <p:nvSpPr>
          <p:cNvPr id="19" name="Text 12"/>
          <p:cNvSpPr txBox="1"/>
          <p:nvPr/>
        </p:nvSpPr>
        <p:spPr>
          <a:xfrm>
            <a:off x="5573268" y="1951330"/>
            <a:ext cx="5972861" cy="228600"/>
          </a:xfrm>
          <a:prstGeom prst="rect">
            <a:avLst/>
          </a:prstGeom>
          <a:noFill/>
          <a:ln/>
        </p:spPr>
        <p:txBody>
          <a:bodyPr wrap="square" lIns="0" tIns="0" rIns="0" bIns="0" rtlCol="0" anchor="ctr"/>
          <a:lstStyle/>
          <a:p>
            <a:pPr algn="l" indent="0" marL="0">
              <a:buNone/>
            </a:pPr>
            <a:r>
              <a:rPr lang="en-US" sz="1200" b="1" dirty="0">
                <a:solidFill>
                  <a:srgbClr val="1F2937"/>
                </a:solidFill>
                <a:latin typeface="Montserrat" pitchFamily="34" charset="0"/>
                <a:ea typeface="Montserrat" pitchFamily="34" charset="-122"/>
                <a:cs typeface="Montserrat" pitchFamily="34" charset="-120"/>
              </a:rPr>
              <a:t>Awareness Gap</a:t>
            </a:r>
            <a:endParaRPr lang="en-US" sz="1200" dirty="0"/>
          </a:p>
        </p:txBody>
      </p:sp>
      <p:sp>
        <p:nvSpPr>
          <p:cNvPr id="20" name="Text 13"/>
          <p:cNvSpPr txBox="1"/>
          <p:nvPr/>
        </p:nvSpPr>
        <p:spPr>
          <a:xfrm>
            <a:off x="5573268" y="2199132"/>
            <a:ext cx="5934456" cy="352958"/>
          </a:xfrm>
          <a:prstGeom prst="rect">
            <a:avLst/>
          </a:prstGeom>
          <a:noFill/>
          <a:ln/>
        </p:spPr>
        <p:txBody>
          <a:bodyPr wrap="square" lIns="0" tIns="0" rIns="0" bIns="0" rtlCol="0" anchor="t"/>
          <a:lstStyle/>
          <a:p>
            <a:pPr algn="l" indent="0" marL="0">
              <a:buNone/>
            </a:pPr>
            <a:r>
              <a:rPr lang="en-US" sz="900" dirty="0">
                <a:solidFill>
                  <a:srgbClr val="6B7280"/>
                </a:solidFill>
                <a:latin typeface="Open Sans" pitchFamily="34" charset="0"/>
                <a:ea typeface="Open Sans" pitchFamily="34" charset="-122"/>
                <a:cs typeface="Open Sans" pitchFamily="34" charset="-120"/>
              </a:rPr>
              <a:t>Students didn't know the center existed; flyers were only posted in the math building, missing most students.</a:t>
            </a:r>
            <a:endParaRPr lang="en-US" sz="900" dirty="0"/>
          </a:p>
        </p:txBody>
      </p:sp>
      <p:sp>
        <p:nvSpPr>
          <p:cNvPr id="21" name="Shape 14"/>
          <p:cNvSpPr/>
          <p:nvPr/>
        </p:nvSpPr>
        <p:spPr>
          <a:xfrm>
            <a:off x="4849063" y="2774290"/>
            <a:ext cx="6772046" cy="657454"/>
          </a:xfrm>
          <a:prstGeom prst="roundRect">
            <a:avLst>
              <a:gd name="adj" fmla="val 24188"/>
            </a:avLst>
          </a:prstGeom>
          <a:solidFill>
            <a:srgbClr val="FFFFFF"/>
          </a:solidFill>
          <a:ln/>
          <a:effectLst>
            <a:outerShdw sx="100000" sy="100000" kx="0" ky="0" algn="bl" rotWithShape="0" blurRad="50800" dist="25400" dir="16200000">
              <a:srgbClr val="000000">
                <a:alpha val="5000"/>
              </a:srgbClr>
            </a:outerShdw>
          </a:effectLst>
        </p:spPr>
      </p:sp>
      <p:sp>
        <p:nvSpPr>
          <p:cNvPr id="22" name="Shape 15"/>
          <p:cNvSpPr/>
          <p:nvPr/>
        </p:nvSpPr>
        <p:spPr>
          <a:xfrm>
            <a:off x="4849063" y="2774290"/>
            <a:ext cx="47549" cy="657454"/>
          </a:xfrm>
          <a:prstGeom prst="roundRect">
            <a:avLst>
              <a:gd name="adj" fmla="val 334447"/>
            </a:avLst>
          </a:prstGeom>
          <a:solidFill>
            <a:srgbClr val="EF4444"/>
          </a:solidFill>
          <a:ln w="12700">
            <a:solidFill>
              <a:srgbClr val="EF4444">
                <a:alpha val="0"/>
              </a:srgbClr>
            </a:solidFill>
            <a:prstDash val="solid"/>
          </a:ln>
        </p:spPr>
      </p:sp>
      <p:pic>
        <p:nvPicPr>
          <p:cNvPr id="23" name="Image 5" descr="preencoded.png">    </p:cNvPr>
          <p:cNvPicPr>
            <a:picLocks noChangeAspect="1"/>
          </p:cNvPicPr>
          <p:nvPr/>
        </p:nvPicPr>
        <p:blipFill>
          <a:blip r:embed="rId6"/>
          <a:stretch>
            <a:fillRect/>
          </a:stretch>
        </p:blipFill>
        <p:spPr>
          <a:xfrm>
            <a:off x="5087722" y="2927909"/>
            <a:ext cx="342900" cy="342900"/>
          </a:xfrm>
          <a:prstGeom prst="rect">
            <a:avLst/>
          </a:prstGeom>
        </p:spPr>
      </p:pic>
      <p:sp>
        <p:nvSpPr>
          <p:cNvPr id="24" name="Text 16"/>
          <p:cNvSpPr/>
          <p:nvPr/>
        </p:nvSpPr>
        <p:spPr>
          <a:xfrm>
            <a:off x="5087722" y="2927909"/>
            <a:ext cx="342900" cy="342900"/>
          </a:xfrm>
          <a:prstGeom prst="rect">
            <a:avLst/>
          </a:prstGeom>
          <a:solidFill>
            <a:srgbClr val="FFFFFF">
              <a:alpha val="0"/>
            </a:srgbClr>
          </a:solidFill>
          <a:ln>
            <a:solidFill>
              <a:srgbClr val="FFFFFF">
                <a:alpha val="0"/>
              </a:srgbClr>
            </a:solidFill>
          </a:ln>
        </p:spPr>
        <p:txBody>
          <a:bodyPr wrap="square" lIns="0" tIns="0" rIns="0" bIns="0" rtlCol="0" anchor="ctr"/>
          <a:lstStyle/>
          <a:p>
            <a:pPr algn="ctr" indent="0" marL="0">
              <a:buNone/>
            </a:pPr>
            <a:r>
              <a:rPr lang="en-US" sz="1200" b="1" dirty="0">
                <a:solidFill>
                  <a:srgbClr val="EF4444"/>
                </a:solidFill>
                <a:latin typeface="Open Sans" pitchFamily="34" charset="0"/>
                <a:ea typeface="Open Sans" pitchFamily="34" charset="-122"/>
                <a:cs typeface="Open Sans" pitchFamily="34" charset="-120"/>
              </a:rPr>
              <a:t>2</a:t>
            </a:r>
            <a:endParaRPr lang="en-US" sz="1200" dirty="0"/>
          </a:p>
        </p:txBody>
      </p:sp>
      <p:sp>
        <p:nvSpPr>
          <p:cNvPr id="25" name="Text 17"/>
          <p:cNvSpPr txBox="1"/>
          <p:nvPr/>
        </p:nvSpPr>
        <p:spPr>
          <a:xfrm>
            <a:off x="5573268" y="2888590"/>
            <a:ext cx="5591556" cy="228600"/>
          </a:xfrm>
          <a:prstGeom prst="rect">
            <a:avLst/>
          </a:prstGeom>
          <a:noFill/>
          <a:ln/>
        </p:spPr>
        <p:txBody>
          <a:bodyPr wrap="square" lIns="0" tIns="0" rIns="0" bIns="0" rtlCol="0" anchor="ctr"/>
          <a:lstStyle/>
          <a:p>
            <a:pPr algn="l" indent="0" marL="0">
              <a:buNone/>
            </a:pPr>
            <a:r>
              <a:rPr lang="en-US" sz="1200" b="1" dirty="0">
                <a:solidFill>
                  <a:srgbClr val="1F2937"/>
                </a:solidFill>
                <a:latin typeface="Montserrat" pitchFamily="34" charset="0"/>
                <a:ea typeface="Montserrat" pitchFamily="34" charset="-122"/>
                <a:cs typeface="Montserrat" pitchFamily="34" charset="-120"/>
              </a:rPr>
              <a:t>Consideration Barrier</a:t>
            </a:r>
            <a:endParaRPr lang="en-US" sz="1200" dirty="0"/>
          </a:p>
        </p:txBody>
      </p:sp>
      <p:sp>
        <p:nvSpPr>
          <p:cNvPr id="26" name="Text 18"/>
          <p:cNvSpPr txBox="1"/>
          <p:nvPr/>
        </p:nvSpPr>
        <p:spPr>
          <a:xfrm>
            <a:off x="5573268" y="3136392"/>
            <a:ext cx="6163056" cy="181051"/>
          </a:xfrm>
          <a:prstGeom prst="rect">
            <a:avLst/>
          </a:prstGeom>
          <a:noFill/>
          <a:ln/>
        </p:spPr>
        <p:txBody>
          <a:bodyPr wrap="square" lIns="0" tIns="0" rIns="0" bIns="0" rtlCol="0" anchor="ctr"/>
          <a:lstStyle/>
          <a:p>
            <a:pPr algn="l" indent="0" marL="0">
              <a:buNone/>
            </a:pPr>
            <a:r>
              <a:rPr lang="en-US" sz="900" dirty="0">
                <a:solidFill>
                  <a:srgbClr val="6B7280"/>
                </a:solidFill>
                <a:latin typeface="Open Sans" pitchFamily="34" charset="0"/>
                <a:ea typeface="Open Sans" pitchFamily="34" charset="-122"/>
                <a:cs typeface="Open Sans" pitchFamily="34" charset="-120"/>
              </a:rPr>
              <a:t>The term "Tutoring" felt intimidating or remedial. Students feared the stigma of asking for help.</a:t>
            </a:r>
            <a:endParaRPr lang="en-US" sz="900" dirty="0"/>
          </a:p>
        </p:txBody>
      </p:sp>
      <p:sp>
        <p:nvSpPr>
          <p:cNvPr id="27" name="Shape 19"/>
          <p:cNvSpPr/>
          <p:nvPr/>
        </p:nvSpPr>
        <p:spPr>
          <a:xfrm>
            <a:off x="4849063" y="3538728"/>
            <a:ext cx="6772046" cy="657454"/>
          </a:xfrm>
          <a:prstGeom prst="roundRect">
            <a:avLst>
              <a:gd name="adj" fmla="val 24188"/>
            </a:avLst>
          </a:prstGeom>
          <a:solidFill>
            <a:srgbClr val="FFFFFF"/>
          </a:solidFill>
          <a:ln/>
          <a:effectLst>
            <a:outerShdw sx="100000" sy="100000" kx="0" ky="0" algn="bl" rotWithShape="0" blurRad="50800" dist="25400" dir="16200000">
              <a:srgbClr val="000000">
                <a:alpha val="5000"/>
              </a:srgbClr>
            </a:outerShdw>
          </a:effectLst>
        </p:spPr>
      </p:sp>
      <p:sp>
        <p:nvSpPr>
          <p:cNvPr id="28" name="Shape 20"/>
          <p:cNvSpPr/>
          <p:nvPr/>
        </p:nvSpPr>
        <p:spPr>
          <a:xfrm>
            <a:off x="4849063" y="3538728"/>
            <a:ext cx="47549" cy="657454"/>
          </a:xfrm>
          <a:prstGeom prst="roundRect">
            <a:avLst>
              <a:gd name="adj" fmla="val 334447"/>
            </a:avLst>
          </a:prstGeom>
          <a:solidFill>
            <a:srgbClr val="EF4444"/>
          </a:solidFill>
          <a:ln w="12700">
            <a:solidFill>
              <a:srgbClr val="EF4444">
                <a:alpha val="0"/>
              </a:srgbClr>
            </a:solidFill>
            <a:prstDash val="solid"/>
          </a:ln>
        </p:spPr>
      </p:sp>
      <p:pic>
        <p:nvPicPr>
          <p:cNvPr id="29" name="Image 6" descr="preencoded.png">    </p:cNvPr>
          <p:cNvPicPr>
            <a:picLocks noChangeAspect="1"/>
          </p:cNvPicPr>
          <p:nvPr/>
        </p:nvPicPr>
        <p:blipFill>
          <a:blip r:embed="rId7"/>
          <a:stretch>
            <a:fillRect/>
          </a:stretch>
        </p:blipFill>
        <p:spPr>
          <a:xfrm>
            <a:off x="5087722" y="3691433"/>
            <a:ext cx="342900" cy="342900"/>
          </a:xfrm>
          <a:prstGeom prst="rect">
            <a:avLst/>
          </a:prstGeom>
        </p:spPr>
      </p:pic>
      <p:sp>
        <p:nvSpPr>
          <p:cNvPr id="30" name="Text 21"/>
          <p:cNvSpPr/>
          <p:nvPr/>
        </p:nvSpPr>
        <p:spPr>
          <a:xfrm>
            <a:off x="5087722" y="3691433"/>
            <a:ext cx="342900" cy="342900"/>
          </a:xfrm>
          <a:prstGeom prst="rect">
            <a:avLst/>
          </a:prstGeom>
          <a:solidFill>
            <a:srgbClr val="FFFFFF">
              <a:alpha val="0"/>
            </a:srgbClr>
          </a:solidFill>
          <a:ln>
            <a:solidFill>
              <a:srgbClr val="FFFFFF">
                <a:alpha val="0"/>
              </a:srgbClr>
            </a:solidFill>
          </a:ln>
        </p:spPr>
        <p:txBody>
          <a:bodyPr wrap="square" lIns="0" tIns="0" rIns="0" bIns="0" rtlCol="0" anchor="ctr"/>
          <a:lstStyle/>
          <a:p>
            <a:pPr algn="ctr" indent="0" marL="0">
              <a:buNone/>
            </a:pPr>
            <a:r>
              <a:rPr lang="en-US" sz="1200" b="1" dirty="0">
                <a:solidFill>
                  <a:srgbClr val="EF4444"/>
                </a:solidFill>
                <a:latin typeface="Open Sans" pitchFamily="34" charset="0"/>
                <a:ea typeface="Open Sans" pitchFamily="34" charset="-122"/>
                <a:cs typeface="Open Sans" pitchFamily="34" charset="-120"/>
              </a:rPr>
              <a:t>3</a:t>
            </a:r>
            <a:endParaRPr lang="en-US" sz="1200" dirty="0"/>
          </a:p>
        </p:txBody>
      </p:sp>
      <p:sp>
        <p:nvSpPr>
          <p:cNvPr id="31" name="Text 22"/>
          <p:cNvSpPr txBox="1"/>
          <p:nvPr/>
        </p:nvSpPr>
        <p:spPr>
          <a:xfrm>
            <a:off x="5573268" y="3653028"/>
            <a:ext cx="5715000" cy="228600"/>
          </a:xfrm>
          <a:prstGeom prst="rect">
            <a:avLst/>
          </a:prstGeom>
          <a:noFill/>
          <a:ln/>
        </p:spPr>
        <p:txBody>
          <a:bodyPr wrap="square" lIns="0" tIns="0" rIns="0" bIns="0" rtlCol="0" anchor="ctr"/>
          <a:lstStyle/>
          <a:p>
            <a:pPr algn="l" indent="0" marL="0">
              <a:buNone/>
            </a:pPr>
            <a:r>
              <a:rPr lang="en-US" sz="1200" b="1" dirty="0">
                <a:solidFill>
                  <a:srgbClr val="1F2937"/>
                </a:solidFill>
                <a:latin typeface="Montserrat" pitchFamily="34" charset="0"/>
                <a:ea typeface="Montserrat" pitchFamily="34" charset="-122"/>
                <a:cs typeface="Montserrat" pitchFamily="34" charset="-120"/>
              </a:rPr>
              <a:t>Action Friction</a:t>
            </a:r>
            <a:endParaRPr lang="en-US" sz="1200" dirty="0"/>
          </a:p>
        </p:txBody>
      </p:sp>
      <p:sp>
        <p:nvSpPr>
          <p:cNvPr id="32" name="Text 23"/>
          <p:cNvSpPr txBox="1"/>
          <p:nvPr/>
        </p:nvSpPr>
        <p:spPr>
          <a:xfrm>
            <a:off x="5573268" y="3900830"/>
            <a:ext cx="6286500" cy="181051"/>
          </a:xfrm>
          <a:prstGeom prst="rect">
            <a:avLst/>
          </a:prstGeom>
          <a:noFill/>
          <a:ln/>
        </p:spPr>
        <p:txBody>
          <a:bodyPr wrap="square" lIns="0" tIns="0" rIns="0" bIns="0" rtlCol="0" anchor="ctr"/>
          <a:lstStyle/>
          <a:p>
            <a:pPr algn="l" indent="0" marL="0">
              <a:buNone/>
            </a:pPr>
            <a:r>
              <a:rPr lang="en-US" sz="900" dirty="0">
                <a:solidFill>
                  <a:srgbClr val="6B7280"/>
                </a:solidFill>
                <a:latin typeface="Open Sans" pitchFamily="34" charset="0"/>
                <a:ea typeface="Open Sans" pitchFamily="34" charset="-122"/>
                <a:cs typeface="Open Sans" pitchFamily="34" charset="-120"/>
              </a:rPr>
              <a:t>Booking a session online was complex, requiring a specific login and 5 different clicks to navigate.</a:t>
            </a:r>
            <a:endParaRPr lang="en-US" sz="900" dirty="0"/>
          </a:p>
        </p:txBody>
      </p:sp>
      <p:sp>
        <p:nvSpPr>
          <p:cNvPr id="33" name="Shape 24"/>
          <p:cNvSpPr/>
          <p:nvPr/>
        </p:nvSpPr>
        <p:spPr>
          <a:xfrm>
            <a:off x="4849063" y="4302252"/>
            <a:ext cx="6772046" cy="657454"/>
          </a:xfrm>
          <a:prstGeom prst="roundRect">
            <a:avLst>
              <a:gd name="adj" fmla="val 24188"/>
            </a:avLst>
          </a:prstGeom>
          <a:solidFill>
            <a:srgbClr val="FFFFFF"/>
          </a:solidFill>
          <a:ln/>
          <a:effectLst>
            <a:outerShdw sx="100000" sy="100000" kx="0" ky="0" algn="bl" rotWithShape="0" blurRad="50800" dist="25400" dir="16200000">
              <a:srgbClr val="000000">
                <a:alpha val="5000"/>
              </a:srgbClr>
            </a:outerShdw>
          </a:effectLst>
        </p:spPr>
      </p:sp>
      <p:sp>
        <p:nvSpPr>
          <p:cNvPr id="34" name="Shape 25"/>
          <p:cNvSpPr/>
          <p:nvPr/>
        </p:nvSpPr>
        <p:spPr>
          <a:xfrm>
            <a:off x="4849063" y="4302252"/>
            <a:ext cx="47549" cy="657454"/>
          </a:xfrm>
          <a:prstGeom prst="roundRect">
            <a:avLst>
              <a:gd name="adj" fmla="val 334447"/>
            </a:avLst>
          </a:prstGeom>
          <a:solidFill>
            <a:srgbClr val="EF4444"/>
          </a:solidFill>
          <a:ln w="12700">
            <a:solidFill>
              <a:srgbClr val="EF4444">
                <a:alpha val="0"/>
              </a:srgbClr>
            </a:solidFill>
            <a:prstDash val="solid"/>
          </a:ln>
        </p:spPr>
      </p:sp>
      <p:pic>
        <p:nvPicPr>
          <p:cNvPr id="35" name="Image 7" descr="preencoded.png">    </p:cNvPr>
          <p:cNvPicPr>
            <a:picLocks noChangeAspect="1"/>
          </p:cNvPicPr>
          <p:nvPr/>
        </p:nvPicPr>
        <p:blipFill>
          <a:blip r:embed="rId8"/>
          <a:stretch>
            <a:fillRect/>
          </a:stretch>
        </p:blipFill>
        <p:spPr>
          <a:xfrm>
            <a:off x="5087722" y="4455871"/>
            <a:ext cx="342900" cy="342900"/>
          </a:xfrm>
          <a:prstGeom prst="rect">
            <a:avLst/>
          </a:prstGeom>
        </p:spPr>
      </p:pic>
      <p:sp>
        <p:nvSpPr>
          <p:cNvPr id="36" name="Text 26"/>
          <p:cNvSpPr/>
          <p:nvPr/>
        </p:nvSpPr>
        <p:spPr>
          <a:xfrm>
            <a:off x="5087722" y="4455871"/>
            <a:ext cx="342900" cy="342900"/>
          </a:xfrm>
          <a:prstGeom prst="rect">
            <a:avLst/>
          </a:prstGeom>
          <a:solidFill>
            <a:srgbClr val="FFFFFF">
              <a:alpha val="0"/>
            </a:srgbClr>
          </a:solidFill>
          <a:ln>
            <a:solidFill>
              <a:srgbClr val="FFFFFF">
                <a:alpha val="0"/>
              </a:srgbClr>
            </a:solidFill>
          </a:ln>
        </p:spPr>
        <p:txBody>
          <a:bodyPr wrap="square" lIns="0" tIns="0" rIns="0" bIns="0" rtlCol="0" anchor="ctr"/>
          <a:lstStyle/>
          <a:p>
            <a:pPr algn="ctr" indent="0" marL="0">
              <a:buNone/>
            </a:pPr>
            <a:r>
              <a:rPr lang="en-US" sz="1200" b="1" dirty="0">
                <a:solidFill>
                  <a:srgbClr val="EF4444"/>
                </a:solidFill>
                <a:latin typeface="Open Sans" pitchFamily="34" charset="0"/>
                <a:ea typeface="Open Sans" pitchFamily="34" charset="-122"/>
                <a:cs typeface="Open Sans" pitchFamily="34" charset="-120"/>
              </a:rPr>
              <a:t>4</a:t>
            </a:r>
            <a:endParaRPr lang="en-US" sz="1200" dirty="0"/>
          </a:p>
        </p:txBody>
      </p:sp>
      <p:sp>
        <p:nvSpPr>
          <p:cNvPr id="37" name="Text 27"/>
          <p:cNvSpPr txBox="1"/>
          <p:nvPr/>
        </p:nvSpPr>
        <p:spPr>
          <a:xfrm>
            <a:off x="5573268" y="4416552"/>
            <a:ext cx="5962802" cy="228600"/>
          </a:xfrm>
          <a:prstGeom prst="rect">
            <a:avLst/>
          </a:prstGeom>
          <a:noFill/>
          <a:ln/>
        </p:spPr>
        <p:txBody>
          <a:bodyPr wrap="square" lIns="0" tIns="0" rIns="0" bIns="0" rtlCol="0" anchor="ctr"/>
          <a:lstStyle/>
          <a:p>
            <a:pPr algn="l" indent="0" marL="0">
              <a:buNone/>
            </a:pPr>
            <a:r>
              <a:rPr lang="en-US" sz="1200" b="1" dirty="0">
                <a:solidFill>
                  <a:srgbClr val="1F2937"/>
                </a:solidFill>
                <a:latin typeface="Montserrat" pitchFamily="34" charset="0"/>
                <a:ea typeface="Montserrat" pitchFamily="34" charset="-122"/>
                <a:cs typeface="Montserrat" pitchFamily="34" charset="-120"/>
              </a:rPr>
              <a:t>Experience Failure</a:t>
            </a:r>
            <a:endParaRPr lang="en-US" sz="1200" dirty="0"/>
          </a:p>
        </p:txBody>
      </p:sp>
      <p:sp>
        <p:nvSpPr>
          <p:cNvPr id="38" name="Text 28"/>
          <p:cNvSpPr txBox="1"/>
          <p:nvPr/>
        </p:nvSpPr>
        <p:spPr>
          <a:xfrm>
            <a:off x="5573268" y="4664354"/>
            <a:ext cx="6534302" cy="181051"/>
          </a:xfrm>
          <a:prstGeom prst="rect">
            <a:avLst/>
          </a:prstGeom>
          <a:noFill/>
          <a:ln/>
        </p:spPr>
        <p:txBody>
          <a:bodyPr wrap="square" lIns="0" tIns="0" rIns="0" bIns="0" rtlCol="0" anchor="ctr"/>
          <a:lstStyle/>
          <a:p>
            <a:pPr algn="l" indent="0" marL="0">
              <a:buNone/>
            </a:pPr>
            <a:r>
              <a:rPr lang="en-US" sz="900" dirty="0">
                <a:solidFill>
                  <a:srgbClr val="6B7280"/>
                </a:solidFill>
                <a:latin typeface="Open Sans" pitchFamily="34" charset="0"/>
                <a:ea typeface="Open Sans" pitchFamily="34" charset="-122"/>
                <a:cs typeface="Open Sans" pitchFamily="34" charset="-120"/>
              </a:rPr>
              <a:t>The room was located in a basement with no clear signage. Students wandered the halls and gave up.</a:t>
            </a:r>
            <a:endParaRPr lang="en-US" sz="900" dirty="0"/>
          </a:p>
        </p:txBody>
      </p:sp>
      <p:sp>
        <p:nvSpPr>
          <p:cNvPr id="39" name="Shape 29"/>
          <p:cNvSpPr/>
          <p:nvPr/>
        </p:nvSpPr>
        <p:spPr>
          <a:xfrm>
            <a:off x="4849063" y="5066690"/>
            <a:ext cx="6772046" cy="657454"/>
          </a:xfrm>
          <a:prstGeom prst="roundRect">
            <a:avLst>
              <a:gd name="adj" fmla="val 24188"/>
            </a:avLst>
          </a:prstGeom>
          <a:solidFill>
            <a:srgbClr val="FFFFFF"/>
          </a:solidFill>
          <a:ln/>
          <a:effectLst>
            <a:outerShdw sx="100000" sy="100000" kx="0" ky="0" algn="bl" rotWithShape="0" blurRad="50800" dist="25400" dir="16200000">
              <a:srgbClr val="000000">
                <a:alpha val="5000"/>
              </a:srgbClr>
            </a:outerShdw>
          </a:effectLst>
        </p:spPr>
      </p:sp>
      <p:sp>
        <p:nvSpPr>
          <p:cNvPr id="40" name="Shape 30"/>
          <p:cNvSpPr/>
          <p:nvPr/>
        </p:nvSpPr>
        <p:spPr>
          <a:xfrm>
            <a:off x="4849063" y="5066690"/>
            <a:ext cx="47549" cy="657454"/>
          </a:xfrm>
          <a:prstGeom prst="roundRect">
            <a:avLst>
              <a:gd name="adj" fmla="val 334447"/>
            </a:avLst>
          </a:prstGeom>
          <a:solidFill>
            <a:srgbClr val="EF4444"/>
          </a:solidFill>
          <a:ln w="12700">
            <a:solidFill>
              <a:srgbClr val="EF4444">
                <a:alpha val="0"/>
              </a:srgbClr>
            </a:solidFill>
            <a:prstDash val="solid"/>
          </a:ln>
        </p:spPr>
      </p:sp>
      <p:pic>
        <p:nvPicPr>
          <p:cNvPr id="41" name="Image 8" descr="preencoded.png">    </p:cNvPr>
          <p:cNvPicPr>
            <a:picLocks noChangeAspect="1"/>
          </p:cNvPicPr>
          <p:nvPr/>
        </p:nvPicPr>
        <p:blipFill>
          <a:blip r:embed="rId9"/>
          <a:stretch>
            <a:fillRect/>
          </a:stretch>
        </p:blipFill>
        <p:spPr>
          <a:xfrm>
            <a:off x="5087722" y="5219395"/>
            <a:ext cx="342900" cy="342900"/>
          </a:xfrm>
          <a:prstGeom prst="rect">
            <a:avLst/>
          </a:prstGeom>
        </p:spPr>
      </p:pic>
      <p:sp>
        <p:nvSpPr>
          <p:cNvPr id="42" name="Text 31"/>
          <p:cNvSpPr/>
          <p:nvPr/>
        </p:nvSpPr>
        <p:spPr>
          <a:xfrm>
            <a:off x="5087722" y="5219395"/>
            <a:ext cx="342900" cy="342900"/>
          </a:xfrm>
          <a:prstGeom prst="rect">
            <a:avLst/>
          </a:prstGeom>
          <a:solidFill>
            <a:srgbClr val="FFFFFF">
              <a:alpha val="0"/>
            </a:srgbClr>
          </a:solidFill>
          <a:ln>
            <a:solidFill>
              <a:srgbClr val="FFFFFF">
                <a:alpha val="0"/>
              </a:srgbClr>
            </a:solidFill>
          </a:ln>
        </p:spPr>
        <p:txBody>
          <a:bodyPr wrap="square" lIns="0" tIns="0" rIns="0" bIns="0" rtlCol="0" anchor="ctr"/>
          <a:lstStyle/>
          <a:p>
            <a:pPr algn="ctr" indent="0" marL="0">
              <a:buNone/>
            </a:pPr>
            <a:r>
              <a:rPr lang="en-US" sz="1200" b="1" dirty="0">
                <a:solidFill>
                  <a:srgbClr val="EF4444"/>
                </a:solidFill>
                <a:latin typeface="Open Sans" pitchFamily="34" charset="0"/>
                <a:ea typeface="Open Sans" pitchFamily="34" charset="-122"/>
                <a:cs typeface="Open Sans" pitchFamily="34" charset="-120"/>
              </a:rPr>
              <a:t>5</a:t>
            </a:r>
            <a:endParaRPr lang="en-US" sz="1200" dirty="0"/>
          </a:p>
        </p:txBody>
      </p:sp>
      <p:sp>
        <p:nvSpPr>
          <p:cNvPr id="43" name="Text 32"/>
          <p:cNvSpPr txBox="1"/>
          <p:nvPr/>
        </p:nvSpPr>
        <p:spPr>
          <a:xfrm>
            <a:off x="5573268" y="5180990"/>
            <a:ext cx="5867705" cy="228600"/>
          </a:xfrm>
          <a:prstGeom prst="rect">
            <a:avLst/>
          </a:prstGeom>
          <a:noFill/>
          <a:ln/>
        </p:spPr>
        <p:txBody>
          <a:bodyPr wrap="square" lIns="0" tIns="0" rIns="0" bIns="0" rtlCol="0" anchor="ctr"/>
          <a:lstStyle/>
          <a:p>
            <a:pPr algn="l" indent="0" marL="0">
              <a:buNone/>
            </a:pPr>
            <a:r>
              <a:rPr lang="en-US" sz="1200" b="1" dirty="0">
                <a:solidFill>
                  <a:srgbClr val="1F2937"/>
                </a:solidFill>
                <a:latin typeface="Montserrat" pitchFamily="34" charset="0"/>
                <a:ea typeface="Montserrat" pitchFamily="34" charset="-122"/>
                <a:cs typeface="Montserrat" pitchFamily="34" charset="-120"/>
              </a:rPr>
              <a:t>Follow-up Void</a:t>
            </a:r>
            <a:endParaRPr lang="en-US" sz="1200" dirty="0"/>
          </a:p>
        </p:txBody>
      </p:sp>
      <p:sp>
        <p:nvSpPr>
          <p:cNvPr id="44" name="Text 33"/>
          <p:cNvSpPr txBox="1"/>
          <p:nvPr/>
        </p:nvSpPr>
        <p:spPr>
          <a:xfrm>
            <a:off x="5573268" y="5428793"/>
            <a:ext cx="6439205" cy="181051"/>
          </a:xfrm>
          <a:prstGeom prst="rect">
            <a:avLst/>
          </a:prstGeom>
          <a:noFill/>
          <a:ln/>
        </p:spPr>
        <p:txBody>
          <a:bodyPr wrap="square" lIns="0" tIns="0" rIns="0" bIns="0" rtlCol="0" anchor="ctr"/>
          <a:lstStyle/>
          <a:p>
            <a:pPr algn="l" indent="0" marL="0">
              <a:buNone/>
            </a:pPr>
            <a:r>
              <a:rPr lang="en-US" sz="900" dirty="0">
                <a:solidFill>
                  <a:srgbClr val="6B7280"/>
                </a:solidFill>
                <a:latin typeface="Open Sans" pitchFamily="34" charset="0"/>
                <a:ea typeface="Open Sans" pitchFamily="34" charset="-122"/>
                <a:cs typeface="Open Sans" pitchFamily="34" charset="-120"/>
              </a:rPr>
              <a:t>Students who visited once weren't reminded to return. There was no retention loop to build a habit.</a:t>
            </a:r>
            <a:endParaRPr lang="en-US" sz="900" dirty="0"/>
          </a:p>
        </p:txBody>
      </p:sp>
      <p:sp>
        <p:nvSpPr>
          <p:cNvPr id="45" name="Shape 34"/>
          <p:cNvSpPr/>
          <p:nvPr/>
        </p:nvSpPr>
        <p:spPr>
          <a:xfrm>
            <a:off x="0" y="6381598"/>
            <a:ext cx="12191695" cy="476402"/>
          </a:xfrm>
          <a:prstGeom prst="rect">
            <a:avLst/>
          </a:prstGeom>
          <a:solidFill>
            <a:srgbClr val="FFFFFF"/>
          </a:solidFill>
          <a:ln/>
        </p:spPr>
      </p:sp>
      <p:sp>
        <p:nvSpPr>
          <p:cNvPr id="46" name="Shape 35"/>
          <p:cNvSpPr/>
          <p:nvPr/>
        </p:nvSpPr>
        <p:spPr>
          <a:xfrm>
            <a:off x="0" y="6381598"/>
            <a:ext cx="12191695" cy="9144"/>
          </a:xfrm>
          <a:prstGeom prst="rect">
            <a:avLst/>
          </a:prstGeom>
          <a:solidFill>
            <a:srgbClr val="E5E7EB"/>
          </a:solidFill>
          <a:ln w="12700">
            <a:solidFill>
              <a:srgbClr val="E5E7EB">
                <a:alpha val="0"/>
              </a:srgbClr>
            </a:solidFill>
            <a:prstDash val="solid"/>
          </a:ln>
        </p:spPr>
      </p:sp>
      <p:sp>
        <p:nvSpPr>
          <p:cNvPr id="47" name="Text 36"/>
          <p:cNvSpPr txBox="1"/>
          <p:nvPr/>
        </p:nvSpPr>
        <p:spPr>
          <a:xfrm>
            <a:off x="571500" y="6529730"/>
            <a:ext cx="2629814"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Principles of Marketing • Module 7</a:t>
            </a:r>
            <a:endParaRPr lang="en-US" sz="1000" dirty="0"/>
          </a:p>
        </p:txBody>
      </p:sp>
      <p:sp>
        <p:nvSpPr>
          <p:cNvPr id="48" name="Text 37"/>
          <p:cNvSpPr txBox="1"/>
          <p:nvPr/>
        </p:nvSpPr>
        <p:spPr>
          <a:xfrm>
            <a:off x="11468405" y="6529730"/>
            <a:ext cx="238658"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27</a:t>
            </a:r>
            <a:endParaRPr lang="en-US" sz="1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3F4F6"/>
          </a:solidFill>
          <a:ln w="12700">
            <a:solidFill>
              <a:srgbClr val="FFFFFF">
                <a:alpha val="0"/>
              </a:srgbClr>
            </a:solidFill>
            <a:prstDash val="solid"/>
          </a:ln>
        </p:spPr>
      </p:sp>
      <p:pic>
        <p:nvPicPr>
          <p:cNvPr id="3" name="Image 0" descr="preencoded.png">    </p:cNvPr>
          <p:cNvPicPr>
            <a:picLocks noChangeAspect="1"/>
          </p:cNvPicPr>
          <p:nvPr/>
        </p:nvPicPr>
        <p:blipFill>
          <a:blip r:embed="rId1"/>
          <a:srcRect l="0" r="0" t="-1" b="-1"/>
          <a:stretch/>
        </p:blipFill>
        <p:spPr>
          <a:xfrm>
            <a:off x="0" y="0"/>
            <a:ext cx="12191695" cy="6858000"/>
          </a:xfrm>
          <a:prstGeom prst="rect">
            <a:avLst/>
          </a:prstGeom>
        </p:spPr>
      </p:pic>
      <p:sp>
        <p:nvSpPr>
          <p:cNvPr id="4" name="Shape 1"/>
          <p:cNvSpPr/>
          <p:nvPr/>
        </p:nvSpPr>
        <p:spPr>
          <a:xfrm>
            <a:off x="0" y="1457554"/>
            <a:ext cx="12191695" cy="19202"/>
          </a:xfrm>
          <a:prstGeom prst="rect">
            <a:avLst/>
          </a:prstGeom>
          <a:solidFill>
            <a:srgbClr val="F1F5F9"/>
          </a:solidFill>
          <a:ln w="12700">
            <a:solidFill>
              <a:srgbClr val="F1F5F9">
                <a:alpha val="0"/>
              </a:srgbClr>
            </a:solidFill>
            <a:prstDash val="solid"/>
          </a:ln>
        </p:spPr>
      </p:sp>
      <p:pic>
        <p:nvPicPr>
          <p:cNvPr id="5" name="Image 1" descr="preencoded.png">    </p:cNvPr>
          <p:cNvPicPr>
            <a:picLocks noChangeAspect="1"/>
          </p:cNvPicPr>
          <p:nvPr/>
        </p:nvPicPr>
        <p:blipFill>
          <a:blip r:embed="rId2"/>
          <a:stretch>
            <a:fillRect/>
          </a:stretch>
        </p:blipFill>
        <p:spPr>
          <a:xfrm>
            <a:off x="571500" y="381305"/>
            <a:ext cx="1752905" cy="314554"/>
          </a:xfrm>
          <a:prstGeom prst="rect">
            <a:avLst/>
          </a:prstGeom>
        </p:spPr>
      </p:pic>
      <p:sp>
        <p:nvSpPr>
          <p:cNvPr id="6" name="Text 2"/>
          <p:cNvSpPr/>
          <p:nvPr/>
        </p:nvSpPr>
        <p:spPr>
          <a:xfrm>
            <a:off x="571500" y="381305"/>
            <a:ext cx="1752905" cy="314554"/>
          </a:xfrm>
          <a:prstGeom prst="rect">
            <a:avLst/>
          </a:prstGeom>
          <a:solidFill>
            <a:srgbClr val="FFFFFF">
              <a:alpha val="0"/>
            </a:srgbClr>
          </a:solidFill>
          <a:ln>
            <a:solidFill>
              <a:srgbClr val="FFFFFF">
                <a:alpha val="0"/>
              </a:srgbClr>
            </a:solidFill>
          </a:ln>
        </p:spPr>
        <p:txBody>
          <a:bodyPr wrap="square" lIns="0" tIns="0" rIns="0" bIns="0" rtlCol="0" anchor="ctr"/>
          <a:lstStyle/>
          <a:p>
            <a:pPr algn="ctr" indent="0" marL="0">
              <a:buNone/>
            </a:pPr>
            <a:r>
              <a:rPr lang="en-US" sz="1000" b="1" spc="75" kern="0" dirty="0">
                <a:solidFill>
                  <a:srgbClr val="FFFFFF"/>
                </a:solidFill>
                <a:latin typeface="Open Sans" pitchFamily="34" charset="0"/>
                <a:ea typeface="Open Sans" pitchFamily="34" charset="-122"/>
                <a:cs typeface="Open Sans" pitchFamily="34" charset="-120"/>
              </a:rPr>
              <a:t>Case Study Part 3</a:t>
            </a:r>
            <a:endParaRPr lang="en-US" sz="1000" dirty="0"/>
          </a:p>
        </p:txBody>
      </p:sp>
      <p:sp>
        <p:nvSpPr>
          <p:cNvPr id="7" name="Text 3"/>
          <p:cNvSpPr txBox="1"/>
          <p:nvPr/>
        </p:nvSpPr>
        <p:spPr>
          <a:xfrm>
            <a:off x="571500" y="838505"/>
            <a:ext cx="11239805" cy="428854"/>
          </a:xfrm>
          <a:prstGeom prst="rect">
            <a:avLst/>
          </a:prstGeom>
          <a:noFill/>
          <a:ln/>
        </p:spPr>
        <p:txBody>
          <a:bodyPr wrap="square" lIns="0" tIns="0" rIns="0" bIns="0" rtlCol="0" anchor="ctr"/>
          <a:lstStyle/>
          <a:p>
            <a:pPr algn="l" indent="0" marL="0">
              <a:buNone/>
            </a:pPr>
            <a:r>
              <a:rPr lang="en-US" sz="2700" b="1" dirty="0">
                <a:solidFill>
                  <a:srgbClr val="1F2937"/>
                </a:solidFill>
                <a:latin typeface="Montserrat" pitchFamily="34" charset="0"/>
                <a:ea typeface="Montserrat" pitchFamily="34" charset="-122"/>
                <a:cs typeface="Montserrat" pitchFamily="34" charset="-120"/>
              </a:rPr>
              <a:t> The Solution: </a:t>
            </a:r>
            <a:pPr algn="l" indent="0" marL="0">
              <a:buNone/>
            </a:pPr>
            <a:r>
              <a:rPr lang="en-US" sz="2700" b="1" dirty="0">
                <a:solidFill>
                  <a:srgbClr val="059669"/>
                </a:solidFill>
                <a:latin typeface="Montserrat" pitchFamily="34" charset="0"/>
                <a:ea typeface="Montserrat" pitchFamily="34" charset="-122"/>
                <a:cs typeface="Montserrat" pitchFamily="34" charset="-120"/>
              </a:rPr>
              <a:t>Fixing the Friction Points</a:t>
            </a:r>
            <a:endParaRPr lang="en-US" sz="2700" dirty="0"/>
          </a:p>
        </p:txBody>
      </p:sp>
      <p:pic>
        <p:nvPicPr>
          <p:cNvPr id="8" name="Image 2" descr="preencoded.png">    </p:cNvPr>
          <p:cNvPicPr>
            <a:picLocks noChangeAspect="1"/>
          </p:cNvPicPr>
          <p:nvPr/>
        </p:nvPicPr>
        <p:blipFill>
          <a:blip r:embed="rId3"/>
          <a:srcRect l="0" r="0" t="0" b="0"/>
          <a:stretch/>
        </p:blipFill>
        <p:spPr>
          <a:xfrm>
            <a:off x="10668305" y="286207"/>
            <a:ext cx="952805" cy="952805"/>
          </a:xfrm>
          <a:prstGeom prst="rect">
            <a:avLst/>
          </a:prstGeom>
        </p:spPr>
      </p:pic>
      <p:sp>
        <p:nvSpPr>
          <p:cNvPr id="9" name="Shape 4"/>
          <p:cNvSpPr/>
          <p:nvPr/>
        </p:nvSpPr>
        <p:spPr>
          <a:xfrm>
            <a:off x="0" y="6715354"/>
            <a:ext cx="12191695" cy="200254"/>
          </a:xfrm>
          <a:prstGeom prst="rect">
            <a:avLst/>
          </a:prstGeom>
          <a:solidFill>
            <a:srgbClr val="FFFFFF"/>
          </a:solidFill>
          <a:ln/>
        </p:spPr>
      </p:sp>
      <p:sp>
        <p:nvSpPr>
          <p:cNvPr id="10" name="Shape 5"/>
          <p:cNvSpPr/>
          <p:nvPr/>
        </p:nvSpPr>
        <p:spPr>
          <a:xfrm>
            <a:off x="0" y="6715354"/>
            <a:ext cx="12191695" cy="9144"/>
          </a:xfrm>
          <a:prstGeom prst="rect">
            <a:avLst/>
          </a:prstGeom>
          <a:solidFill>
            <a:srgbClr val="E5E7EB"/>
          </a:solidFill>
          <a:ln w="12700">
            <a:solidFill>
              <a:srgbClr val="E5E7EB">
                <a:alpha val="0"/>
              </a:srgbClr>
            </a:solidFill>
            <a:prstDash val="solid"/>
          </a:ln>
        </p:spPr>
      </p:sp>
      <p:sp>
        <p:nvSpPr>
          <p:cNvPr id="11" name="Text 6"/>
          <p:cNvSpPr txBox="1"/>
          <p:nvPr/>
        </p:nvSpPr>
        <p:spPr>
          <a:xfrm>
            <a:off x="571500" y="6724498"/>
            <a:ext cx="2629814"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Principles of Marketing • Module 7</a:t>
            </a:r>
            <a:endParaRPr lang="en-US" sz="1000" dirty="0"/>
          </a:p>
        </p:txBody>
      </p:sp>
      <p:sp>
        <p:nvSpPr>
          <p:cNvPr id="12" name="Text 7"/>
          <p:cNvSpPr txBox="1"/>
          <p:nvPr/>
        </p:nvSpPr>
        <p:spPr>
          <a:xfrm>
            <a:off x="11468405" y="6724498"/>
            <a:ext cx="238658"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28</a:t>
            </a:r>
            <a:endParaRPr lang="en-US" sz="1000" dirty="0"/>
          </a:p>
        </p:txBody>
      </p:sp>
      <p:sp>
        <p:nvSpPr>
          <p:cNvPr id="13" name="Shape 8"/>
          <p:cNvSpPr/>
          <p:nvPr/>
        </p:nvSpPr>
        <p:spPr>
          <a:xfrm>
            <a:off x="571500" y="2238451"/>
            <a:ext cx="6344107" cy="19202"/>
          </a:xfrm>
          <a:prstGeom prst="rect">
            <a:avLst/>
          </a:prstGeom>
          <a:solidFill>
            <a:srgbClr val="F3F4F6"/>
          </a:solidFill>
          <a:ln w="12700">
            <a:solidFill>
              <a:srgbClr val="F3F4F6">
                <a:alpha val="0"/>
              </a:srgbClr>
            </a:solidFill>
            <a:prstDash val="solid"/>
          </a:ln>
        </p:spPr>
      </p:sp>
      <p:sp>
        <p:nvSpPr>
          <p:cNvPr id="14" name="Text 9"/>
          <p:cNvSpPr txBox="1"/>
          <p:nvPr/>
        </p:nvSpPr>
        <p:spPr>
          <a:xfrm>
            <a:off x="571500" y="1857146"/>
            <a:ext cx="6458407" cy="305410"/>
          </a:xfrm>
          <a:prstGeom prst="rect">
            <a:avLst/>
          </a:prstGeom>
          <a:solidFill>
            <a:srgbClr val="FFFFFF">
              <a:alpha val="0"/>
            </a:srgbClr>
          </a:solidFill>
          <a:ln>
            <a:solidFill>
              <a:srgbClr val="FFFFFF">
                <a:alpha val="0"/>
              </a:srgbClr>
            </a:solidFill>
          </a:ln>
        </p:spPr>
        <p:txBody>
          <a:bodyPr wrap="square" lIns="0" tIns="0" rIns="0" bIns="0" rtlCol="0" anchor="ctr"/>
          <a:lstStyle/>
          <a:p>
            <a:pPr algn="l" indent="0" marL="0">
              <a:buNone/>
            </a:pPr>
            <a:r>
              <a:rPr lang="en-US" sz="1800" b="1" dirty="0">
                <a:solidFill>
                  <a:srgbClr val="374151"/>
                </a:solidFill>
                <a:latin typeface="Montserrat" pitchFamily="34" charset="0"/>
                <a:ea typeface="Montserrat" pitchFamily="34" charset="-122"/>
                <a:cs typeface="Montserrat" pitchFamily="34" charset="-120"/>
              </a:rPr>
              <a:t>Solutions Implemented</a:t>
            </a:r>
            <a:endParaRPr lang="en-US" sz="1800" dirty="0"/>
          </a:p>
        </p:txBody>
      </p:sp>
      <p:sp>
        <p:nvSpPr>
          <p:cNvPr id="15" name="Shape 10"/>
          <p:cNvSpPr/>
          <p:nvPr/>
        </p:nvSpPr>
        <p:spPr>
          <a:xfrm>
            <a:off x="571500" y="2447849"/>
            <a:ext cx="6344107" cy="819302"/>
          </a:xfrm>
          <a:prstGeom prst="roundRect">
            <a:avLst>
              <a:gd name="adj" fmla="val 15573"/>
            </a:avLst>
          </a:prstGeom>
          <a:solidFill>
            <a:srgbClr val="FFFFFF"/>
          </a:solidFill>
          <a:ln w="12700">
            <a:solidFill>
              <a:srgbClr val="E5E7EB"/>
            </a:solidFill>
            <a:prstDash val="solid"/>
          </a:ln>
        </p:spPr>
      </p:sp>
      <p:sp>
        <p:nvSpPr>
          <p:cNvPr id="16" name="Shape 11"/>
          <p:cNvSpPr/>
          <p:nvPr/>
        </p:nvSpPr>
        <p:spPr>
          <a:xfrm>
            <a:off x="571500" y="2447849"/>
            <a:ext cx="47549" cy="819302"/>
          </a:xfrm>
          <a:prstGeom prst="roundRect">
            <a:avLst>
              <a:gd name="adj" fmla="val 268335"/>
            </a:avLst>
          </a:prstGeom>
          <a:solidFill>
            <a:srgbClr val="1E88E5"/>
          </a:solidFill>
          <a:ln w="12700">
            <a:solidFill>
              <a:srgbClr val="1E88E5">
                <a:alpha val="0"/>
              </a:srgbClr>
            </a:solidFill>
            <a:prstDash val="solid"/>
          </a:ln>
        </p:spPr>
      </p:sp>
      <p:sp>
        <p:nvSpPr>
          <p:cNvPr id="17" name="Shape 12"/>
          <p:cNvSpPr/>
          <p:nvPr/>
        </p:nvSpPr>
        <p:spPr>
          <a:xfrm>
            <a:off x="809244" y="2628900"/>
            <a:ext cx="457200" cy="457200"/>
          </a:xfrm>
          <a:prstGeom prst="roundRect">
            <a:avLst>
              <a:gd name="adj" fmla="val 41667"/>
            </a:avLst>
          </a:prstGeom>
          <a:solidFill>
            <a:srgbClr val="E3F2FD"/>
          </a:solidFill>
          <a:ln w="12700">
            <a:solidFill>
              <a:srgbClr val="FFFFFF">
                <a:alpha val="0"/>
              </a:srgbClr>
            </a:solidFill>
            <a:prstDash val="solid"/>
          </a:ln>
        </p:spPr>
      </p:sp>
      <p:pic>
        <p:nvPicPr>
          <p:cNvPr id="18" name="Image 3" descr="preencoded.png">    </p:cNvPr>
          <p:cNvPicPr>
            <a:picLocks noChangeAspect="1"/>
          </p:cNvPicPr>
          <p:nvPr/>
        </p:nvPicPr>
        <p:blipFill>
          <a:blip r:embed="rId4"/>
          <a:srcRect l="0" r="0" t="0" b="0"/>
          <a:stretch/>
        </p:blipFill>
        <p:spPr>
          <a:xfrm>
            <a:off x="942746" y="2762402"/>
            <a:ext cx="190195" cy="190195"/>
          </a:xfrm>
          <a:prstGeom prst="rect">
            <a:avLst/>
          </a:prstGeom>
        </p:spPr>
      </p:pic>
      <p:sp>
        <p:nvSpPr>
          <p:cNvPr id="19" name="Text 13"/>
          <p:cNvSpPr txBox="1"/>
          <p:nvPr/>
        </p:nvSpPr>
        <p:spPr>
          <a:xfrm>
            <a:off x="1457554" y="2609698"/>
            <a:ext cx="3333902" cy="267005"/>
          </a:xfrm>
          <a:prstGeom prst="rect">
            <a:avLst/>
          </a:prstGeom>
          <a:noFill/>
          <a:ln/>
        </p:spPr>
        <p:txBody>
          <a:bodyPr wrap="square" lIns="0" tIns="0" rIns="0" bIns="0" rtlCol="0" anchor="ctr"/>
          <a:lstStyle/>
          <a:p>
            <a:pPr algn="l" indent="0" marL="0">
              <a:buNone/>
            </a:pPr>
            <a:r>
              <a:rPr lang="en-US" sz="1300" b="1" dirty="0">
                <a:solidFill>
                  <a:srgbClr val="1F2937"/>
                </a:solidFill>
                <a:latin typeface="Montserrat" pitchFamily="34" charset="0"/>
                <a:ea typeface="Montserrat" pitchFamily="34" charset="-122"/>
                <a:cs typeface="Montserrat" pitchFamily="34" charset="-120"/>
              </a:rPr>
              <a:t>Boosted Awareness</a:t>
            </a:r>
            <a:endParaRPr lang="en-US" sz="1300" dirty="0"/>
          </a:p>
        </p:txBody>
      </p:sp>
      <p:sp>
        <p:nvSpPr>
          <p:cNvPr id="20" name="Text 14"/>
          <p:cNvSpPr txBox="1"/>
          <p:nvPr/>
        </p:nvSpPr>
        <p:spPr>
          <a:xfrm>
            <a:off x="1457554" y="2915107"/>
            <a:ext cx="3816706" cy="191110"/>
          </a:xfrm>
          <a:prstGeom prst="rect">
            <a:avLst/>
          </a:prstGeom>
          <a:noFill/>
          <a:ln/>
        </p:spPr>
        <p:txBody>
          <a:bodyPr wrap="square" lIns="0" tIns="0" rIns="0" bIns="0" rtlCol="0" anchor="ctr"/>
          <a:lstStyle/>
          <a:p>
            <a:pPr algn="l" indent="0" marL="0">
              <a:buNone/>
            </a:pPr>
            <a:r>
              <a:rPr lang="en-US" sz="1000" dirty="0">
                <a:solidFill>
                  <a:srgbClr val="4B5563"/>
                </a:solidFill>
                <a:latin typeface="Open Sans" pitchFamily="34" charset="0"/>
                <a:ea typeface="Open Sans" pitchFamily="34" charset="-122"/>
                <a:cs typeface="Open Sans" pitchFamily="34" charset="-120"/>
              </a:rPr>
              <a:t>Faculty announcements &amp; direct emails to students.</a:t>
            </a:r>
            <a:endParaRPr lang="en-US" sz="1000" dirty="0"/>
          </a:p>
        </p:txBody>
      </p:sp>
      <p:sp>
        <p:nvSpPr>
          <p:cNvPr id="21" name="Shape 15"/>
          <p:cNvSpPr/>
          <p:nvPr/>
        </p:nvSpPr>
        <p:spPr>
          <a:xfrm>
            <a:off x="571500" y="3419856"/>
            <a:ext cx="6344107" cy="819302"/>
          </a:xfrm>
          <a:prstGeom prst="roundRect">
            <a:avLst>
              <a:gd name="adj" fmla="val 15573"/>
            </a:avLst>
          </a:prstGeom>
          <a:solidFill>
            <a:srgbClr val="FFFFFF"/>
          </a:solidFill>
          <a:ln w="12700">
            <a:solidFill>
              <a:srgbClr val="E5E7EB"/>
            </a:solidFill>
            <a:prstDash val="solid"/>
          </a:ln>
        </p:spPr>
      </p:sp>
      <p:sp>
        <p:nvSpPr>
          <p:cNvPr id="22" name="Shape 16"/>
          <p:cNvSpPr/>
          <p:nvPr/>
        </p:nvSpPr>
        <p:spPr>
          <a:xfrm>
            <a:off x="571500" y="3419856"/>
            <a:ext cx="47549" cy="819302"/>
          </a:xfrm>
          <a:prstGeom prst="roundRect">
            <a:avLst>
              <a:gd name="adj" fmla="val 268335"/>
            </a:avLst>
          </a:prstGeom>
          <a:solidFill>
            <a:srgbClr val="1E88E5"/>
          </a:solidFill>
          <a:ln w="12700">
            <a:solidFill>
              <a:srgbClr val="1E88E5">
                <a:alpha val="0"/>
              </a:srgbClr>
            </a:solidFill>
            <a:prstDash val="solid"/>
          </a:ln>
        </p:spPr>
      </p:sp>
      <p:sp>
        <p:nvSpPr>
          <p:cNvPr id="23" name="Shape 17"/>
          <p:cNvSpPr/>
          <p:nvPr/>
        </p:nvSpPr>
        <p:spPr>
          <a:xfrm>
            <a:off x="809244" y="3600907"/>
            <a:ext cx="457200" cy="457200"/>
          </a:xfrm>
          <a:prstGeom prst="roundRect">
            <a:avLst>
              <a:gd name="adj" fmla="val 41667"/>
            </a:avLst>
          </a:prstGeom>
          <a:solidFill>
            <a:srgbClr val="E3F2FD"/>
          </a:solidFill>
          <a:ln w="12700">
            <a:solidFill>
              <a:srgbClr val="FFFFFF">
                <a:alpha val="0"/>
              </a:srgbClr>
            </a:solidFill>
            <a:prstDash val="solid"/>
          </a:ln>
        </p:spPr>
      </p:sp>
      <p:pic>
        <p:nvPicPr>
          <p:cNvPr id="24" name="Image 4" descr="preencoded.png">    </p:cNvPr>
          <p:cNvPicPr>
            <a:picLocks noChangeAspect="1"/>
          </p:cNvPicPr>
          <p:nvPr/>
        </p:nvPicPr>
        <p:blipFill>
          <a:blip r:embed="rId5"/>
          <a:srcRect l="-1282" r="-1282" t="0" b="0"/>
          <a:stretch/>
        </p:blipFill>
        <p:spPr>
          <a:xfrm>
            <a:off x="929030" y="3733495"/>
            <a:ext cx="219456" cy="190195"/>
          </a:xfrm>
          <a:prstGeom prst="rect">
            <a:avLst/>
          </a:prstGeom>
        </p:spPr>
      </p:pic>
      <p:sp>
        <p:nvSpPr>
          <p:cNvPr id="25" name="Text 18"/>
          <p:cNvSpPr txBox="1"/>
          <p:nvPr/>
        </p:nvSpPr>
        <p:spPr>
          <a:xfrm>
            <a:off x="1457554" y="3581705"/>
            <a:ext cx="3829507" cy="267005"/>
          </a:xfrm>
          <a:prstGeom prst="rect">
            <a:avLst/>
          </a:prstGeom>
          <a:noFill/>
          <a:ln/>
        </p:spPr>
        <p:txBody>
          <a:bodyPr wrap="square" lIns="0" tIns="0" rIns="0" bIns="0" rtlCol="0" anchor="ctr"/>
          <a:lstStyle/>
          <a:p>
            <a:pPr algn="l" indent="0" marL="0">
              <a:buNone/>
            </a:pPr>
            <a:r>
              <a:rPr lang="en-US" sz="1300" b="1" dirty="0">
                <a:solidFill>
                  <a:srgbClr val="1F2937"/>
                </a:solidFill>
                <a:latin typeface="Montserrat" pitchFamily="34" charset="0"/>
                <a:ea typeface="Montserrat" pitchFamily="34" charset="-122"/>
                <a:cs typeface="Montserrat" pitchFamily="34" charset="-120"/>
              </a:rPr>
              <a:t>Built Trust</a:t>
            </a:r>
            <a:endParaRPr lang="en-US" sz="1300" dirty="0"/>
          </a:p>
        </p:txBody>
      </p:sp>
      <p:sp>
        <p:nvSpPr>
          <p:cNvPr id="26" name="Text 19"/>
          <p:cNvSpPr txBox="1"/>
          <p:nvPr/>
        </p:nvSpPr>
        <p:spPr>
          <a:xfrm>
            <a:off x="1457554" y="3886200"/>
            <a:ext cx="4386377" cy="191110"/>
          </a:xfrm>
          <a:prstGeom prst="rect">
            <a:avLst/>
          </a:prstGeom>
          <a:noFill/>
          <a:ln/>
        </p:spPr>
        <p:txBody>
          <a:bodyPr wrap="square" lIns="0" tIns="0" rIns="0" bIns="0" rtlCol="0" anchor="ctr"/>
          <a:lstStyle/>
          <a:p>
            <a:pPr algn="l" indent="0" marL="0">
              <a:buNone/>
            </a:pPr>
            <a:r>
              <a:rPr lang="en-US" sz="1000" dirty="0">
                <a:solidFill>
                  <a:srgbClr val="4B5563"/>
                </a:solidFill>
                <a:latin typeface="Open Sans" pitchFamily="34" charset="0"/>
                <a:ea typeface="Open Sans" pitchFamily="34" charset="-122"/>
                <a:cs typeface="Open Sans" pitchFamily="34" charset="-120"/>
              </a:rPr>
              <a:t>Added video testimonials from peers who improved grades.</a:t>
            </a:r>
            <a:endParaRPr lang="en-US" sz="1000" dirty="0"/>
          </a:p>
        </p:txBody>
      </p:sp>
      <p:sp>
        <p:nvSpPr>
          <p:cNvPr id="27" name="Shape 20"/>
          <p:cNvSpPr/>
          <p:nvPr/>
        </p:nvSpPr>
        <p:spPr>
          <a:xfrm>
            <a:off x="571500" y="4390949"/>
            <a:ext cx="6344107" cy="819302"/>
          </a:xfrm>
          <a:prstGeom prst="roundRect">
            <a:avLst>
              <a:gd name="adj" fmla="val 15573"/>
            </a:avLst>
          </a:prstGeom>
          <a:solidFill>
            <a:srgbClr val="FFFFFF"/>
          </a:solidFill>
          <a:ln w="12700">
            <a:solidFill>
              <a:srgbClr val="E5E7EB"/>
            </a:solidFill>
            <a:prstDash val="solid"/>
          </a:ln>
        </p:spPr>
      </p:sp>
      <p:sp>
        <p:nvSpPr>
          <p:cNvPr id="28" name="Shape 21"/>
          <p:cNvSpPr/>
          <p:nvPr/>
        </p:nvSpPr>
        <p:spPr>
          <a:xfrm>
            <a:off x="571500" y="4390949"/>
            <a:ext cx="47549" cy="819302"/>
          </a:xfrm>
          <a:prstGeom prst="roundRect">
            <a:avLst>
              <a:gd name="adj" fmla="val 268335"/>
            </a:avLst>
          </a:prstGeom>
          <a:solidFill>
            <a:srgbClr val="1E88E5"/>
          </a:solidFill>
          <a:ln w="12700">
            <a:solidFill>
              <a:srgbClr val="1E88E5">
                <a:alpha val="0"/>
              </a:srgbClr>
            </a:solidFill>
            <a:prstDash val="solid"/>
          </a:ln>
        </p:spPr>
      </p:sp>
      <p:sp>
        <p:nvSpPr>
          <p:cNvPr id="29" name="Shape 22"/>
          <p:cNvSpPr/>
          <p:nvPr/>
        </p:nvSpPr>
        <p:spPr>
          <a:xfrm>
            <a:off x="809244" y="4572000"/>
            <a:ext cx="457200" cy="457200"/>
          </a:xfrm>
          <a:prstGeom prst="roundRect">
            <a:avLst>
              <a:gd name="adj" fmla="val 41667"/>
            </a:avLst>
          </a:prstGeom>
          <a:solidFill>
            <a:srgbClr val="E3F2FD"/>
          </a:solidFill>
          <a:ln w="12700">
            <a:solidFill>
              <a:srgbClr val="FFFFFF">
                <a:alpha val="0"/>
              </a:srgbClr>
            </a:solidFill>
            <a:prstDash val="solid"/>
          </a:ln>
        </p:spPr>
      </p:sp>
      <p:pic>
        <p:nvPicPr>
          <p:cNvPr id="30" name="Image 5" descr="preencoded.png">    </p:cNvPr>
          <p:cNvPicPr>
            <a:picLocks noChangeAspect="1"/>
          </p:cNvPicPr>
          <p:nvPr/>
        </p:nvPicPr>
        <p:blipFill>
          <a:blip r:embed="rId6"/>
          <a:srcRect l="-1923" r="-1923" t="0" b="0"/>
          <a:stretch/>
        </p:blipFill>
        <p:spPr>
          <a:xfrm>
            <a:off x="976579" y="4705502"/>
            <a:ext cx="123444" cy="190195"/>
          </a:xfrm>
          <a:prstGeom prst="rect">
            <a:avLst/>
          </a:prstGeom>
        </p:spPr>
      </p:pic>
      <p:sp>
        <p:nvSpPr>
          <p:cNvPr id="31" name="Text 23"/>
          <p:cNvSpPr txBox="1"/>
          <p:nvPr/>
        </p:nvSpPr>
        <p:spPr>
          <a:xfrm>
            <a:off x="1457554" y="4552798"/>
            <a:ext cx="3525012" cy="267005"/>
          </a:xfrm>
          <a:prstGeom prst="rect">
            <a:avLst/>
          </a:prstGeom>
          <a:noFill/>
          <a:ln/>
        </p:spPr>
        <p:txBody>
          <a:bodyPr wrap="square" lIns="0" tIns="0" rIns="0" bIns="0" rtlCol="0" anchor="ctr"/>
          <a:lstStyle/>
          <a:p>
            <a:pPr algn="l" indent="0" marL="0">
              <a:buNone/>
            </a:pPr>
            <a:r>
              <a:rPr lang="en-US" sz="1300" b="1" dirty="0">
                <a:solidFill>
                  <a:srgbClr val="1F2937"/>
                </a:solidFill>
                <a:latin typeface="Montserrat" pitchFamily="34" charset="0"/>
                <a:ea typeface="Montserrat" pitchFamily="34" charset="-122"/>
                <a:cs typeface="Montserrat" pitchFamily="34" charset="-120"/>
              </a:rPr>
              <a:t>Simplified Action</a:t>
            </a:r>
            <a:endParaRPr lang="en-US" sz="1300" dirty="0"/>
          </a:p>
        </p:txBody>
      </p:sp>
      <p:sp>
        <p:nvSpPr>
          <p:cNvPr id="32" name="Text 24"/>
          <p:cNvSpPr txBox="1"/>
          <p:nvPr/>
        </p:nvSpPr>
        <p:spPr>
          <a:xfrm>
            <a:off x="1457554" y="4858207"/>
            <a:ext cx="4036162" cy="191110"/>
          </a:xfrm>
          <a:prstGeom prst="rect">
            <a:avLst/>
          </a:prstGeom>
          <a:noFill/>
          <a:ln/>
        </p:spPr>
        <p:txBody>
          <a:bodyPr wrap="square" lIns="0" tIns="0" rIns="0" bIns="0" rtlCol="0" anchor="ctr"/>
          <a:lstStyle/>
          <a:p>
            <a:pPr algn="l" indent="0" marL="0">
              <a:buNone/>
            </a:pPr>
            <a:r>
              <a:rPr lang="en-US" sz="1000" dirty="0">
                <a:solidFill>
                  <a:srgbClr val="4B5563"/>
                </a:solidFill>
                <a:latin typeface="Open Sans" pitchFamily="34" charset="0"/>
                <a:ea typeface="Open Sans" pitchFamily="34" charset="-122"/>
                <a:cs typeface="Open Sans" pitchFamily="34" charset="-120"/>
              </a:rPr>
              <a:t>Replaced complex forms with a 1-click booking system.</a:t>
            </a:r>
            <a:endParaRPr lang="en-US" sz="1000" dirty="0"/>
          </a:p>
        </p:txBody>
      </p:sp>
      <p:sp>
        <p:nvSpPr>
          <p:cNvPr id="33" name="Shape 25"/>
          <p:cNvSpPr/>
          <p:nvPr/>
        </p:nvSpPr>
        <p:spPr>
          <a:xfrm>
            <a:off x="571500" y="5362956"/>
            <a:ext cx="6344107" cy="819302"/>
          </a:xfrm>
          <a:prstGeom prst="roundRect">
            <a:avLst>
              <a:gd name="adj" fmla="val 15573"/>
            </a:avLst>
          </a:prstGeom>
          <a:solidFill>
            <a:srgbClr val="FFFFFF"/>
          </a:solidFill>
          <a:ln w="12700">
            <a:solidFill>
              <a:srgbClr val="E5E7EB"/>
            </a:solidFill>
            <a:prstDash val="solid"/>
          </a:ln>
        </p:spPr>
      </p:sp>
      <p:sp>
        <p:nvSpPr>
          <p:cNvPr id="34" name="Shape 26"/>
          <p:cNvSpPr/>
          <p:nvPr/>
        </p:nvSpPr>
        <p:spPr>
          <a:xfrm>
            <a:off x="571500" y="5362956"/>
            <a:ext cx="47549" cy="819302"/>
          </a:xfrm>
          <a:prstGeom prst="roundRect">
            <a:avLst>
              <a:gd name="adj" fmla="val 268335"/>
            </a:avLst>
          </a:prstGeom>
          <a:solidFill>
            <a:srgbClr val="1E88E5"/>
          </a:solidFill>
          <a:ln w="12700">
            <a:solidFill>
              <a:srgbClr val="1E88E5">
                <a:alpha val="0"/>
              </a:srgbClr>
            </a:solidFill>
            <a:prstDash val="solid"/>
          </a:ln>
        </p:spPr>
      </p:sp>
      <p:sp>
        <p:nvSpPr>
          <p:cNvPr id="35" name="Shape 27"/>
          <p:cNvSpPr/>
          <p:nvPr/>
        </p:nvSpPr>
        <p:spPr>
          <a:xfrm>
            <a:off x="809244" y="5544007"/>
            <a:ext cx="457200" cy="457200"/>
          </a:xfrm>
          <a:prstGeom prst="roundRect">
            <a:avLst>
              <a:gd name="adj" fmla="val 41667"/>
            </a:avLst>
          </a:prstGeom>
          <a:solidFill>
            <a:srgbClr val="E3F2FD"/>
          </a:solidFill>
          <a:ln w="12700">
            <a:solidFill>
              <a:srgbClr val="FFFFFF">
                <a:alpha val="0"/>
              </a:srgbClr>
            </a:solidFill>
            <a:prstDash val="solid"/>
          </a:ln>
        </p:spPr>
      </p:sp>
      <p:pic>
        <p:nvPicPr>
          <p:cNvPr id="36" name="Image 6" descr="preencoded.png">    </p:cNvPr>
          <p:cNvPicPr>
            <a:picLocks noChangeAspect="1"/>
          </p:cNvPicPr>
          <p:nvPr/>
        </p:nvPicPr>
        <p:blipFill>
          <a:blip r:embed="rId7"/>
          <a:srcRect l="-1282" r="-1282" t="0" b="0"/>
          <a:stretch/>
        </p:blipFill>
        <p:spPr>
          <a:xfrm>
            <a:off x="929030" y="5676595"/>
            <a:ext cx="219456" cy="190195"/>
          </a:xfrm>
          <a:prstGeom prst="rect">
            <a:avLst/>
          </a:prstGeom>
        </p:spPr>
      </p:pic>
      <p:sp>
        <p:nvSpPr>
          <p:cNvPr id="37" name="Text 28"/>
          <p:cNvSpPr txBox="1"/>
          <p:nvPr/>
        </p:nvSpPr>
        <p:spPr>
          <a:xfrm>
            <a:off x="1457554" y="5524805"/>
            <a:ext cx="4010558" cy="267005"/>
          </a:xfrm>
          <a:prstGeom prst="rect">
            <a:avLst/>
          </a:prstGeom>
          <a:noFill/>
          <a:ln/>
        </p:spPr>
        <p:txBody>
          <a:bodyPr wrap="square" lIns="0" tIns="0" rIns="0" bIns="0" rtlCol="0" anchor="ctr"/>
          <a:lstStyle/>
          <a:p>
            <a:pPr algn="l" indent="0" marL="0">
              <a:buNone/>
            </a:pPr>
            <a:r>
              <a:rPr lang="en-US" sz="1300" b="1" dirty="0">
                <a:solidFill>
                  <a:srgbClr val="1F2937"/>
                </a:solidFill>
                <a:latin typeface="Montserrat" pitchFamily="34" charset="0"/>
                <a:ea typeface="Montserrat" pitchFamily="34" charset="-122"/>
                <a:cs typeface="Montserrat" pitchFamily="34" charset="-120"/>
              </a:rPr>
              <a:t>Improved Experience</a:t>
            </a:r>
            <a:endParaRPr lang="en-US" sz="1300" dirty="0"/>
          </a:p>
        </p:txBody>
      </p:sp>
      <p:sp>
        <p:nvSpPr>
          <p:cNvPr id="38" name="Text 29"/>
          <p:cNvSpPr txBox="1"/>
          <p:nvPr/>
        </p:nvSpPr>
        <p:spPr>
          <a:xfrm>
            <a:off x="1457554" y="5829300"/>
            <a:ext cx="4582058" cy="191110"/>
          </a:xfrm>
          <a:prstGeom prst="rect">
            <a:avLst/>
          </a:prstGeom>
          <a:noFill/>
          <a:ln/>
        </p:spPr>
        <p:txBody>
          <a:bodyPr wrap="square" lIns="0" tIns="0" rIns="0" bIns="0" rtlCol="0" anchor="ctr"/>
          <a:lstStyle/>
          <a:p>
            <a:pPr algn="l" indent="0" marL="0">
              <a:buNone/>
            </a:pPr>
            <a:r>
              <a:rPr lang="en-US" sz="1000" dirty="0">
                <a:solidFill>
                  <a:srgbClr val="4B5563"/>
                </a:solidFill>
                <a:latin typeface="Open Sans" pitchFamily="34" charset="0"/>
                <a:ea typeface="Open Sans" pitchFamily="34" charset="-122"/>
                <a:cs typeface="Open Sans" pitchFamily="34" charset="-120"/>
              </a:rPr>
              <a:t>Added "Greeters" at the door to reduce anxiety for first-timers.</a:t>
            </a:r>
            <a:endParaRPr lang="en-US" sz="1000" dirty="0"/>
          </a:p>
        </p:txBody>
      </p:sp>
      <p:pic>
        <p:nvPicPr>
          <p:cNvPr id="39" name="Image 7" descr="preencoded.png">    </p:cNvPr>
          <p:cNvPicPr>
            <a:picLocks noChangeAspect="1"/>
          </p:cNvPicPr>
          <p:nvPr/>
        </p:nvPicPr>
        <p:blipFill>
          <a:blip r:embed="rId8"/>
          <a:srcRect l="0" r="0" t="0" b="0"/>
          <a:stretch/>
        </p:blipFill>
        <p:spPr>
          <a:xfrm>
            <a:off x="7391095" y="2095805"/>
            <a:ext cx="4229100" cy="4000500"/>
          </a:xfrm>
          <a:prstGeom prst="rect">
            <a:avLst/>
          </a:prstGeom>
        </p:spPr>
      </p:pic>
      <p:sp>
        <p:nvSpPr>
          <p:cNvPr id="40" name="Shape 30"/>
          <p:cNvSpPr/>
          <p:nvPr/>
        </p:nvSpPr>
        <p:spPr>
          <a:xfrm>
            <a:off x="9077249" y="2517343"/>
            <a:ext cx="857707" cy="857707"/>
          </a:xfrm>
          <a:prstGeom prst="ellipse">
            <a:avLst/>
          </a:prstGeom>
          <a:solidFill>
            <a:srgbClr val="FFFFFF">
              <a:alpha val="20000"/>
            </a:srgbClr>
          </a:solidFill>
          <a:ln w="25400">
            <a:solidFill>
              <a:srgbClr val="FFFFFF">
                <a:alpha val="40000"/>
              </a:srgbClr>
            </a:solidFill>
            <a:prstDash val="solid"/>
          </a:ln>
        </p:spPr>
      </p:sp>
      <p:pic>
        <p:nvPicPr>
          <p:cNvPr id="41" name="Image 8" descr="preencoded.png">    </p:cNvPr>
          <p:cNvPicPr>
            <a:picLocks noChangeAspect="1"/>
          </p:cNvPicPr>
          <p:nvPr/>
        </p:nvPicPr>
        <p:blipFill>
          <a:blip r:embed="rId9"/>
          <a:srcRect l="0" r="0" t="-13" b="-13"/>
          <a:stretch/>
        </p:blipFill>
        <p:spPr>
          <a:xfrm>
            <a:off x="9291218" y="2756002"/>
            <a:ext cx="428854" cy="381305"/>
          </a:xfrm>
          <a:prstGeom prst="rect">
            <a:avLst/>
          </a:prstGeom>
        </p:spPr>
      </p:pic>
      <p:sp>
        <p:nvSpPr>
          <p:cNvPr id="42" name="Text 31"/>
          <p:cNvSpPr txBox="1"/>
          <p:nvPr/>
        </p:nvSpPr>
        <p:spPr>
          <a:xfrm>
            <a:off x="8326526" y="3612794"/>
            <a:ext cx="2359152" cy="372161"/>
          </a:xfrm>
          <a:prstGeom prst="rect">
            <a:avLst/>
          </a:prstGeom>
          <a:noFill/>
          <a:ln/>
        </p:spPr>
        <p:txBody>
          <a:bodyPr wrap="square" lIns="0" tIns="0" rIns="0" bIns="0" rtlCol="0" anchor="ctr"/>
          <a:lstStyle/>
          <a:p>
            <a:pPr algn="ctr" indent="0" marL="0">
              <a:buNone/>
            </a:pPr>
            <a:r>
              <a:rPr lang="en-US" sz="2400" b="1" dirty="0">
                <a:solidFill>
                  <a:srgbClr val="FFFFFF"/>
                </a:solidFill>
                <a:latin typeface="Montserrat" pitchFamily="34" charset="0"/>
                <a:ea typeface="Montserrat" pitchFamily="34" charset="-122"/>
                <a:cs typeface="Montserrat" pitchFamily="34" charset="-120"/>
              </a:rPr>
              <a:t>Journey Maps</a:t>
            </a:r>
            <a:endParaRPr lang="en-US" sz="2400" dirty="0"/>
          </a:p>
        </p:txBody>
      </p:sp>
      <p:pic>
        <p:nvPicPr>
          <p:cNvPr id="43" name="Image 9" descr="preencoded.png">    </p:cNvPr>
          <p:cNvPicPr>
            <a:picLocks noChangeAspect="1"/>
          </p:cNvPicPr>
          <p:nvPr/>
        </p:nvPicPr>
        <p:blipFill>
          <a:blip r:embed="rId10"/>
          <a:srcRect l="0" r="0" t="-400" b="-400"/>
          <a:stretch/>
        </p:blipFill>
        <p:spPr>
          <a:xfrm>
            <a:off x="9219895" y="4264762"/>
            <a:ext cx="571500" cy="38405"/>
          </a:xfrm>
          <a:prstGeom prst="rect">
            <a:avLst/>
          </a:prstGeom>
        </p:spPr>
      </p:pic>
      <p:sp>
        <p:nvSpPr>
          <p:cNvPr id="44" name="Shape 32"/>
          <p:cNvSpPr/>
          <p:nvPr/>
        </p:nvSpPr>
        <p:spPr>
          <a:xfrm>
            <a:off x="7677302" y="4540910"/>
            <a:ext cx="3657600" cy="1133856"/>
          </a:xfrm>
          <a:prstGeom prst="roundRect">
            <a:avLst>
              <a:gd name="adj" fmla="val 6777"/>
            </a:avLst>
          </a:prstGeom>
          <a:solidFill>
            <a:srgbClr val="000000">
              <a:alpha val="10000"/>
            </a:srgbClr>
          </a:solidFill>
          <a:ln w="12700">
            <a:solidFill>
              <a:srgbClr val="FFFFFF">
                <a:alpha val="0"/>
              </a:srgbClr>
            </a:solidFill>
            <a:prstDash val="solid"/>
          </a:ln>
        </p:spPr>
      </p:sp>
      <p:sp>
        <p:nvSpPr>
          <p:cNvPr id="45" name="Text 33"/>
          <p:cNvSpPr txBox="1"/>
          <p:nvPr/>
        </p:nvSpPr>
        <p:spPr>
          <a:xfrm>
            <a:off x="7810805" y="4731106"/>
            <a:ext cx="3391510" cy="257861"/>
          </a:xfrm>
          <a:prstGeom prst="rect">
            <a:avLst/>
          </a:prstGeom>
          <a:noFill/>
          <a:ln/>
        </p:spPr>
        <p:txBody>
          <a:bodyPr wrap="square" lIns="0" tIns="0" rIns="0" bIns="0" rtlCol="0" anchor="ctr"/>
          <a:lstStyle/>
          <a:p>
            <a:pPr algn="ctr" indent="0" marL="0">
              <a:buNone/>
            </a:pPr>
            <a:r>
              <a:rPr lang="en-US" sz="1300" b="1" dirty="0">
                <a:solidFill>
                  <a:srgbClr val="FFFFFF"/>
                </a:solidFill>
                <a:latin typeface="Open Sans" pitchFamily="34" charset="0"/>
                <a:ea typeface="Open Sans" pitchFamily="34" charset="-122"/>
                <a:cs typeface="Open Sans" pitchFamily="34" charset="-120"/>
              </a:rPr>
              <a:t>They reveal the REAL problem.</a:t>
            </a:r>
            <a:endParaRPr lang="en-US" sz="1300" dirty="0"/>
          </a:p>
        </p:txBody>
      </p:sp>
      <p:sp>
        <p:nvSpPr>
          <p:cNvPr id="46" name="Text 34"/>
          <p:cNvSpPr txBox="1"/>
          <p:nvPr/>
        </p:nvSpPr>
        <p:spPr>
          <a:xfrm>
            <a:off x="7810805" y="5293462"/>
            <a:ext cx="3391510" cy="191110"/>
          </a:xfrm>
          <a:prstGeom prst="rect">
            <a:avLst/>
          </a:prstGeom>
          <a:noFill/>
          <a:ln/>
        </p:spPr>
        <p:txBody>
          <a:bodyPr wrap="square" lIns="0" tIns="0" rIns="0" bIns="0" rtlCol="0" anchor="ctr"/>
          <a:lstStyle/>
          <a:p>
            <a:pPr algn="ctr" indent="0" marL="0">
              <a:buNone/>
            </a:pPr>
            <a:r>
              <a:rPr lang="en-US" sz="1000" b="1" dirty="0">
                <a:solidFill>
                  <a:srgbClr val="FFFFFF"/>
                </a:solidFill>
                <a:latin typeface="Open Sans" pitchFamily="34" charset="0"/>
                <a:ea typeface="Open Sans" pitchFamily="34" charset="-122"/>
                <a:cs typeface="Open Sans" pitchFamily="34" charset="-120"/>
              </a:rPr>
              <a:t>We fixed the access.</a:t>
            </a:r>
            <a:endParaRPr lang="en-US" sz="1000" dirty="0"/>
          </a:p>
        </p:txBody>
      </p:sp>
      <p:sp>
        <p:nvSpPr>
          <p:cNvPr id="47" name="Text 35"/>
          <p:cNvSpPr txBox="1"/>
          <p:nvPr/>
        </p:nvSpPr>
        <p:spPr>
          <a:xfrm>
            <a:off x="7810805" y="5064862"/>
            <a:ext cx="3391510" cy="191110"/>
          </a:xfrm>
          <a:prstGeom prst="rect">
            <a:avLst/>
          </a:prstGeom>
          <a:noFill/>
          <a:ln/>
        </p:spPr>
        <p:txBody>
          <a:bodyPr wrap="square" lIns="0" tIns="0" rIns="0" bIns="0" rtlCol="0" anchor="ctr"/>
          <a:lstStyle/>
          <a:p>
            <a:pPr algn="ctr" indent="0" marL="0">
              <a:buNone/>
            </a:pPr>
            <a:r>
              <a:rPr lang="en-US" sz="1000" dirty="0">
                <a:solidFill>
                  <a:srgbClr val="FFFFFF">
                    <a:alpha val="90000"/>
                  </a:srgbClr>
                </a:solidFill>
                <a:latin typeface="Open Sans" pitchFamily="34" charset="0"/>
                <a:ea typeface="Open Sans" pitchFamily="34" charset="-122"/>
                <a:cs typeface="Open Sans" pitchFamily="34" charset="-120"/>
              </a:rPr>
              <a:t>We didn't change the tutoring product.</a:t>
            </a:r>
            <a:endParaRPr lang="en-US" sz="1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3F4F6"/>
          </a:solidFill>
          <a:ln w="12700">
            <a:solidFill>
              <a:srgbClr val="FFFFFF">
                <a:alpha val="0"/>
              </a:srgbClr>
            </a:solidFill>
            <a:prstDash val="solid"/>
          </a:ln>
        </p:spPr>
      </p:sp>
      <p:pic>
        <p:nvPicPr>
          <p:cNvPr id="3" name="Image 0" descr="preencoded.png">    </p:cNvPr>
          <p:cNvPicPr>
            <a:picLocks noChangeAspect="1"/>
          </p:cNvPicPr>
          <p:nvPr/>
        </p:nvPicPr>
        <p:blipFill>
          <a:blip r:embed="rId1"/>
          <a:srcRect l="0" r="0" t="-1" b="-1"/>
          <a:stretch/>
        </p:blipFill>
        <p:spPr>
          <a:xfrm>
            <a:off x="0" y="0"/>
            <a:ext cx="12191695" cy="6858000"/>
          </a:xfrm>
          <a:prstGeom prst="rect">
            <a:avLst/>
          </a:prstGeom>
        </p:spPr>
      </p:pic>
      <p:sp>
        <p:nvSpPr>
          <p:cNvPr id="4" name="Shape 1"/>
          <p:cNvSpPr/>
          <p:nvPr/>
        </p:nvSpPr>
        <p:spPr>
          <a:xfrm>
            <a:off x="8382305" y="-1904695"/>
            <a:ext cx="5715000" cy="5715000"/>
          </a:xfrm>
          <a:prstGeom prst="ellipse">
            <a:avLst/>
          </a:prstGeom>
          <a:solidFill>
            <a:srgbClr val="1E88E5">
              <a:alpha val="5000"/>
            </a:srgbClr>
          </a:solidFill>
          <a:ln w="12700">
            <a:solidFill>
              <a:srgbClr val="FFFFFF">
                <a:alpha val="0"/>
              </a:srgbClr>
            </a:solidFill>
            <a:prstDash val="solid"/>
          </a:ln>
        </p:spPr>
      </p:sp>
      <p:sp>
        <p:nvSpPr>
          <p:cNvPr id="5" name="Shape 2"/>
          <p:cNvSpPr/>
          <p:nvPr/>
        </p:nvSpPr>
        <p:spPr>
          <a:xfrm>
            <a:off x="-952805" y="4000500"/>
            <a:ext cx="3810305" cy="3810305"/>
          </a:xfrm>
          <a:prstGeom prst="ellipse">
            <a:avLst/>
          </a:prstGeom>
          <a:solidFill>
            <a:srgbClr val="2C3E50">
              <a:alpha val="5000"/>
            </a:srgbClr>
          </a:solidFill>
          <a:ln w="12700">
            <a:solidFill>
              <a:srgbClr val="FFFFFF">
                <a:alpha val="0"/>
              </a:srgbClr>
            </a:solidFill>
            <a:prstDash val="solid"/>
          </a:ln>
        </p:spPr>
      </p:sp>
      <p:sp>
        <p:nvSpPr>
          <p:cNvPr id="6" name="Text 3"/>
          <p:cNvSpPr txBox="1"/>
          <p:nvPr/>
        </p:nvSpPr>
        <p:spPr>
          <a:xfrm>
            <a:off x="571500" y="809244"/>
            <a:ext cx="2981858" cy="428854"/>
          </a:xfrm>
          <a:prstGeom prst="rect">
            <a:avLst/>
          </a:prstGeom>
          <a:noFill/>
          <a:ln/>
        </p:spPr>
        <p:txBody>
          <a:bodyPr wrap="square" lIns="0" tIns="0" rIns="0" bIns="0" rtlCol="0" anchor="ctr"/>
          <a:lstStyle/>
          <a:p>
            <a:pPr algn="l" indent="0" marL="0">
              <a:buNone/>
            </a:pPr>
            <a:r>
              <a:rPr lang="en-US" sz="2700" b="1" dirty="0">
                <a:solidFill>
                  <a:srgbClr val="1F2937"/>
                </a:solidFill>
                <a:latin typeface="Montserrat" pitchFamily="34" charset="0"/>
                <a:ea typeface="Montserrat" pitchFamily="34" charset="-122"/>
                <a:cs typeface="Montserrat" pitchFamily="34" charset="-120"/>
              </a:rPr>
              <a:t> Key </a:t>
            </a:r>
            <a:pPr algn="l" indent="0" marL="0">
              <a:buNone/>
            </a:pPr>
            <a:r>
              <a:rPr lang="en-US" sz="2700" b="1" dirty="0">
                <a:solidFill>
                  <a:srgbClr val="2563EB"/>
                </a:solidFill>
                <a:latin typeface="Montserrat" pitchFamily="34" charset="0"/>
                <a:ea typeface="Montserrat" pitchFamily="34" charset="-122"/>
                <a:cs typeface="Montserrat" pitchFamily="34" charset="-120"/>
              </a:rPr>
              <a:t>Takeaways</a:t>
            </a:r>
            <a:endParaRPr lang="en-US" sz="2700" dirty="0"/>
          </a:p>
        </p:txBody>
      </p:sp>
      <p:pic>
        <p:nvPicPr>
          <p:cNvPr id="7" name="Image 1" descr="preencoded.png">    </p:cNvPr>
          <p:cNvPicPr>
            <a:picLocks noChangeAspect="1"/>
          </p:cNvPicPr>
          <p:nvPr/>
        </p:nvPicPr>
        <p:blipFill>
          <a:blip r:embed="rId2"/>
          <a:stretch>
            <a:fillRect/>
          </a:stretch>
        </p:blipFill>
        <p:spPr>
          <a:xfrm>
            <a:off x="571500" y="381305"/>
            <a:ext cx="1895551" cy="333756"/>
          </a:xfrm>
          <a:prstGeom prst="rect">
            <a:avLst/>
          </a:prstGeom>
        </p:spPr>
      </p:pic>
      <p:sp>
        <p:nvSpPr>
          <p:cNvPr id="8" name="Text 4"/>
          <p:cNvSpPr/>
          <p:nvPr/>
        </p:nvSpPr>
        <p:spPr>
          <a:xfrm>
            <a:off x="571500" y="381305"/>
            <a:ext cx="1895551" cy="333756"/>
          </a:xfrm>
          <a:prstGeom prst="rect">
            <a:avLst/>
          </a:prstGeom>
          <a:solidFill>
            <a:srgbClr val="FFFFFF">
              <a:alpha val="0"/>
            </a:srgbClr>
          </a:solidFill>
          <a:ln w="12700">
            <a:solidFill>
              <a:srgbClr val="BFDBFE"/>
            </a:solidFill>
          </a:ln>
        </p:spPr>
        <p:txBody>
          <a:bodyPr wrap="square" lIns="0" tIns="0" rIns="0" bIns="0" rtlCol="0" anchor="ctr"/>
          <a:lstStyle/>
          <a:p>
            <a:pPr algn="ctr" indent="0" marL="0">
              <a:buNone/>
            </a:pPr>
            <a:r>
              <a:rPr lang="en-US" sz="1000" b="1" spc="75" kern="0" dirty="0">
                <a:solidFill>
                  <a:srgbClr val="1E88E5"/>
                </a:solidFill>
                <a:latin typeface="Open Sans" pitchFamily="34" charset="0"/>
                <a:ea typeface="Open Sans" pitchFamily="34" charset="-122"/>
                <a:cs typeface="Open Sans" pitchFamily="34" charset="-120"/>
              </a:rPr>
              <a:t>Module 7 Summary</a:t>
            </a:r>
            <a:endParaRPr lang="en-US" sz="1000" dirty="0"/>
          </a:p>
        </p:txBody>
      </p:sp>
      <p:pic>
        <p:nvPicPr>
          <p:cNvPr id="9" name="Image 2" descr="preencoded.png">    </p:cNvPr>
          <p:cNvPicPr>
            <a:picLocks noChangeAspect="1"/>
          </p:cNvPicPr>
          <p:nvPr/>
        </p:nvPicPr>
        <p:blipFill>
          <a:blip r:embed="rId3"/>
          <a:srcRect l="0" r="0" t="0" b="0"/>
          <a:stretch/>
        </p:blipFill>
        <p:spPr>
          <a:xfrm>
            <a:off x="11277295" y="381305"/>
            <a:ext cx="342900" cy="457200"/>
          </a:xfrm>
          <a:prstGeom prst="rect">
            <a:avLst/>
          </a:prstGeom>
        </p:spPr>
      </p:pic>
      <p:pic>
        <p:nvPicPr>
          <p:cNvPr id="10" name="Image 3" descr="preencoded.png">    </p:cNvPr>
          <p:cNvPicPr>
            <a:picLocks noChangeAspect="1"/>
          </p:cNvPicPr>
          <p:nvPr/>
        </p:nvPicPr>
        <p:blipFill>
          <a:blip r:embed="rId4"/>
          <a:srcRect l="0" r="0" t="-3" b="-3"/>
          <a:stretch/>
        </p:blipFill>
        <p:spPr>
          <a:xfrm>
            <a:off x="1333195" y="1429207"/>
            <a:ext cx="9525305" cy="4972507"/>
          </a:xfrm>
          <a:prstGeom prst="rect">
            <a:avLst/>
          </a:prstGeom>
        </p:spPr>
      </p:pic>
      <p:pic>
        <p:nvPicPr>
          <p:cNvPr id="11" name="Image 4" descr="preencoded.png">    </p:cNvPr>
          <p:cNvPicPr>
            <a:picLocks noChangeAspect="1"/>
          </p:cNvPicPr>
          <p:nvPr/>
        </p:nvPicPr>
        <p:blipFill>
          <a:blip r:embed="rId5"/>
          <a:srcRect l="0" r="0" t="0" b="0"/>
          <a:stretch/>
        </p:blipFill>
        <p:spPr>
          <a:xfrm>
            <a:off x="5810098" y="1238098"/>
            <a:ext cx="571500" cy="571500"/>
          </a:xfrm>
          <a:prstGeom prst="rect">
            <a:avLst/>
          </a:prstGeom>
        </p:spPr>
      </p:pic>
      <p:pic>
        <p:nvPicPr>
          <p:cNvPr id="12" name="Image 5" descr="preencoded.png">    </p:cNvPr>
          <p:cNvPicPr>
            <a:picLocks noChangeAspect="1"/>
          </p:cNvPicPr>
          <p:nvPr/>
        </p:nvPicPr>
        <p:blipFill>
          <a:blip r:embed="rId6"/>
          <a:srcRect l="0" r="0" t="-45" b="-45"/>
          <a:stretch/>
        </p:blipFill>
        <p:spPr>
          <a:xfrm>
            <a:off x="5967374" y="1410005"/>
            <a:ext cx="256946" cy="228600"/>
          </a:xfrm>
          <a:prstGeom prst="rect">
            <a:avLst/>
          </a:prstGeom>
        </p:spPr>
      </p:pic>
      <p:sp>
        <p:nvSpPr>
          <p:cNvPr id="13" name="Shape 5"/>
          <p:cNvSpPr/>
          <p:nvPr/>
        </p:nvSpPr>
        <p:spPr>
          <a:xfrm>
            <a:off x="1904695" y="2190902"/>
            <a:ext cx="4000500" cy="1676095"/>
          </a:xfrm>
          <a:prstGeom prst="roundRect">
            <a:avLst>
              <a:gd name="adj" fmla="val 4960"/>
            </a:avLst>
          </a:prstGeom>
          <a:solidFill>
            <a:srgbClr val="F8FAFC"/>
          </a:solidFill>
          <a:ln/>
        </p:spPr>
      </p:sp>
      <p:sp>
        <p:nvSpPr>
          <p:cNvPr id="14" name="Shape 6"/>
          <p:cNvSpPr/>
          <p:nvPr/>
        </p:nvSpPr>
        <p:spPr>
          <a:xfrm>
            <a:off x="1904695" y="2190902"/>
            <a:ext cx="38405" cy="1676095"/>
          </a:xfrm>
          <a:prstGeom prst="roundRect">
            <a:avLst>
              <a:gd name="adj" fmla="val 216449"/>
            </a:avLst>
          </a:prstGeom>
          <a:solidFill>
            <a:srgbClr val="BFDBFE"/>
          </a:solidFill>
          <a:ln w="12700">
            <a:solidFill>
              <a:srgbClr val="BFDBFE">
                <a:alpha val="0"/>
              </a:srgbClr>
            </a:solidFill>
            <a:prstDash val="solid"/>
          </a:ln>
        </p:spPr>
      </p:sp>
      <p:sp>
        <p:nvSpPr>
          <p:cNvPr id="15" name="Shape 7"/>
          <p:cNvSpPr/>
          <p:nvPr/>
        </p:nvSpPr>
        <p:spPr>
          <a:xfrm>
            <a:off x="2171700" y="2419502"/>
            <a:ext cx="476402" cy="476402"/>
          </a:xfrm>
          <a:prstGeom prst="roundRect">
            <a:avLst>
              <a:gd name="adj" fmla="val 46065"/>
            </a:avLst>
          </a:prstGeom>
          <a:solidFill>
            <a:srgbClr val="1E88E5"/>
          </a:solidFill>
          <a:ln w="12700">
            <a:solidFill>
              <a:srgbClr val="FFFFFF">
                <a:alpha val="0"/>
              </a:srgbClr>
            </a:solidFill>
            <a:prstDash val="solid"/>
          </a:ln>
          <a:effectLst>
            <a:outerShdw sx="100000" sy="100000" kx="0" ky="0" algn="bl" rotWithShape="0" blurRad="63500" dist="38100" dir="16200000">
              <a:srgbClr val="1e88e5">
                <a:alpha val="20000"/>
              </a:srgbClr>
            </a:outerShdw>
          </a:effectLst>
        </p:spPr>
      </p:sp>
      <p:pic>
        <p:nvPicPr>
          <p:cNvPr id="16" name="Image 6" descr="preencoded.png">    </p:cNvPr>
          <p:cNvPicPr>
            <a:picLocks noChangeAspect="1"/>
          </p:cNvPicPr>
          <p:nvPr/>
        </p:nvPicPr>
        <p:blipFill>
          <a:blip r:embed="rId7"/>
          <a:srcRect l="-1282" r="-1282" t="0" b="0"/>
          <a:stretch/>
        </p:blipFill>
        <p:spPr>
          <a:xfrm>
            <a:off x="2300630" y="2562149"/>
            <a:ext cx="219456" cy="190195"/>
          </a:xfrm>
          <a:prstGeom prst="rect">
            <a:avLst/>
          </a:prstGeom>
        </p:spPr>
      </p:pic>
      <p:sp>
        <p:nvSpPr>
          <p:cNvPr id="17" name="Text 8"/>
          <p:cNvSpPr txBox="1"/>
          <p:nvPr/>
        </p:nvSpPr>
        <p:spPr>
          <a:xfrm>
            <a:off x="2838298" y="2419502"/>
            <a:ext cx="2952598" cy="286207"/>
          </a:xfrm>
          <a:prstGeom prst="rect">
            <a:avLst/>
          </a:prstGeom>
          <a:noFill/>
          <a:ln/>
        </p:spPr>
        <p:txBody>
          <a:bodyPr wrap="square" lIns="0" tIns="0" rIns="0" bIns="0" rtlCol="0" anchor="ctr"/>
          <a:lstStyle/>
          <a:p>
            <a:pPr algn="l" indent="0" marL="0">
              <a:buNone/>
            </a:pPr>
            <a:r>
              <a:rPr lang="en-US" sz="1500" b="1" dirty="0">
                <a:solidFill>
                  <a:srgbClr val="1F2937"/>
                </a:solidFill>
                <a:latin typeface="Montserrat" pitchFamily="34" charset="0"/>
                <a:ea typeface="Montserrat" pitchFamily="34" charset="-122"/>
                <a:cs typeface="Montserrat" pitchFamily="34" charset="-120"/>
              </a:rPr>
              <a:t>Access Drives Adoption</a:t>
            </a:r>
            <a:endParaRPr lang="en-US" sz="1500" dirty="0"/>
          </a:p>
        </p:txBody>
      </p:sp>
      <p:sp>
        <p:nvSpPr>
          <p:cNvPr id="18" name="Text 9"/>
          <p:cNvSpPr txBox="1"/>
          <p:nvPr/>
        </p:nvSpPr>
        <p:spPr>
          <a:xfrm>
            <a:off x="2838298" y="2781605"/>
            <a:ext cx="2915107" cy="648310"/>
          </a:xfrm>
          <a:prstGeom prst="rect">
            <a:avLst/>
          </a:prstGeom>
          <a:noFill/>
          <a:ln/>
        </p:spPr>
        <p:txBody>
          <a:bodyPr wrap="square" lIns="0" tIns="0" rIns="0" bIns="0" rtlCol="0" anchor="t"/>
          <a:lstStyle/>
          <a:p>
            <a:pPr algn="l" indent="0" marL="0">
              <a:buNone/>
            </a:pPr>
            <a:r>
              <a:rPr lang="en-US" sz="1100" dirty="0">
                <a:solidFill>
                  <a:srgbClr val="4B5563"/>
                </a:solidFill>
                <a:latin typeface="Open Sans" pitchFamily="34" charset="0"/>
                <a:ea typeface="Open Sans" pitchFamily="34" charset="-122"/>
                <a:cs typeface="Open Sans" pitchFamily="34" charset="-120"/>
              </a:rPr>
              <a:t>Place isn't just location; it's access. The primary goal is to remove friction. If it's hard to buy, customers often won't.</a:t>
            </a:r>
            <a:endParaRPr lang="en-US" sz="1100" dirty="0"/>
          </a:p>
        </p:txBody>
      </p:sp>
      <p:sp>
        <p:nvSpPr>
          <p:cNvPr id="19" name="Shape 10"/>
          <p:cNvSpPr/>
          <p:nvPr/>
        </p:nvSpPr>
        <p:spPr>
          <a:xfrm>
            <a:off x="6286500" y="2190902"/>
            <a:ext cx="4000500" cy="1676095"/>
          </a:xfrm>
          <a:prstGeom prst="roundRect">
            <a:avLst>
              <a:gd name="adj" fmla="val 4960"/>
            </a:avLst>
          </a:prstGeom>
          <a:solidFill>
            <a:srgbClr val="F8FAFC"/>
          </a:solidFill>
          <a:ln/>
        </p:spPr>
      </p:sp>
      <p:sp>
        <p:nvSpPr>
          <p:cNvPr id="20" name="Shape 11"/>
          <p:cNvSpPr/>
          <p:nvPr/>
        </p:nvSpPr>
        <p:spPr>
          <a:xfrm>
            <a:off x="6286500" y="2190902"/>
            <a:ext cx="38405" cy="1676095"/>
          </a:xfrm>
          <a:prstGeom prst="roundRect">
            <a:avLst>
              <a:gd name="adj" fmla="val 216449"/>
            </a:avLst>
          </a:prstGeom>
          <a:solidFill>
            <a:srgbClr val="BFDBFE"/>
          </a:solidFill>
          <a:ln w="12700">
            <a:solidFill>
              <a:srgbClr val="BFDBFE">
                <a:alpha val="0"/>
              </a:srgbClr>
            </a:solidFill>
            <a:prstDash val="solid"/>
          </a:ln>
        </p:spPr>
      </p:sp>
      <p:sp>
        <p:nvSpPr>
          <p:cNvPr id="21" name="Shape 12"/>
          <p:cNvSpPr/>
          <p:nvPr/>
        </p:nvSpPr>
        <p:spPr>
          <a:xfrm>
            <a:off x="6553505" y="2419502"/>
            <a:ext cx="476402" cy="476402"/>
          </a:xfrm>
          <a:prstGeom prst="roundRect">
            <a:avLst>
              <a:gd name="adj" fmla="val 46065"/>
            </a:avLst>
          </a:prstGeom>
          <a:solidFill>
            <a:srgbClr val="1E88E5"/>
          </a:solidFill>
          <a:ln w="12700">
            <a:solidFill>
              <a:srgbClr val="FFFFFF">
                <a:alpha val="0"/>
              </a:srgbClr>
            </a:solidFill>
            <a:prstDash val="solid"/>
          </a:ln>
          <a:effectLst>
            <a:outerShdw sx="100000" sy="100000" kx="0" ky="0" algn="bl" rotWithShape="0" blurRad="63500" dist="38100" dir="16200000">
              <a:srgbClr val="1e88e5">
                <a:alpha val="20000"/>
              </a:srgbClr>
            </a:outerShdw>
          </a:effectLst>
        </p:spPr>
      </p:sp>
      <p:pic>
        <p:nvPicPr>
          <p:cNvPr id="22" name="Image 7" descr="preencoded.png">    </p:cNvPr>
          <p:cNvPicPr>
            <a:picLocks noChangeAspect="1"/>
          </p:cNvPicPr>
          <p:nvPr/>
        </p:nvPicPr>
        <p:blipFill>
          <a:blip r:embed="rId8"/>
          <a:srcRect l="0" r="0" t="0" b="0"/>
          <a:stretch/>
        </p:blipFill>
        <p:spPr>
          <a:xfrm>
            <a:off x="6672377" y="2562149"/>
            <a:ext cx="237744" cy="190195"/>
          </a:xfrm>
          <a:prstGeom prst="rect">
            <a:avLst/>
          </a:prstGeom>
        </p:spPr>
      </p:pic>
      <p:sp>
        <p:nvSpPr>
          <p:cNvPr id="23" name="Text 13"/>
          <p:cNvSpPr txBox="1"/>
          <p:nvPr/>
        </p:nvSpPr>
        <p:spPr>
          <a:xfrm>
            <a:off x="7220102" y="2419502"/>
            <a:ext cx="2952598" cy="286207"/>
          </a:xfrm>
          <a:prstGeom prst="rect">
            <a:avLst/>
          </a:prstGeom>
          <a:noFill/>
          <a:ln/>
        </p:spPr>
        <p:txBody>
          <a:bodyPr wrap="square" lIns="0" tIns="0" rIns="0" bIns="0" rtlCol="0" anchor="ctr"/>
          <a:lstStyle/>
          <a:p>
            <a:pPr algn="l" indent="0" marL="0">
              <a:buNone/>
            </a:pPr>
            <a:r>
              <a:rPr lang="en-US" sz="1500" b="1" dirty="0">
                <a:solidFill>
                  <a:srgbClr val="1F2937"/>
                </a:solidFill>
                <a:latin typeface="Montserrat" pitchFamily="34" charset="0"/>
                <a:ea typeface="Montserrat" pitchFamily="34" charset="-122"/>
                <a:cs typeface="Montserrat" pitchFamily="34" charset="-120"/>
              </a:rPr>
              <a:t>Intentional Trade-offs</a:t>
            </a:r>
            <a:endParaRPr lang="en-US" sz="1500" dirty="0"/>
          </a:p>
        </p:txBody>
      </p:sp>
      <p:sp>
        <p:nvSpPr>
          <p:cNvPr id="24" name="Text 14"/>
          <p:cNvSpPr txBox="1"/>
          <p:nvPr/>
        </p:nvSpPr>
        <p:spPr>
          <a:xfrm>
            <a:off x="7220102" y="2781605"/>
            <a:ext cx="2915107" cy="857707"/>
          </a:xfrm>
          <a:prstGeom prst="rect">
            <a:avLst/>
          </a:prstGeom>
          <a:noFill/>
          <a:ln/>
        </p:spPr>
        <p:txBody>
          <a:bodyPr wrap="square" lIns="0" tIns="0" rIns="0" bIns="0" rtlCol="0" anchor="t"/>
          <a:lstStyle/>
          <a:p>
            <a:pPr algn="l" indent="0" marL="0">
              <a:buNone/>
            </a:pPr>
            <a:r>
              <a:rPr lang="en-US" sz="1100" dirty="0">
                <a:solidFill>
                  <a:srgbClr val="4B5563"/>
                </a:solidFill>
                <a:latin typeface="Open Sans" pitchFamily="34" charset="0"/>
                <a:ea typeface="Open Sans" pitchFamily="34" charset="-122"/>
                <a:cs typeface="Open Sans" pitchFamily="34" charset="-120"/>
              </a:rPr>
              <a:t>Every channel choice (Direct vs. Indirect) has pros and cons. Decisions must be strategic, balancing control, margins, and reach.</a:t>
            </a:r>
            <a:endParaRPr lang="en-US" sz="1100" dirty="0"/>
          </a:p>
        </p:txBody>
      </p:sp>
      <p:sp>
        <p:nvSpPr>
          <p:cNvPr id="25" name="Shape 15"/>
          <p:cNvSpPr/>
          <p:nvPr/>
        </p:nvSpPr>
        <p:spPr>
          <a:xfrm>
            <a:off x="1904695" y="4248302"/>
            <a:ext cx="4000500" cy="1676095"/>
          </a:xfrm>
          <a:prstGeom prst="roundRect">
            <a:avLst>
              <a:gd name="adj" fmla="val 4960"/>
            </a:avLst>
          </a:prstGeom>
          <a:solidFill>
            <a:srgbClr val="F8FAFC"/>
          </a:solidFill>
          <a:ln/>
        </p:spPr>
      </p:sp>
      <p:sp>
        <p:nvSpPr>
          <p:cNvPr id="26" name="Shape 16"/>
          <p:cNvSpPr/>
          <p:nvPr/>
        </p:nvSpPr>
        <p:spPr>
          <a:xfrm>
            <a:off x="1904695" y="4248302"/>
            <a:ext cx="38405" cy="1676095"/>
          </a:xfrm>
          <a:prstGeom prst="roundRect">
            <a:avLst>
              <a:gd name="adj" fmla="val 216449"/>
            </a:avLst>
          </a:prstGeom>
          <a:solidFill>
            <a:srgbClr val="BFDBFE"/>
          </a:solidFill>
          <a:ln w="12700">
            <a:solidFill>
              <a:srgbClr val="BFDBFE">
                <a:alpha val="0"/>
              </a:srgbClr>
            </a:solidFill>
            <a:prstDash val="solid"/>
          </a:ln>
        </p:spPr>
      </p:sp>
      <p:sp>
        <p:nvSpPr>
          <p:cNvPr id="27" name="Shape 17"/>
          <p:cNvSpPr/>
          <p:nvPr/>
        </p:nvSpPr>
        <p:spPr>
          <a:xfrm>
            <a:off x="2171700" y="4476902"/>
            <a:ext cx="476402" cy="476402"/>
          </a:xfrm>
          <a:prstGeom prst="roundRect">
            <a:avLst>
              <a:gd name="adj" fmla="val 46065"/>
            </a:avLst>
          </a:prstGeom>
          <a:solidFill>
            <a:srgbClr val="1E88E5"/>
          </a:solidFill>
          <a:ln w="12700">
            <a:solidFill>
              <a:srgbClr val="FFFFFF">
                <a:alpha val="0"/>
              </a:srgbClr>
            </a:solidFill>
            <a:prstDash val="solid"/>
          </a:ln>
          <a:effectLst>
            <a:outerShdw sx="100000" sy="100000" kx="0" ky="0" algn="bl" rotWithShape="0" blurRad="63500" dist="38100" dir="16200000">
              <a:srgbClr val="1e88e5">
                <a:alpha val="20000"/>
              </a:srgbClr>
            </a:outerShdw>
          </a:effectLst>
        </p:spPr>
      </p:sp>
      <p:pic>
        <p:nvPicPr>
          <p:cNvPr id="28" name="Image 8" descr="preencoded.png">    </p:cNvPr>
          <p:cNvPicPr>
            <a:picLocks noChangeAspect="1"/>
          </p:cNvPicPr>
          <p:nvPr/>
        </p:nvPicPr>
        <p:blipFill>
          <a:blip r:embed="rId9"/>
          <a:srcRect l="-1282" r="-1282" t="0" b="0"/>
          <a:stretch/>
        </p:blipFill>
        <p:spPr>
          <a:xfrm>
            <a:off x="2300630" y="4619549"/>
            <a:ext cx="219456" cy="190195"/>
          </a:xfrm>
          <a:prstGeom prst="rect">
            <a:avLst/>
          </a:prstGeom>
        </p:spPr>
      </p:pic>
      <p:sp>
        <p:nvSpPr>
          <p:cNvPr id="29" name="Text 18"/>
          <p:cNvSpPr txBox="1"/>
          <p:nvPr/>
        </p:nvSpPr>
        <p:spPr>
          <a:xfrm>
            <a:off x="2838298" y="4476902"/>
            <a:ext cx="2952598" cy="286207"/>
          </a:xfrm>
          <a:prstGeom prst="rect">
            <a:avLst/>
          </a:prstGeom>
          <a:noFill/>
          <a:ln/>
        </p:spPr>
        <p:txBody>
          <a:bodyPr wrap="square" lIns="0" tIns="0" rIns="0" bIns="0" rtlCol="0" anchor="ctr"/>
          <a:lstStyle/>
          <a:p>
            <a:pPr algn="l" indent="0" marL="0">
              <a:buNone/>
            </a:pPr>
            <a:r>
              <a:rPr lang="en-US" sz="1500" b="1" dirty="0">
                <a:solidFill>
                  <a:srgbClr val="1F2937"/>
                </a:solidFill>
                <a:latin typeface="Montserrat" pitchFamily="34" charset="0"/>
                <a:ea typeface="Montserrat" pitchFamily="34" charset="-122"/>
                <a:cs typeface="Montserrat" pitchFamily="34" charset="-120"/>
              </a:rPr>
              <a:t>Map the Journey</a:t>
            </a:r>
            <a:endParaRPr lang="en-US" sz="1500" dirty="0"/>
          </a:p>
        </p:txBody>
      </p:sp>
      <p:sp>
        <p:nvSpPr>
          <p:cNvPr id="30" name="Text 19"/>
          <p:cNvSpPr txBox="1"/>
          <p:nvPr/>
        </p:nvSpPr>
        <p:spPr>
          <a:xfrm>
            <a:off x="2838298" y="4839005"/>
            <a:ext cx="2915107" cy="857707"/>
          </a:xfrm>
          <a:prstGeom prst="rect">
            <a:avLst/>
          </a:prstGeom>
          <a:noFill/>
          <a:ln/>
        </p:spPr>
        <p:txBody>
          <a:bodyPr wrap="square" lIns="0" tIns="0" rIns="0" bIns="0" rtlCol="0" anchor="t"/>
          <a:lstStyle/>
          <a:p>
            <a:pPr algn="l" indent="0" marL="0">
              <a:buNone/>
            </a:pPr>
            <a:r>
              <a:rPr lang="en-US" sz="1100" dirty="0">
                <a:solidFill>
                  <a:srgbClr val="4B5563"/>
                </a:solidFill>
                <a:latin typeface="Open Sans" pitchFamily="34" charset="0"/>
                <a:ea typeface="Open Sans" pitchFamily="34" charset="-122"/>
                <a:cs typeface="Open Sans" pitchFamily="34" charset="-120"/>
              </a:rPr>
              <a:t>Use customer journey maps to visualize the path from awareness to follow-up. This identifies exactly where drop-offs occur so you can fix them.</a:t>
            </a:r>
            <a:endParaRPr lang="en-US" sz="1100" dirty="0"/>
          </a:p>
        </p:txBody>
      </p:sp>
      <p:sp>
        <p:nvSpPr>
          <p:cNvPr id="31" name="Shape 20"/>
          <p:cNvSpPr/>
          <p:nvPr/>
        </p:nvSpPr>
        <p:spPr>
          <a:xfrm>
            <a:off x="6286500" y="4248302"/>
            <a:ext cx="4000500" cy="1676095"/>
          </a:xfrm>
          <a:prstGeom prst="roundRect">
            <a:avLst>
              <a:gd name="adj" fmla="val 4960"/>
            </a:avLst>
          </a:prstGeom>
          <a:solidFill>
            <a:srgbClr val="F8FAFC"/>
          </a:solidFill>
          <a:ln/>
        </p:spPr>
      </p:sp>
      <p:sp>
        <p:nvSpPr>
          <p:cNvPr id="32" name="Shape 21"/>
          <p:cNvSpPr/>
          <p:nvPr/>
        </p:nvSpPr>
        <p:spPr>
          <a:xfrm>
            <a:off x="6286500" y="4248302"/>
            <a:ext cx="38405" cy="1676095"/>
          </a:xfrm>
          <a:prstGeom prst="roundRect">
            <a:avLst>
              <a:gd name="adj" fmla="val 216449"/>
            </a:avLst>
          </a:prstGeom>
          <a:solidFill>
            <a:srgbClr val="BFDBFE"/>
          </a:solidFill>
          <a:ln w="12700">
            <a:solidFill>
              <a:srgbClr val="BFDBFE">
                <a:alpha val="0"/>
              </a:srgbClr>
            </a:solidFill>
            <a:prstDash val="solid"/>
          </a:ln>
        </p:spPr>
      </p:sp>
      <p:sp>
        <p:nvSpPr>
          <p:cNvPr id="33" name="Shape 22"/>
          <p:cNvSpPr/>
          <p:nvPr/>
        </p:nvSpPr>
        <p:spPr>
          <a:xfrm>
            <a:off x="6553505" y="4476902"/>
            <a:ext cx="476402" cy="476402"/>
          </a:xfrm>
          <a:prstGeom prst="roundRect">
            <a:avLst>
              <a:gd name="adj" fmla="val 46065"/>
            </a:avLst>
          </a:prstGeom>
          <a:solidFill>
            <a:srgbClr val="1E88E5"/>
          </a:solidFill>
          <a:ln w="12700">
            <a:solidFill>
              <a:srgbClr val="FFFFFF">
                <a:alpha val="0"/>
              </a:srgbClr>
            </a:solidFill>
            <a:prstDash val="solid"/>
          </a:ln>
          <a:effectLst>
            <a:outerShdw sx="100000" sy="100000" kx="0" ky="0" algn="bl" rotWithShape="0" blurRad="63500" dist="38100" dir="16200000">
              <a:srgbClr val="1e88e5">
                <a:alpha val="20000"/>
              </a:srgbClr>
            </a:outerShdw>
          </a:effectLst>
        </p:spPr>
      </p:sp>
      <p:pic>
        <p:nvPicPr>
          <p:cNvPr id="34" name="Image 9" descr="preencoded.png">    </p:cNvPr>
          <p:cNvPicPr>
            <a:picLocks noChangeAspect="1"/>
          </p:cNvPicPr>
          <p:nvPr/>
        </p:nvPicPr>
        <p:blipFill>
          <a:blip r:embed="rId10"/>
          <a:srcRect l="-1648" r="-1648" t="0" b="0"/>
          <a:stretch/>
        </p:blipFill>
        <p:spPr>
          <a:xfrm>
            <a:off x="6705295" y="4619549"/>
            <a:ext cx="171907" cy="190195"/>
          </a:xfrm>
          <a:prstGeom prst="rect">
            <a:avLst/>
          </a:prstGeom>
        </p:spPr>
      </p:pic>
      <p:sp>
        <p:nvSpPr>
          <p:cNvPr id="35" name="Text 23"/>
          <p:cNvSpPr txBox="1"/>
          <p:nvPr/>
        </p:nvSpPr>
        <p:spPr>
          <a:xfrm>
            <a:off x="7220102" y="4476902"/>
            <a:ext cx="2952598" cy="286207"/>
          </a:xfrm>
          <a:prstGeom prst="rect">
            <a:avLst/>
          </a:prstGeom>
          <a:noFill/>
          <a:ln/>
        </p:spPr>
        <p:txBody>
          <a:bodyPr wrap="square" lIns="0" tIns="0" rIns="0" bIns="0" rtlCol="0" anchor="ctr"/>
          <a:lstStyle/>
          <a:p>
            <a:pPr algn="l" indent="0" marL="0">
              <a:buNone/>
            </a:pPr>
            <a:r>
              <a:rPr lang="en-US" sz="1500" b="1" dirty="0">
                <a:solidFill>
                  <a:srgbClr val="1F2937"/>
                </a:solidFill>
                <a:latin typeface="Montserrat" pitchFamily="34" charset="0"/>
                <a:ea typeface="Montserrat" pitchFamily="34" charset="-122"/>
                <a:cs typeface="Montserrat" pitchFamily="34" charset="-120"/>
              </a:rPr>
              <a:t>Competitive Advantage</a:t>
            </a:r>
            <a:endParaRPr lang="en-US" sz="1500" dirty="0"/>
          </a:p>
        </p:txBody>
      </p:sp>
      <p:sp>
        <p:nvSpPr>
          <p:cNvPr id="36" name="Text 24"/>
          <p:cNvSpPr txBox="1"/>
          <p:nvPr/>
        </p:nvSpPr>
        <p:spPr>
          <a:xfrm>
            <a:off x="7220102" y="4839005"/>
            <a:ext cx="2915107" cy="648310"/>
          </a:xfrm>
          <a:prstGeom prst="rect">
            <a:avLst/>
          </a:prstGeom>
          <a:noFill/>
          <a:ln/>
        </p:spPr>
        <p:txBody>
          <a:bodyPr wrap="square" lIns="0" tIns="0" rIns="0" bIns="0" rtlCol="0" anchor="t"/>
          <a:lstStyle/>
          <a:p>
            <a:pPr algn="l" indent="0" marL="0">
              <a:buNone/>
            </a:pPr>
            <a:r>
              <a:rPr lang="en-US" sz="1100" dirty="0">
                <a:solidFill>
                  <a:srgbClr val="4B5563"/>
                </a:solidFill>
                <a:latin typeface="Open Sans" pitchFamily="34" charset="0"/>
                <a:ea typeface="Open Sans" pitchFamily="34" charset="-122"/>
                <a:cs typeface="Open Sans" pitchFamily="34" charset="-120"/>
              </a:rPr>
              <a:t>Distribution is more than logistics. A well-designed Place strategy creates a durable moat that competitors find hard to copy.</a:t>
            </a:r>
            <a:endParaRPr lang="en-US" sz="1100" dirty="0"/>
          </a:p>
        </p:txBody>
      </p:sp>
      <p:sp>
        <p:nvSpPr>
          <p:cNvPr id="37" name="Shape 25"/>
          <p:cNvSpPr/>
          <p:nvPr/>
        </p:nvSpPr>
        <p:spPr>
          <a:xfrm>
            <a:off x="0" y="6400800"/>
            <a:ext cx="12191695" cy="457200"/>
          </a:xfrm>
          <a:prstGeom prst="rect">
            <a:avLst/>
          </a:prstGeom>
          <a:solidFill>
            <a:srgbClr val="FFFFFF"/>
          </a:solidFill>
          <a:ln/>
        </p:spPr>
      </p:sp>
      <p:sp>
        <p:nvSpPr>
          <p:cNvPr id="38" name="Shape 26"/>
          <p:cNvSpPr/>
          <p:nvPr/>
        </p:nvSpPr>
        <p:spPr>
          <a:xfrm>
            <a:off x="0" y="6400800"/>
            <a:ext cx="12191695" cy="9144"/>
          </a:xfrm>
          <a:prstGeom prst="rect">
            <a:avLst/>
          </a:prstGeom>
          <a:solidFill>
            <a:srgbClr val="E5E7EB"/>
          </a:solidFill>
          <a:ln w="12700">
            <a:solidFill>
              <a:srgbClr val="E5E7EB">
                <a:alpha val="0"/>
              </a:srgbClr>
            </a:solidFill>
            <a:prstDash val="solid"/>
          </a:ln>
        </p:spPr>
      </p:sp>
      <p:sp>
        <p:nvSpPr>
          <p:cNvPr id="39" name="Text 27"/>
          <p:cNvSpPr txBox="1"/>
          <p:nvPr/>
        </p:nvSpPr>
        <p:spPr>
          <a:xfrm>
            <a:off x="571500" y="6538874"/>
            <a:ext cx="2629814"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Principles of Marketing • Module 7</a:t>
            </a:r>
            <a:endParaRPr lang="en-US" sz="1000" dirty="0"/>
          </a:p>
        </p:txBody>
      </p:sp>
      <p:sp>
        <p:nvSpPr>
          <p:cNvPr id="40" name="Text 28"/>
          <p:cNvSpPr txBox="1"/>
          <p:nvPr/>
        </p:nvSpPr>
        <p:spPr>
          <a:xfrm>
            <a:off x="11468405" y="6538874"/>
            <a:ext cx="238658"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29</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3F4F6"/>
          </a:solidFill>
          <a:ln w="12700">
            <a:solidFill>
              <a:srgbClr val="FFFFFF">
                <a:alpha val="0"/>
              </a:srgbClr>
            </a:solidFill>
            <a:prstDash val="solid"/>
          </a:ln>
        </p:spPr>
      </p:sp>
      <p:pic>
        <p:nvPicPr>
          <p:cNvPr id="3" name="Image 0" descr="preencoded.png">    </p:cNvPr>
          <p:cNvPicPr>
            <a:picLocks noChangeAspect="1"/>
          </p:cNvPicPr>
          <p:nvPr/>
        </p:nvPicPr>
        <p:blipFill>
          <a:blip r:embed="rId1"/>
          <a:srcRect l="0" r="0" t="-1" b="-1"/>
          <a:stretch/>
        </p:blipFill>
        <p:spPr>
          <a:xfrm>
            <a:off x="0" y="0"/>
            <a:ext cx="12191695" cy="6858000"/>
          </a:xfrm>
          <a:prstGeom prst="rect">
            <a:avLst/>
          </a:prstGeom>
        </p:spPr>
      </p:pic>
      <p:sp>
        <p:nvSpPr>
          <p:cNvPr id="4" name="Shape 1"/>
          <p:cNvSpPr/>
          <p:nvPr/>
        </p:nvSpPr>
        <p:spPr>
          <a:xfrm>
            <a:off x="0" y="1143000"/>
            <a:ext cx="12191695" cy="9144"/>
          </a:xfrm>
          <a:prstGeom prst="rect">
            <a:avLst/>
          </a:prstGeom>
          <a:solidFill>
            <a:srgbClr val="F3F4F6"/>
          </a:solidFill>
          <a:ln w="12700">
            <a:solidFill>
              <a:srgbClr val="F3F4F6">
                <a:alpha val="0"/>
              </a:srgbClr>
            </a:solidFill>
            <a:prstDash val="solid"/>
          </a:ln>
        </p:spPr>
      </p:sp>
      <p:sp>
        <p:nvSpPr>
          <p:cNvPr id="5" name="Text 2"/>
          <p:cNvSpPr txBox="1"/>
          <p:nvPr/>
        </p:nvSpPr>
        <p:spPr>
          <a:xfrm>
            <a:off x="457200" y="381305"/>
            <a:ext cx="6382512" cy="191110"/>
          </a:xfrm>
          <a:prstGeom prst="rect">
            <a:avLst/>
          </a:prstGeom>
          <a:noFill/>
          <a:ln/>
        </p:spPr>
        <p:txBody>
          <a:bodyPr wrap="square" lIns="0" tIns="0" rIns="0" bIns="0" rtlCol="0" anchor="ctr"/>
          <a:lstStyle/>
          <a:p>
            <a:pPr algn="l" indent="0" marL="0">
              <a:buNone/>
            </a:pPr>
            <a:r>
              <a:rPr lang="en-US" sz="1000" b="1" spc="52" kern="0" dirty="0">
                <a:solidFill>
                  <a:srgbClr val="6B7280"/>
                </a:solidFill>
                <a:latin typeface="Open Sans" pitchFamily="34" charset="0"/>
                <a:ea typeface="Open Sans" pitchFamily="34" charset="-122"/>
                <a:cs typeface="Open Sans" pitchFamily="34" charset="-120"/>
              </a:rPr>
              <a:t>Key Concept</a:t>
            </a:r>
            <a:endParaRPr lang="en-US" sz="1000" dirty="0"/>
          </a:p>
        </p:txBody>
      </p:sp>
      <p:sp>
        <p:nvSpPr>
          <p:cNvPr id="6" name="Text 3"/>
          <p:cNvSpPr txBox="1"/>
          <p:nvPr/>
        </p:nvSpPr>
        <p:spPr>
          <a:xfrm>
            <a:off x="457200" y="609905"/>
            <a:ext cx="7419442" cy="381305"/>
          </a:xfrm>
          <a:prstGeom prst="rect">
            <a:avLst/>
          </a:prstGeom>
          <a:noFill/>
          <a:ln/>
        </p:spPr>
        <p:txBody>
          <a:bodyPr wrap="square" lIns="0" tIns="0" rIns="0" bIns="0" rtlCol="0" anchor="ctr"/>
          <a:lstStyle/>
          <a:p>
            <a:pPr algn="l" indent="0" marL="0">
              <a:buNone/>
            </a:pPr>
            <a:r>
              <a:rPr lang="en-US" sz="2700" b="1" dirty="0">
                <a:solidFill>
                  <a:srgbClr val="1F2937"/>
                </a:solidFill>
                <a:latin typeface="Montserrat" pitchFamily="34" charset="0"/>
                <a:ea typeface="Montserrat" pitchFamily="34" charset="-122"/>
                <a:cs typeface="Montserrat" pitchFamily="34" charset="-120"/>
              </a:rPr>
              <a:t> Place = </a:t>
            </a:r>
            <a:pPr algn="l" indent="0" marL="0">
              <a:buNone/>
            </a:pPr>
            <a:r>
              <a:rPr lang="en-US" sz="2700" b="1" dirty="0">
                <a:solidFill>
                  <a:srgbClr val="2563EB"/>
                </a:solidFill>
                <a:latin typeface="Montserrat" pitchFamily="34" charset="0"/>
                <a:ea typeface="Montserrat" pitchFamily="34" charset="-122"/>
                <a:cs typeface="Montserrat" pitchFamily="34" charset="-120"/>
              </a:rPr>
              <a:t>ACCESS</a:t>
            </a:r>
            <a:pPr algn="l" indent="0" marL="0">
              <a:buNone/>
            </a:pPr>
            <a:r>
              <a:rPr lang="en-US" sz="2700" b="1" dirty="0">
                <a:solidFill>
                  <a:srgbClr val="1F2937"/>
                </a:solidFill>
                <a:latin typeface="Montserrat" pitchFamily="34" charset="0"/>
                <a:ea typeface="Montserrat" pitchFamily="34" charset="-122"/>
                <a:cs typeface="Montserrat" pitchFamily="34" charset="-120"/>
              </a:rPr>
              <a:t>, Not Just Location </a:t>
            </a:r>
            <a:endParaRPr lang="en-US" sz="2700" dirty="0"/>
          </a:p>
        </p:txBody>
      </p:sp>
      <p:pic>
        <p:nvPicPr>
          <p:cNvPr id="7" name="Image 1" descr="preencoded.png">    </p:cNvPr>
          <p:cNvPicPr>
            <a:picLocks noChangeAspect="1"/>
          </p:cNvPicPr>
          <p:nvPr/>
        </p:nvPicPr>
        <p:blipFill>
          <a:blip r:embed="rId2"/>
          <a:srcRect l="0" r="0" t="0" b="0"/>
          <a:stretch/>
        </p:blipFill>
        <p:spPr>
          <a:xfrm>
            <a:off x="11277295" y="533095"/>
            <a:ext cx="457200" cy="457200"/>
          </a:xfrm>
          <a:prstGeom prst="rect">
            <a:avLst/>
          </a:prstGeom>
        </p:spPr>
      </p:pic>
      <p:pic>
        <p:nvPicPr>
          <p:cNvPr id="8" name="Image 2" descr="preencoded.png">    </p:cNvPr>
          <p:cNvPicPr>
            <a:picLocks noChangeAspect="1"/>
          </p:cNvPicPr>
          <p:nvPr/>
        </p:nvPicPr>
        <p:blipFill>
          <a:blip r:embed="rId3"/>
          <a:srcRect l="0" r="0" t="-9" b="-9"/>
          <a:stretch/>
        </p:blipFill>
        <p:spPr>
          <a:xfrm>
            <a:off x="457200" y="1457554"/>
            <a:ext cx="11277295" cy="1457554"/>
          </a:xfrm>
          <a:prstGeom prst="rect">
            <a:avLst/>
          </a:prstGeom>
        </p:spPr>
      </p:pic>
      <p:sp>
        <p:nvSpPr>
          <p:cNvPr id="9" name="Text 4"/>
          <p:cNvSpPr txBox="1"/>
          <p:nvPr/>
        </p:nvSpPr>
        <p:spPr>
          <a:xfrm>
            <a:off x="838505" y="1686154"/>
            <a:ext cx="10706710" cy="305410"/>
          </a:xfrm>
          <a:prstGeom prst="rect">
            <a:avLst/>
          </a:prstGeom>
          <a:noFill/>
          <a:ln/>
        </p:spPr>
        <p:txBody>
          <a:bodyPr wrap="square" lIns="0" tIns="0" rIns="0" bIns="0" rtlCol="0" anchor="ctr"/>
          <a:lstStyle/>
          <a:p>
            <a:pPr algn="l" indent="0" marL="0">
              <a:buNone/>
            </a:pPr>
            <a:r>
              <a:rPr lang="en-US" sz="1800" b="1" dirty="0">
                <a:solidFill>
                  <a:srgbClr val="1E40AF"/>
                </a:solidFill>
                <a:latin typeface="Montserrat" pitchFamily="34" charset="0"/>
                <a:ea typeface="Montserrat" pitchFamily="34" charset="-122"/>
                <a:cs typeface="Montserrat" pitchFamily="34" charset="-120"/>
              </a:rPr>
              <a:t>Defining "Place"</a:t>
            </a:r>
            <a:endParaRPr lang="en-US" sz="1800" dirty="0"/>
          </a:p>
        </p:txBody>
      </p:sp>
      <p:sp>
        <p:nvSpPr>
          <p:cNvPr id="10" name="Text 5"/>
          <p:cNvSpPr txBox="1"/>
          <p:nvPr/>
        </p:nvSpPr>
        <p:spPr>
          <a:xfrm>
            <a:off x="838505" y="2066544"/>
            <a:ext cx="10668305" cy="619963"/>
          </a:xfrm>
          <a:prstGeom prst="rect">
            <a:avLst/>
          </a:prstGeom>
          <a:noFill/>
          <a:ln/>
        </p:spPr>
        <p:txBody>
          <a:bodyPr wrap="square" lIns="0" tIns="0" rIns="0" bIns="0" rtlCol="0" anchor="t"/>
          <a:lstStyle/>
          <a:p>
            <a:pPr algn="l" indent="0" marL="0">
              <a:buNone/>
            </a:pPr>
            <a:r>
              <a:rPr lang="en-US" sz="1500" dirty="0">
                <a:solidFill>
                  <a:srgbClr val="374151"/>
                </a:solidFill>
                <a:latin typeface="Open Sans" pitchFamily="34" charset="0"/>
                <a:ea typeface="Open Sans" pitchFamily="34" charset="-122"/>
                <a:cs typeface="Open Sans" pitchFamily="34" charset="-120"/>
              </a:rPr>
              <a:t> Place isn't just about where a store is located on a map. It defines </a:t>
            </a:r>
            <a:pPr algn="l" indent="0" marL="0">
              <a:buNone/>
            </a:pPr>
            <a:r>
              <a:rPr lang="en-US" sz="1500" b="1" dirty="0">
                <a:solidFill>
                  <a:srgbClr val="374151"/>
                </a:solidFill>
                <a:latin typeface="Open Sans" pitchFamily="34" charset="0"/>
                <a:ea typeface="Open Sans" pitchFamily="34" charset="-122"/>
                <a:cs typeface="Open Sans" pitchFamily="34" charset="-120"/>
              </a:rPr>
              <a:t>how customers access your product</a:t>
            </a:r>
            <a:pPr algn="l" indent="0" marL="0">
              <a:buNone/>
            </a:pPr>
            <a:r>
              <a:rPr lang="en-US" sz="1500" dirty="0">
                <a:solidFill>
                  <a:srgbClr val="374151"/>
                </a:solidFill>
                <a:latin typeface="Open Sans" pitchFamily="34" charset="0"/>
                <a:ea typeface="Open Sans" pitchFamily="34" charset="-122"/>
                <a:cs typeface="Open Sans" pitchFamily="34" charset="-120"/>
              </a:rPr>
              <a:t>. It bridges the gap between production and consumption. </a:t>
            </a:r>
            <a:endParaRPr lang="en-US" sz="1500" dirty="0"/>
          </a:p>
        </p:txBody>
      </p:sp>
      <p:sp>
        <p:nvSpPr>
          <p:cNvPr id="11" name="Shape 6"/>
          <p:cNvSpPr/>
          <p:nvPr/>
        </p:nvSpPr>
        <p:spPr>
          <a:xfrm>
            <a:off x="457200" y="3258007"/>
            <a:ext cx="38405" cy="267005"/>
          </a:xfrm>
          <a:prstGeom prst="rect">
            <a:avLst/>
          </a:prstGeom>
          <a:solidFill>
            <a:srgbClr val="9CA3AF"/>
          </a:solidFill>
          <a:ln w="12700">
            <a:solidFill>
              <a:srgbClr val="9CA3AF">
                <a:alpha val="0"/>
              </a:srgbClr>
            </a:solidFill>
            <a:prstDash val="solid"/>
          </a:ln>
        </p:spPr>
      </p:sp>
      <p:sp>
        <p:nvSpPr>
          <p:cNvPr id="12" name="Text 7"/>
          <p:cNvSpPr txBox="1"/>
          <p:nvPr/>
        </p:nvSpPr>
        <p:spPr>
          <a:xfrm>
            <a:off x="609905" y="3258007"/>
            <a:ext cx="11239805" cy="267005"/>
          </a:xfrm>
          <a:prstGeom prst="rect">
            <a:avLst/>
          </a:prstGeom>
          <a:solidFill>
            <a:srgbClr val="FFFFFF">
              <a:alpha val="0"/>
            </a:srgbClr>
          </a:solidFill>
          <a:ln>
            <a:solidFill>
              <a:srgbClr val="FFFFFF">
                <a:alpha val="0"/>
              </a:srgbClr>
            </a:solidFill>
          </a:ln>
        </p:spPr>
        <p:txBody>
          <a:bodyPr wrap="square" lIns="0" tIns="0" rIns="0" bIns="0" rtlCol="0" anchor="ctr"/>
          <a:lstStyle/>
          <a:p>
            <a:pPr algn="l" indent="0" marL="0">
              <a:buNone/>
            </a:pPr>
            <a:r>
              <a:rPr lang="en-US" sz="1300" b="1" spc="34" kern="0" dirty="0">
                <a:solidFill>
                  <a:srgbClr val="4B5563"/>
                </a:solidFill>
                <a:latin typeface="Montserrat" pitchFamily="34" charset="0"/>
                <a:ea typeface="Montserrat" pitchFamily="34" charset="-122"/>
                <a:cs typeface="Montserrat" pitchFamily="34" charset="-120"/>
              </a:rPr>
              <a:t>The 5 Questions Place Answers</a:t>
            </a:r>
            <a:endParaRPr lang="en-US" sz="1300" dirty="0"/>
          </a:p>
        </p:txBody>
      </p:sp>
      <p:sp>
        <p:nvSpPr>
          <p:cNvPr id="13" name="Shape 8"/>
          <p:cNvSpPr/>
          <p:nvPr/>
        </p:nvSpPr>
        <p:spPr>
          <a:xfrm>
            <a:off x="457200" y="3676802"/>
            <a:ext cx="5562295" cy="857707"/>
          </a:xfrm>
          <a:prstGeom prst="roundRect">
            <a:avLst>
              <a:gd name="adj" fmla="val 9476"/>
            </a:avLst>
          </a:prstGeom>
          <a:solidFill>
            <a:srgbClr val="FFFFFF"/>
          </a:solidFill>
          <a:ln w="12700">
            <a:solidFill>
              <a:srgbClr val="E5E7EB"/>
            </a:solidFill>
            <a:prstDash val="solid"/>
          </a:ln>
        </p:spPr>
      </p:sp>
      <p:pic>
        <p:nvPicPr>
          <p:cNvPr id="14" name="Image 3" descr="preencoded.png">    </p:cNvPr>
          <p:cNvPicPr>
            <a:picLocks noChangeAspect="1"/>
          </p:cNvPicPr>
          <p:nvPr/>
        </p:nvPicPr>
        <p:blipFill>
          <a:blip r:embed="rId4"/>
          <a:stretch>
            <a:fillRect/>
          </a:stretch>
        </p:blipFill>
        <p:spPr>
          <a:xfrm>
            <a:off x="619049" y="3857854"/>
            <a:ext cx="304495" cy="304495"/>
          </a:xfrm>
          <a:prstGeom prst="rect">
            <a:avLst/>
          </a:prstGeom>
        </p:spPr>
      </p:pic>
      <p:sp>
        <p:nvSpPr>
          <p:cNvPr id="15" name="Text 9"/>
          <p:cNvSpPr/>
          <p:nvPr/>
        </p:nvSpPr>
        <p:spPr>
          <a:xfrm>
            <a:off x="619049" y="3857854"/>
            <a:ext cx="305410" cy="305410"/>
          </a:xfrm>
          <a:prstGeom prst="rect">
            <a:avLst/>
          </a:prstGeom>
          <a:solidFill>
            <a:srgbClr val="FFFFFF">
              <a:alpha val="0"/>
            </a:srgbClr>
          </a:solidFill>
          <a:ln>
            <a:solidFill>
              <a:srgbClr val="FFFFFF">
                <a:alpha val="0"/>
              </a:srgbClr>
            </a:solidFill>
          </a:ln>
        </p:spPr>
        <p:txBody>
          <a:bodyPr wrap="square" lIns="0" tIns="0" rIns="0" bIns="0" rtlCol="0" anchor="ctr"/>
          <a:lstStyle/>
          <a:p>
            <a:pPr algn="ctr" indent="0" marL="0">
              <a:buNone/>
            </a:pPr>
            <a:r>
              <a:rPr lang="en-US" sz="1200" b="1" dirty="0">
                <a:solidFill>
                  <a:srgbClr val="FFFFFF"/>
                </a:solidFill>
                <a:latin typeface="Open Sans" pitchFamily="34" charset="0"/>
                <a:ea typeface="Open Sans" pitchFamily="34" charset="-122"/>
                <a:cs typeface="Open Sans" pitchFamily="34" charset="-120"/>
              </a:rPr>
              <a:t>1</a:t>
            </a:r>
            <a:endParaRPr lang="en-US" sz="1200" dirty="0"/>
          </a:p>
        </p:txBody>
      </p:sp>
      <p:sp>
        <p:nvSpPr>
          <p:cNvPr id="16" name="Text 10"/>
          <p:cNvSpPr txBox="1"/>
          <p:nvPr/>
        </p:nvSpPr>
        <p:spPr>
          <a:xfrm>
            <a:off x="1076249" y="3838651"/>
            <a:ext cx="4696358" cy="267005"/>
          </a:xfrm>
          <a:prstGeom prst="rect">
            <a:avLst/>
          </a:prstGeom>
          <a:noFill/>
          <a:ln/>
        </p:spPr>
        <p:txBody>
          <a:bodyPr wrap="square" lIns="0" tIns="0" rIns="0" bIns="0" rtlCol="0" anchor="ctr"/>
          <a:lstStyle/>
          <a:p>
            <a:pPr algn="l" indent="0" marL="0">
              <a:buNone/>
            </a:pPr>
            <a:r>
              <a:rPr lang="en-US" sz="1300" dirty="0">
                <a:solidFill>
                  <a:srgbClr val="374151"/>
                </a:solidFill>
                <a:latin typeface="Open Sans" pitchFamily="34" charset="0"/>
                <a:ea typeface="Open Sans" pitchFamily="34" charset="-122"/>
                <a:cs typeface="Open Sans" pitchFamily="34" charset="-120"/>
              </a:rPr>
              <a:t>Where do target customers look for this product?</a:t>
            </a:r>
            <a:endParaRPr lang="en-US" sz="1300" dirty="0"/>
          </a:p>
        </p:txBody>
      </p:sp>
      <p:sp>
        <p:nvSpPr>
          <p:cNvPr id="17" name="Shape 11"/>
          <p:cNvSpPr/>
          <p:nvPr/>
        </p:nvSpPr>
        <p:spPr>
          <a:xfrm>
            <a:off x="6172200" y="3676802"/>
            <a:ext cx="5562295" cy="857707"/>
          </a:xfrm>
          <a:prstGeom prst="roundRect">
            <a:avLst>
              <a:gd name="adj" fmla="val 9476"/>
            </a:avLst>
          </a:prstGeom>
          <a:solidFill>
            <a:srgbClr val="FFFFFF"/>
          </a:solidFill>
          <a:ln w="12700">
            <a:solidFill>
              <a:srgbClr val="E5E7EB"/>
            </a:solidFill>
            <a:prstDash val="solid"/>
          </a:ln>
        </p:spPr>
      </p:sp>
      <p:pic>
        <p:nvPicPr>
          <p:cNvPr id="18" name="Image 4" descr="preencoded.png">    </p:cNvPr>
          <p:cNvPicPr>
            <a:picLocks noChangeAspect="1"/>
          </p:cNvPicPr>
          <p:nvPr/>
        </p:nvPicPr>
        <p:blipFill>
          <a:blip r:embed="rId5"/>
          <a:stretch>
            <a:fillRect/>
          </a:stretch>
        </p:blipFill>
        <p:spPr>
          <a:xfrm>
            <a:off x="6334049" y="3857854"/>
            <a:ext cx="304495" cy="304495"/>
          </a:xfrm>
          <a:prstGeom prst="rect">
            <a:avLst/>
          </a:prstGeom>
        </p:spPr>
      </p:pic>
      <p:sp>
        <p:nvSpPr>
          <p:cNvPr id="19" name="Text 12"/>
          <p:cNvSpPr/>
          <p:nvPr/>
        </p:nvSpPr>
        <p:spPr>
          <a:xfrm>
            <a:off x="6334049" y="3857854"/>
            <a:ext cx="305410" cy="305410"/>
          </a:xfrm>
          <a:prstGeom prst="rect">
            <a:avLst/>
          </a:prstGeom>
          <a:solidFill>
            <a:srgbClr val="FFFFFF">
              <a:alpha val="0"/>
            </a:srgbClr>
          </a:solidFill>
          <a:ln>
            <a:solidFill>
              <a:srgbClr val="FFFFFF">
                <a:alpha val="0"/>
              </a:srgbClr>
            </a:solidFill>
          </a:ln>
        </p:spPr>
        <p:txBody>
          <a:bodyPr wrap="square" lIns="0" tIns="0" rIns="0" bIns="0" rtlCol="0" anchor="ctr"/>
          <a:lstStyle/>
          <a:p>
            <a:pPr algn="ctr" indent="0" marL="0">
              <a:buNone/>
            </a:pPr>
            <a:r>
              <a:rPr lang="en-US" sz="1200" b="1" dirty="0">
                <a:solidFill>
                  <a:srgbClr val="FFFFFF"/>
                </a:solidFill>
                <a:latin typeface="Open Sans" pitchFamily="34" charset="0"/>
                <a:ea typeface="Open Sans" pitchFamily="34" charset="-122"/>
                <a:cs typeface="Open Sans" pitchFamily="34" charset="-120"/>
              </a:rPr>
              <a:t>2</a:t>
            </a:r>
            <a:endParaRPr lang="en-US" sz="1200" dirty="0"/>
          </a:p>
        </p:txBody>
      </p:sp>
      <p:sp>
        <p:nvSpPr>
          <p:cNvPr id="20" name="Text 13"/>
          <p:cNvSpPr txBox="1"/>
          <p:nvPr/>
        </p:nvSpPr>
        <p:spPr>
          <a:xfrm>
            <a:off x="6791249" y="3838651"/>
            <a:ext cx="4858207" cy="534010"/>
          </a:xfrm>
          <a:prstGeom prst="rect">
            <a:avLst/>
          </a:prstGeom>
          <a:noFill/>
          <a:ln/>
        </p:spPr>
        <p:txBody>
          <a:bodyPr wrap="square" lIns="0" tIns="0" rIns="0" bIns="0" rtlCol="0" anchor="t"/>
          <a:lstStyle/>
          <a:p>
            <a:pPr algn="l" indent="0" marL="0">
              <a:buNone/>
            </a:pPr>
            <a:r>
              <a:rPr lang="en-US" sz="1300" dirty="0">
                <a:solidFill>
                  <a:srgbClr val="374151"/>
                </a:solidFill>
                <a:latin typeface="Open Sans" pitchFamily="34" charset="0"/>
                <a:ea typeface="Open Sans" pitchFamily="34" charset="-122"/>
                <a:cs typeface="Open Sans" pitchFamily="34" charset="-120"/>
              </a:rPr>
              <a:t>What kind of store or platform (specialty, online) do they prefer?</a:t>
            </a:r>
            <a:endParaRPr lang="en-US" sz="1300" dirty="0"/>
          </a:p>
        </p:txBody>
      </p:sp>
      <p:sp>
        <p:nvSpPr>
          <p:cNvPr id="21" name="Shape 14"/>
          <p:cNvSpPr/>
          <p:nvPr/>
        </p:nvSpPr>
        <p:spPr>
          <a:xfrm>
            <a:off x="457200" y="4686300"/>
            <a:ext cx="5562295" cy="647395"/>
          </a:xfrm>
          <a:prstGeom prst="roundRect">
            <a:avLst>
              <a:gd name="adj" fmla="val 16617"/>
            </a:avLst>
          </a:prstGeom>
          <a:solidFill>
            <a:srgbClr val="FFFFFF"/>
          </a:solidFill>
          <a:ln w="12700">
            <a:solidFill>
              <a:srgbClr val="E5E7EB"/>
            </a:solidFill>
            <a:prstDash val="solid"/>
          </a:ln>
        </p:spPr>
      </p:sp>
      <p:pic>
        <p:nvPicPr>
          <p:cNvPr id="22" name="Image 5" descr="preencoded.png">    </p:cNvPr>
          <p:cNvPicPr>
            <a:picLocks noChangeAspect="1"/>
          </p:cNvPicPr>
          <p:nvPr/>
        </p:nvPicPr>
        <p:blipFill>
          <a:blip r:embed="rId6"/>
          <a:stretch>
            <a:fillRect/>
          </a:stretch>
        </p:blipFill>
        <p:spPr>
          <a:xfrm>
            <a:off x="619049" y="4867351"/>
            <a:ext cx="304495" cy="304495"/>
          </a:xfrm>
          <a:prstGeom prst="rect">
            <a:avLst/>
          </a:prstGeom>
        </p:spPr>
      </p:pic>
      <p:sp>
        <p:nvSpPr>
          <p:cNvPr id="23" name="Text 15"/>
          <p:cNvSpPr/>
          <p:nvPr/>
        </p:nvSpPr>
        <p:spPr>
          <a:xfrm>
            <a:off x="619049" y="4867351"/>
            <a:ext cx="305410" cy="305410"/>
          </a:xfrm>
          <a:prstGeom prst="rect">
            <a:avLst/>
          </a:prstGeom>
          <a:solidFill>
            <a:srgbClr val="FFFFFF">
              <a:alpha val="0"/>
            </a:srgbClr>
          </a:solidFill>
          <a:ln>
            <a:solidFill>
              <a:srgbClr val="FFFFFF">
                <a:alpha val="0"/>
              </a:srgbClr>
            </a:solidFill>
          </a:ln>
        </p:spPr>
        <p:txBody>
          <a:bodyPr wrap="square" lIns="0" tIns="0" rIns="0" bIns="0" rtlCol="0" anchor="ctr"/>
          <a:lstStyle/>
          <a:p>
            <a:pPr algn="ctr" indent="0" marL="0">
              <a:buNone/>
            </a:pPr>
            <a:r>
              <a:rPr lang="en-US" sz="1200" b="1" dirty="0">
                <a:solidFill>
                  <a:srgbClr val="FFFFFF"/>
                </a:solidFill>
                <a:latin typeface="Open Sans" pitchFamily="34" charset="0"/>
                <a:ea typeface="Open Sans" pitchFamily="34" charset="-122"/>
                <a:cs typeface="Open Sans" pitchFamily="34" charset="-120"/>
              </a:rPr>
              <a:t>3</a:t>
            </a:r>
            <a:endParaRPr lang="en-US" sz="1200" dirty="0"/>
          </a:p>
        </p:txBody>
      </p:sp>
      <p:sp>
        <p:nvSpPr>
          <p:cNvPr id="24" name="Text 16"/>
          <p:cNvSpPr txBox="1"/>
          <p:nvPr/>
        </p:nvSpPr>
        <p:spPr>
          <a:xfrm>
            <a:off x="1076249" y="4848149"/>
            <a:ext cx="4829861" cy="267005"/>
          </a:xfrm>
          <a:prstGeom prst="rect">
            <a:avLst/>
          </a:prstGeom>
          <a:noFill/>
          <a:ln/>
        </p:spPr>
        <p:txBody>
          <a:bodyPr wrap="square" lIns="0" tIns="0" rIns="0" bIns="0" rtlCol="0" anchor="ctr"/>
          <a:lstStyle/>
          <a:p>
            <a:pPr algn="l" indent="0" marL="0">
              <a:buNone/>
            </a:pPr>
            <a:r>
              <a:rPr lang="en-US" sz="1300" dirty="0">
                <a:solidFill>
                  <a:srgbClr val="374151"/>
                </a:solidFill>
                <a:latin typeface="Open Sans" pitchFamily="34" charset="0"/>
                <a:ea typeface="Open Sans" pitchFamily="34" charset="-122"/>
                <a:cs typeface="Open Sans" pitchFamily="34" charset="-120"/>
              </a:rPr>
              <a:t>How can we access the right distribution channels?</a:t>
            </a:r>
            <a:endParaRPr lang="en-US" sz="1300" dirty="0"/>
          </a:p>
        </p:txBody>
      </p:sp>
      <p:sp>
        <p:nvSpPr>
          <p:cNvPr id="25" name="Shape 17"/>
          <p:cNvSpPr/>
          <p:nvPr/>
        </p:nvSpPr>
        <p:spPr>
          <a:xfrm>
            <a:off x="6172200" y="4686300"/>
            <a:ext cx="5562295" cy="647395"/>
          </a:xfrm>
          <a:prstGeom prst="roundRect">
            <a:avLst>
              <a:gd name="adj" fmla="val 16617"/>
            </a:avLst>
          </a:prstGeom>
          <a:solidFill>
            <a:srgbClr val="FFFFFF"/>
          </a:solidFill>
          <a:ln w="12700">
            <a:solidFill>
              <a:srgbClr val="E5E7EB"/>
            </a:solidFill>
            <a:prstDash val="solid"/>
          </a:ln>
        </p:spPr>
      </p:sp>
      <p:pic>
        <p:nvPicPr>
          <p:cNvPr id="26" name="Image 6" descr="preencoded.png">    </p:cNvPr>
          <p:cNvPicPr>
            <a:picLocks noChangeAspect="1"/>
          </p:cNvPicPr>
          <p:nvPr/>
        </p:nvPicPr>
        <p:blipFill>
          <a:blip r:embed="rId7"/>
          <a:stretch>
            <a:fillRect/>
          </a:stretch>
        </p:blipFill>
        <p:spPr>
          <a:xfrm>
            <a:off x="6334049" y="4867351"/>
            <a:ext cx="304495" cy="304495"/>
          </a:xfrm>
          <a:prstGeom prst="rect">
            <a:avLst/>
          </a:prstGeom>
        </p:spPr>
      </p:pic>
      <p:sp>
        <p:nvSpPr>
          <p:cNvPr id="27" name="Text 18"/>
          <p:cNvSpPr/>
          <p:nvPr/>
        </p:nvSpPr>
        <p:spPr>
          <a:xfrm>
            <a:off x="6334049" y="4867351"/>
            <a:ext cx="305410" cy="305410"/>
          </a:xfrm>
          <a:prstGeom prst="rect">
            <a:avLst/>
          </a:prstGeom>
          <a:solidFill>
            <a:srgbClr val="FFFFFF">
              <a:alpha val="0"/>
            </a:srgbClr>
          </a:solidFill>
          <a:ln>
            <a:solidFill>
              <a:srgbClr val="FFFFFF">
                <a:alpha val="0"/>
              </a:srgbClr>
            </a:solidFill>
          </a:ln>
        </p:spPr>
        <p:txBody>
          <a:bodyPr wrap="square" lIns="0" tIns="0" rIns="0" bIns="0" rtlCol="0" anchor="ctr"/>
          <a:lstStyle/>
          <a:p>
            <a:pPr algn="ctr" indent="0" marL="0">
              <a:buNone/>
            </a:pPr>
            <a:r>
              <a:rPr lang="en-US" sz="1200" b="1" dirty="0">
                <a:solidFill>
                  <a:srgbClr val="FFFFFF"/>
                </a:solidFill>
                <a:latin typeface="Open Sans" pitchFamily="34" charset="0"/>
                <a:ea typeface="Open Sans" pitchFamily="34" charset="-122"/>
                <a:cs typeface="Open Sans" pitchFamily="34" charset="-120"/>
              </a:rPr>
              <a:t>4</a:t>
            </a:r>
            <a:endParaRPr lang="en-US" sz="1200" dirty="0"/>
          </a:p>
        </p:txBody>
      </p:sp>
      <p:sp>
        <p:nvSpPr>
          <p:cNvPr id="28" name="Text 19"/>
          <p:cNvSpPr txBox="1"/>
          <p:nvPr/>
        </p:nvSpPr>
        <p:spPr>
          <a:xfrm>
            <a:off x="6791249" y="4848149"/>
            <a:ext cx="4753051" cy="267005"/>
          </a:xfrm>
          <a:prstGeom prst="rect">
            <a:avLst/>
          </a:prstGeom>
          <a:noFill/>
          <a:ln/>
        </p:spPr>
        <p:txBody>
          <a:bodyPr wrap="square" lIns="0" tIns="0" rIns="0" bIns="0" rtlCol="0" anchor="ctr"/>
          <a:lstStyle/>
          <a:p>
            <a:pPr algn="l" indent="0" marL="0">
              <a:buNone/>
            </a:pPr>
            <a:r>
              <a:rPr lang="en-US" sz="1300" dirty="0">
                <a:solidFill>
                  <a:srgbClr val="374151"/>
                </a:solidFill>
                <a:latin typeface="Open Sans" pitchFamily="34" charset="0"/>
                <a:ea typeface="Open Sans" pitchFamily="34" charset="-122"/>
                <a:cs typeface="Open Sans" pitchFamily="34" charset="-120"/>
              </a:rPr>
              <a:t>Do we need a direct sales force or intermediaries?</a:t>
            </a:r>
            <a:endParaRPr lang="en-US" sz="1300" dirty="0"/>
          </a:p>
        </p:txBody>
      </p:sp>
      <p:sp>
        <p:nvSpPr>
          <p:cNvPr id="29" name="Shape 20"/>
          <p:cNvSpPr/>
          <p:nvPr/>
        </p:nvSpPr>
        <p:spPr>
          <a:xfrm>
            <a:off x="457200" y="5486400"/>
            <a:ext cx="11277295" cy="647395"/>
          </a:xfrm>
          <a:prstGeom prst="roundRect">
            <a:avLst>
              <a:gd name="adj" fmla="val 16617"/>
            </a:avLst>
          </a:prstGeom>
          <a:solidFill>
            <a:srgbClr val="FFFFFF"/>
          </a:solidFill>
          <a:ln w="12700">
            <a:solidFill>
              <a:srgbClr val="E5E7EB"/>
            </a:solidFill>
            <a:prstDash val="solid"/>
          </a:ln>
        </p:spPr>
      </p:sp>
      <p:pic>
        <p:nvPicPr>
          <p:cNvPr id="30" name="Image 7" descr="preencoded.png">    </p:cNvPr>
          <p:cNvPicPr>
            <a:picLocks noChangeAspect="1"/>
          </p:cNvPicPr>
          <p:nvPr/>
        </p:nvPicPr>
        <p:blipFill>
          <a:blip r:embed="rId8"/>
          <a:stretch>
            <a:fillRect/>
          </a:stretch>
        </p:blipFill>
        <p:spPr>
          <a:xfrm>
            <a:off x="619049" y="5667451"/>
            <a:ext cx="304495" cy="304495"/>
          </a:xfrm>
          <a:prstGeom prst="rect">
            <a:avLst/>
          </a:prstGeom>
        </p:spPr>
      </p:pic>
      <p:sp>
        <p:nvSpPr>
          <p:cNvPr id="31" name="Text 21"/>
          <p:cNvSpPr/>
          <p:nvPr/>
        </p:nvSpPr>
        <p:spPr>
          <a:xfrm>
            <a:off x="619049" y="5667451"/>
            <a:ext cx="305410" cy="305410"/>
          </a:xfrm>
          <a:prstGeom prst="rect">
            <a:avLst/>
          </a:prstGeom>
          <a:solidFill>
            <a:srgbClr val="FFFFFF">
              <a:alpha val="0"/>
            </a:srgbClr>
          </a:solidFill>
          <a:ln>
            <a:solidFill>
              <a:srgbClr val="FFFFFF">
                <a:alpha val="0"/>
              </a:srgbClr>
            </a:solidFill>
          </a:ln>
        </p:spPr>
        <p:txBody>
          <a:bodyPr wrap="square" lIns="0" tIns="0" rIns="0" bIns="0" rtlCol="0" anchor="ctr"/>
          <a:lstStyle/>
          <a:p>
            <a:pPr algn="ctr" indent="0" marL="0">
              <a:buNone/>
            </a:pPr>
            <a:r>
              <a:rPr lang="en-US" sz="1200" b="1" dirty="0">
                <a:solidFill>
                  <a:srgbClr val="FFFFFF"/>
                </a:solidFill>
                <a:latin typeface="Open Sans" pitchFamily="34" charset="0"/>
                <a:ea typeface="Open Sans" pitchFamily="34" charset="-122"/>
                <a:cs typeface="Open Sans" pitchFamily="34" charset="-120"/>
              </a:rPr>
              <a:t>5</a:t>
            </a:r>
            <a:endParaRPr lang="en-US" sz="1200" dirty="0"/>
          </a:p>
        </p:txBody>
      </p:sp>
      <p:sp>
        <p:nvSpPr>
          <p:cNvPr id="32" name="Text 22"/>
          <p:cNvSpPr txBox="1"/>
          <p:nvPr/>
        </p:nvSpPr>
        <p:spPr>
          <a:xfrm>
            <a:off x="1076249" y="5648249"/>
            <a:ext cx="5753405" cy="267005"/>
          </a:xfrm>
          <a:prstGeom prst="rect">
            <a:avLst/>
          </a:prstGeom>
          <a:noFill/>
          <a:ln/>
        </p:spPr>
        <p:txBody>
          <a:bodyPr wrap="square" lIns="0" tIns="0" rIns="0" bIns="0" rtlCol="0" anchor="ctr"/>
          <a:lstStyle/>
          <a:p>
            <a:pPr algn="l" indent="0" marL="0">
              <a:buNone/>
            </a:pPr>
            <a:r>
              <a:rPr lang="en-US" sz="1300" b="1" dirty="0">
                <a:solidFill>
                  <a:srgbClr val="1E3A8A"/>
                </a:solidFill>
                <a:latin typeface="Open Sans" pitchFamily="34" charset="0"/>
                <a:ea typeface="Open Sans" pitchFamily="34" charset="-122"/>
                <a:cs typeface="Open Sans" pitchFamily="34" charset="-120"/>
              </a:rPr>
              <a:t>What are our competitors doing, and can we improve on it?</a:t>
            </a:r>
            <a:endParaRPr lang="en-US" sz="1300" dirty="0"/>
          </a:p>
        </p:txBody>
      </p:sp>
      <p:pic>
        <p:nvPicPr>
          <p:cNvPr id="33" name="Image 8" descr="preencoded.png">    </p:cNvPr>
          <p:cNvPicPr>
            <a:picLocks noChangeAspect="1"/>
          </p:cNvPicPr>
          <p:nvPr/>
        </p:nvPicPr>
        <p:blipFill>
          <a:blip r:embed="rId9"/>
          <a:srcRect l="0" r="0" t="-32" b="-32"/>
          <a:stretch/>
        </p:blipFill>
        <p:spPr>
          <a:xfrm>
            <a:off x="3266237" y="6362395"/>
            <a:ext cx="5659222" cy="495605"/>
          </a:xfrm>
          <a:prstGeom prst="rect">
            <a:avLst/>
          </a:prstGeom>
        </p:spPr>
      </p:pic>
      <p:pic>
        <p:nvPicPr>
          <p:cNvPr id="34" name="Image 9" descr="preencoded.png">    </p:cNvPr>
          <p:cNvPicPr>
            <a:picLocks noChangeAspect="1"/>
          </p:cNvPicPr>
          <p:nvPr/>
        </p:nvPicPr>
        <p:blipFill>
          <a:blip r:embed="rId10"/>
          <a:srcRect l="0" r="0" t="0" b="0"/>
          <a:stretch/>
        </p:blipFill>
        <p:spPr>
          <a:xfrm>
            <a:off x="3570732" y="6515100"/>
            <a:ext cx="142646" cy="190195"/>
          </a:xfrm>
          <a:prstGeom prst="rect">
            <a:avLst/>
          </a:prstGeom>
        </p:spPr>
      </p:pic>
      <p:sp>
        <p:nvSpPr>
          <p:cNvPr id="35" name="Text 23"/>
          <p:cNvSpPr txBox="1"/>
          <p:nvPr/>
        </p:nvSpPr>
        <p:spPr>
          <a:xfrm>
            <a:off x="3828593" y="6362395"/>
            <a:ext cx="4877410" cy="495605"/>
          </a:xfrm>
          <a:prstGeom prst="rect">
            <a:avLst/>
          </a:prstGeom>
          <a:noFill/>
          <a:ln/>
        </p:spPr>
        <p:txBody>
          <a:bodyPr wrap="square" lIns="0" tIns="0" rIns="0" bIns="0" rtlCol="0" anchor="ctr"/>
          <a:lstStyle/>
          <a:p>
            <a:pPr algn="l" indent="0" marL="0">
              <a:buNone/>
            </a:pPr>
            <a:r>
              <a:rPr lang="en-US" sz="1300" b="1" dirty="0">
                <a:solidFill>
                  <a:srgbClr val="FFFFFF"/>
                </a:solidFill>
                <a:latin typeface="Open Sans" pitchFamily="34" charset="0"/>
                <a:ea typeface="Open Sans" pitchFamily="34" charset="-122"/>
                <a:cs typeface="Open Sans" pitchFamily="34" charset="-120"/>
              </a:rPr>
              <a:t>Goal: Minimize effort, time, and uncertainty for the buyer.</a:t>
            </a:r>
            <a:endParaRPr lang="en-US" sz="1300" dirty="0"/>
          </a:p>
        </p:txBody>
      </p:sp>
      <p:sp>
        <p:nvSpPr>
          <p:cNvPr id="36" name="Shape 24"/>
          <p:cNvSpPr/>
          <p:nvPr/>
        </p:nvSpPr>
        <p:spPr>
          <a:xfrm>
            <a:off x="0" y="7162495"/>
            <a:ext cx="12191695" cy="504749"/>
          </a:xfrm>
          <a:prstGeom prst="rect">
            <a:avLst/>
          </a:prstGeom>
          <a:solidFill>
            <a:srgbClr val="F9FAFB"/>
          </a:solidFill>
          <a:ln/>
        </p:spPr>
      </p:sp>
      <p:sp>
        <p:nvSpPr>
          <p:cNvPr id="37" name="Shape 25"/>
          <p:cNvSpPr/>
          <p:nvPr/>
        </p:nvSpPr>
        <p:spPr>
          <a:xfrm>
            <a:off x="0" y="7162495"/>
            <a:ext cx="12191695" cy="9144"/>
          </a:xfrm>
          <a:prstGeom prst="rect">
            <a:avLst/>
          </a:prstGeom>
          <a:solidFill>
            <a:srgbClr val="E5E7EB"/>
          </a:solidFill>
          <a:ln w="12700">
            <a:solidFill>
              <a:srgbClr val="E5E7EB">
                <a:alpha val="0"/>
              </a:srgbClr>
            </a:solidFill>
            <a:prstDash val="solid"/>
          </a:ln>
        </p:spPr>
      </p:sp>
      <p:sp>
        <p:nvSpPr>
          <p:cNvPr id="38" name="Text 26"/>
          <p:cNvSpPr txBox="1"/>
          <p:nvPr/>
        </p:nvSpPr>
        <p:spPr>
          <a:xfrm>
            <a:off x="457200" y="7324344"/>
            <a:ext cx="2539289" cy="191110"/>
          </a:xfrm>
          <a:prstGeom prst="rect">
            <a:avLst/>
          </a:prstGeom>
          <a:noFill/>
          <a:ln/>
        </p:spPr>
        <p:txBody>
          <a:bodyPr wrap="square" lIns="0" tIns="0" rIns="0" bIns="0" rtlCol="0" anchor="ctr"/>
          <a:lstStyle/>
          <a:p>
            <a:pPr algn="l" indent="0" marL="0">
              <a:buNone/>
            </a:pPr>
            <a:r>
              <a:rPr lang="en-US" sz="1000" dirty="0">
                <a:solidFill>
                  <a:srgbClr val="9CA3AF"/>
                </a:solidFill>
                <a:latin typeface="Open Sans" pitchFamily="34" charset="0"/>
                <a:ea typeface="Open Sans" pitchFamily="34" charset="-122"/>
                <a:cs typeface="Open Sans" pitchFamily="34" charset="-120"/>
              </a:rPr>
              <a:t>Principles of Marketing • Module 7</a:t>
            </a:r>
            <a:endParaRPr lang="en-US" sz="1000" dirty="0"/>
          </a:p>
        </p:txBody>
      </p:sp>
      <p:sp>
        <p:nvSpPr>
          <p:cNvPr id="39" name="Text 27"/>
          <p:cNvSpPr txBox="1"/>
          <p:nvPr/>
        </p:nvSpPr>
        <p:spPr>
          <a:xfrm>
            <a:off x="11658600" y="7324344"/>
            <a:ext cx="162763" cy="191110"/>
          </a:xfrm>
          <a:prstGeom prst="rect">
            <a:avLst/>
          </a:prstGeom>
          <a:noFill/>
          <a:ln/>
        </p:spPr>
        <p:txBody>
          <a:bodyPr wrap="square" lIns="0" tIns="0" rIns="0" bIns="0" rtlCol="0" anchor="ctr"/>
          <a:lstStyle/>
          <a:p>
            <a:pPr algn="l" indent="0" marL="0">
              <a:buNone/>
            </a:pPr>
            <a:r>
              <a:rPr lang="en-US" sz="1000" dirty="0">
                <a:solidFill>
                  <a:srgbClr val="9CA3AF"/>
                </a:solidFill>
                <a:latin typeface="Open Sans" pitchFamily="34" charset="0"/>
                <a:ea typeface="Open Sans" pitchFamily="34" charset="-122"/>
                <a:cs typeface="Open Sans" pitchFamily="34" charset="-120"/>
              </a:rPr>
              <a:t>3</a:t>
            </a:r>
            <a:endParaRPr lang="en-US" sz="1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3F4F6"/>
          </a:solidFill>
          <a:ln w="12700">
            <a:solidFill>
              <a:srgbClr val="FFFFFF">
                <a:alpha val="0"/>
              </a:srgbClr>
            </a:solidFill>
            <a:prstDash val="solid"/>
          </a:ln>
        </p:spPr>
      </p:sp>
      <p:pic>
        <p:nvPicPr>
          <p:cNvPr id="3" name="Image 0" descr="preencoded.png">    </p:cNvPr>
          <p:cNvPicPr>
            <a:picLocks noChangeAspect="1"/>
          </p:cNvPicPr>
          <p:nvPr/>
        </p:nvPicPr>
        <p:blipFill>
          <a:blip r:embed="rId1"/>
          <a:srcRect l="0" r="0" t="-1" b="-1"/>
          <a:stretch/>
        </p:blipFill>
        <p:spPr>
          <a:xfrm>
            <a:off x="0" y="0"/>
            <a:ext cx="12191695" cy="6858000"/>
          </a:xfrm>
          <a:prstGeom prst="rect">
            <a:avLst/>
          </a:prstGeom>
        </p:spPr>
      </p:pic>
      <p:sp>
        <p:nvSpPr>
          <p:cNvPr id="4" name="Shape 1"/>
          <p:cNvSpPr/>
          <p:nvPr/>
        </p:nvSpPr>
        <p:spPr>
          <a:xfrm>
            <a:off x="571500" y="1485900"/>
            <a:ext cx="11048695" cy="2219249"/>
          </a:xfrm>
          <a:prstGeom prst="roundRect">
            <a:avLst>
              <a:gd name="adj" fmla="val 3537"/>
            </a:avLst>
          </a:prstGeom>
          <a:solidFill>
            <a:srgbClr val="F8FAFC"/>
          </a:solidFill>
          <a:ln w="12700">
            <a:solidFill>
              <a:srgbClr val="E2E8F0"/>
            </a:solidFill>
            <a:prstDash val="solid"/>
          </a:ln>
        </p:spPr>
      </p:sp>
      <p:pic>
        <p:nvPicPr>
          <p:cNvPr id="5" name="Image 1" descr="preencoded.png">    </p:cNvPr>
          <p:cNvPicPr>
            <a:picLocks noChangeAspect="1"/>
          </p:cNvPicPr>
          <p:nvPr/>
        </p:nvPicPr>
        <p:blipFill>
          <a:blip r:embed="rId2"/>
          <a:srcRect l="0" r="0" t="0" b="0"/>
          <a:stretch/>
        </p:blipFill>
        <p:spPr>
          <a:xfrm>
            <a:off x="3143707" y="1876349"/>
            <a:ext cx="761695" cy="761695"/>
          </a:xfrm>
          <a:prstGeom prst="rect">
            <a:avLst/>
          </a:prstGeom>
        </p:spPr>
      </p:pic>
      <p:pic>
        <p:nvPicPr>
          <p:cNvPr id="6" name="Image 2" descr="preencoded.png">    </p:cNvPr>
          <p:cNvPicPr>
            <a:picLocks noChangeAspect="1"/>
          </p:cNvPicPr>
          <p:nvPr/>
        </p:nvPicPr>
        <p:blipFill>
          <a:blip r:embed="rId3"/>
          <a:srcRect l="-50" r="-50" t="0" b="0"/>
          <a:stretch/>
        </p:blipFill>
        <p:spPr>
          <a:xfrm>
            <a:off x="3409798" y="2104949"/>
            <a:ext cx="228600" cy="304495"/>
          </a:xfrm>
          <a:prstGeom prst="rect">
            <a:avLst/>
          </a:prstGeom>
        </p:spPr>
      </p:pic>
      <p:sp>
        <p:nvSpPr>
          <p:cNvPr id="7" name="Text 2"/>
          <p:cNvSpPr txBox="1"/>
          <p:nvPr/>
        </p:nvSpPr>
        <p:spPr>
          <a:xfrm>
            <a:off x="2136953" y="2781605"/>
            <a:ext cx="2774290" cy="267005"/>
          </a:xfrm>
          <a:prstGeom prst="rect">
            <a:avLst/>
          </a:prstGeom>
          <a:noFill/>
          <a:ln/>
        </p:spPr>
        <p:txBody>
          <a:bodyPr wrap="square" lIns="0" tIns="0" rIns="0" bIns="0" rtlCol="0" anchor="ctr"/>
          <a:lstStyle/>
          <a:p>
            <a:pPr algn="ctr" indent="0" marL="0">
              <a:buNone/>
            </a:pPr>
            <a:r>
              <a:rPr lang="en-US" sz="1500" b="1" dirty="0">
                <a:solidFill>
                  <a:srgbClr val="1F2937"/>
                </a:solidFill>
                <a:latin typeface="Montserrat" pitchFamily="34" charset="0"/>
                <a:ea typeface="Montserrat" pitchFamily="34" charset="-122"/>
                <a:cs typeface="Montserrat" pitchFamily="34" charset="-120"/>
              </a:rPr>
              <a:t>Module 7: Place</a:t>
            </a:r>
            <a:endParaRPr lang="en-US" sz="1500" dirty="0"/>
          </a:p>
        </p:txBody>
      </p:sp>
      <p:sp>
        <p:nvSpPr>
          <p:cNvPr id="8" name="Text 3"/>
          <p:cNvSpPr txBox="1"/>
          <p:nvPr/>
        </p:nvSpPr>
        <p:spPr>
          <a:xfrm>
            <a:off x="1990649" y="3124505"/>
            <a:ext cx="3067812" cy="191110"/>
          </a:xfrm>
          <a:prstGeom prst="rect">
            <a:avLst/>
          </a:prstGeom>
          <a:noFill/>
          <a:ln/>
        </p:spPr>
        <p:txBody>
          <a:bodyPr wrap="square" lIns="0" tIns="0" rIns="0" bIns="0" rtlCol="0" anchor="ctr"/>
          <a:lstStyle/>
          <a:p>
            <a:pPr algn="ctr" indent="0" marL="0">
              <a:buNone/>
            </a:pPr>
            <a:r>
              <a:rPr lang="en-US" sz="1000" dirty="0">
                <a:solidFill>
                  <a:srgbClr val="6B7280"/>
                </a:solidFill>
                <a:latin typeface="Open Sans" pitchFamily="34" charset="0"/>
                <a:ea typeface="Open Sans" pitchFamily="34" charset="-122"/>
                <a:cs typeface="Open Sans" pitchFamily="34" charset="-120"/>
              </a:rPr>
              <a:t>Building the path &amp; removing friction</a:t>
            </a:r>
            <a:endParaRPr lang="en-US" sz="1000" dirty="0"/>
          </a:p>
        </p:txBody>
      </p:sp>
      <p:sp>
        <p:nvSpPr>
          <p:cNvPr id="9" name="Shape 4"/>
          <p:cNvSpPr/>
          <p:nvPr/>
        </p:nvSpPr>
        <p:spPr>
          <a:xfrm>
            <a:off x="5143500" y="2576779"/>
            <a:ext cx="1904695" cy="38405"/>
          </a:xfrm>
          <a:prstGeom prst="rect">
            <a:avLst/>
          </a:prstGeom>
          <a:solidFill>
            <a:srgbClr val="CBD5E1"/>
          </a:solidFill>
          <a:ln w="12700">
            <a:solidFill>
              <a:srgbClr val="FFFFFF">
                <a:alpha val="0"/>
              </a:srgbClr>
            </a:solidFill>
            <a:prstDash val="solid"/>
          </a:ln>
        </p:spPr>
      </p:sp>
      <p:pic>
        <p:nvPicPr>
          <p:cNvPr id="10" name="Image 3" descr="preencoded.png">    </p:cNvPr>
          <p:cNvPicPr>
            <a:picLocks noChangeAspect="1"/>
          </p:cNvPicPr>
          <p:nvPr/>
        </p:nvPicPr>
        <p:blipFill>
          <a:blip r:embed="rId4"/>
          <a:stretch>
            <a:fillRect/>
          </a:stretch>
        </p:blipFill>
        <p:spPr>
          <a:xfrm>
            <a:off x="5116982" y="2290572"/>
            <a:ext cx="1962302" cy="314554"/>
          </a:xfrm>
          <a:prstGeom prst="rect">
            <a:avLst/>
          </a:prstGeom>
        </p:spPr>
      </p:pic>
      <p:sp>
        <p:nvSpPr>
          <p:cNvPr id="11" name="Text 5"/>
          <p:cNvSpPr/>
          <p:nvPr/>
        </p:nvSpPr>
        <p:spPr>
          <a:xfrm>
            <a:off x="5116982" y="2290572"/>
            <a:ext cx="1962302" cy="314554"/>
          </a:xfrm>
          <a:prstGeom prst="rect">
            <a:avLst/>
          </a:prstGeom>
          <a:solidFill>
            <a:srgbClr val="FFFFFF">
              <a:alpha val="0"/>
            </a:srgbClr>
          </a:solidFill>
          <a:ln w="12700">
            <a:solidFill>
              <a:srgbClr val="CBD5E1"/>
            </a:solidFill>
          </a:ln>
        </p:spPr>
        <p:txBody>
          <a:bodyPr wrap="square" lIns="0" tIns="0" rIns="0" bIns="0" rtlCol="0" anchor="ctr"/>
          <a:lstStyle/>
          <a:p>
            <a:pPr algn="ctr" indent="0" marL="0">
              <a:buNone/>
            </a:pPr>
            <a:r>
              <a:rPr lang="en-US" sz="1000" b="1" dirty="0">
                <a:solidFill>
                  <a:srgbClr val="64748B"/>
                </a:solidFill>
                <a:latin typeface="Open Sans" pitchFamily="34" charset="0"/>
                <a:ea typeface="Open Sans" pitchFamily="34" charset="-122"/>
                <a:cs typeface="Open Sans" pitchFamily="34" charset="-120"/>
              </a:rPr>
              <a:t>Required Foundation For</a:t>
            </a:r>
            <a:endParaRPr lang="en-US" sz="1000" dirty="0"/>
          </a:p>
        </p:txBody>
      </p:sp>
      <p:pic>
        <p:nvPicPr>
          <p:cNvPr id="12" name="Image 4" descr="preencoded.png">    </p:cNvPr>
          <p:cNvPicPr>
            <a:picLocks noChangeAspect="1"/>
          </p:cNvPicPr>
          <p:nvPr/>
        </p:nvPicPr>
        <p:blipFill>
          <a:blip r:embed="rId5"/>
          <a:srcRect l="0" r="0" t="0" b="0"/>
          <a:stretch/>
        </p:blipFill>
        <p:spPr>
          <a:xfrm>
            <a:off x="8287207" y="1876349"/>
            <a:ext cx="761695" cy="761695"/>
          </a:xfrm>
          <a:prstGeom prst="rect">
            <a:avLst/>
          </a:prstGeom>
        </p:spPr>
      </p:pic>
      <p:pic>
        <p:nvPicPr>
          <p:cNvPr id="13" name="Image 5" descr="preencoded.png">    </p:cNvPr>
          <p:cNvPicPr>
            <a:picLocks noChangeAspect="1"/>
          </p:cNvPicPr>
          <p:nvPr/>
        </p:nvPicPr>
        <p:blipFill>
          <a:blip r:embed="rId6"/>
          <a:srcRect l="0" r="0" t="0" b="0"/>
          <a:stretch/>
        </p:blipFill>
        <p:spPr>
          <a:xfrm>
            <a:off x="8515807" y="2104949"/>
            <a:ext cx="304495" cy="304495"/>
          </a:xfrm>
          <a:prstGeom prst="rect">
            <a:avLst/>
          </a:prstGeom>
        </p:spPr>
      </p:pic>
      <p:sp>
        <p:nvSpPr>
          <p:cNvPr id="14" name="Text 6"/>
          <p:cNvSpPr txBox="1"/>
          <p:nvPr/>
        </p:nvSpPr>
        <p:spPr>
          <a:xfrm>
            <a:off x="7280453" y="2781605"/>
            <a:ext cx="2774290" cy="267005"/>
          </a:xfrm>
          <a:prstGeom prst="rect">
            <a:avLst/>
          </a:prstGeom>
          <a:noFill/>
          <a:ln/>
        </p:spPr>
        <p:txBody>
          <a:bodyPr wrap="square" lIns="0" tIns="0" rIns="0" bIns="0" rtlCol="0" anchor="ctr"/>
          <a:lstStyle/>
          <a:p>
            <a:pPr algn="ctr" indent="0" marL="0">
              <a:buNone/>
            </a:pPr>
            <a:r>
              <a:rPr lang="en-US" sz="1500" b="1" dirty="0">
                <a:solidFill>
                  <a:srgbClr val="1F2937"/>
                </a:solidFill>
                <a:latin typeface="Montserrat" pitchFamily="34" charset="0"/>
                <a:ea typeface="Montserrat" pitchFamily="34" charset="-122"/>
                <a:cs typeface="Montserrat" pitchFamily="34" charset="-120"/>
              </a:rPr>
              <a:t>Module 8: Promotion</a:t>
            </a:r>
            <a:endParaRPr lang="en-US" sz="1500" dirty="0"/>
          </a:p>
        </p:txBody>
      </p:sp>
      <p:sp>
        <p:nvSpPr>
          <p:cNvPr id="15" name="Text 7"/>
          <p:cNvSpPr txBox="1"/>
          <p:nvPr/>
        </p:nvSpPr>
        <p:spPr>
          <a:xfrm>
            <a:off x="7134149" y="3124505"/>
            <a:ext cx="3067812" cy="191110"/>
          </a:xfrm>
          <a:prstGeom prst="rect">
            <a:avLst/>
          </a:prstGeom>
          <a:noFill/>
          <a:ln/>
        </p:spPr>
        <p:txBody>
          <a:bodyPr wrap="square" lIns="0" tIns="0" rIns="0" bIns="0" rtlCol="0" anchor="ctr"/>
          <a:lstStyle/>
          <a:p>
            <a:pPr algn="ctr" indent="0" marL="0">
              <a:buNone/>
            </a:pPr>
            <a:r>
              <a:rPr lang="en-US" sz="1000" dirty="0">
                <a:solidFill>
                  <a:srgbClr val="6B7280"/>
                </a:solidFill>
                <a:latin typeface="Open Sans" pitchFamily="34" charset="0"/>
                <a:ea typeface="Open Sans" pitchFamily="34" charset="-122"/>
                <a:cs typeface="Open Sans" pitchFamily="34" charset="-120"/>
              </a:rPr>
              <a:t>Communicating value &amp; driving traffic</a:t>
            </a:r>
            <a:endParaRPr lang="en-US" sz="1000" dirty="0"/>
          </a:p>
        </p:txBody>
      </p:sp>
      <p:sp>
        <p:nvSpPr>
          <p:cNvPr id="16" name="Shape 8"/>
          <p:cNvSpPr/>
          <p:nvPr/>
        </p:nvSpPr>
        <p:spPr>
          <a:xfrm>
            <a:off x="571500" y="4181551"/>
            <a:ext cx="6277356" cy="2514600"/>
          </a:xfrm>
          <a:prstGeom prst="roundRect">
            <a:avLst>
              <a:gd name="adj" fmla="val 2204"/>
            </a:avLst>
          </a:prstGeom>
          <a:solidFill>
            <a:srgbClr val="EFF6FF"/>
          </a:solidFill>
          <a:ln/>
        </p:spPr>
      </p:sp>
      <p:sp>
        <p:nvSpPr>
          <p:cNvPr id="17" name="Shape 9"/>
          <p:cNvSpPr/>
          <p:nvPr/>
        </p:nvSpPr>
        <p:spPr>
          <a:xfrm>
            <a:off x="571500" y="4181551"/>
            <a:ext cx="57607" cy="2514600"/>
          </a:xfrm>
          <a:prstGeom prst="roundRect">
            <a:avLst>
              <a:gd name="adj" fmla="val 96200"/>
            </a:avLst>
          </a:prstGeom>
          <a:solidFill>
            <a:srgbClr val="1E88E5"/>
          </a:solidFill>
          <a:ln w="12700">
            <a:solidFill>
              <a:srgbClr val="1E88E5">
                <a:alpha val="0"/>
              </a:srgbClr>
            </a:solidFill>
            <a:prstDash val="solid"/>
          </a:ln>
        </p:spPr>
      </p:sp>
      <p:sp>
        <p:nvSpPr>
          <p:cNvPr id="18" name="Text 10"/>
          <p:cNvSpPr txBox="1"/>
          <p:nvPr/>
        </p:nvSpPr>
        <p:spPr>
          <a:xfrm>
            <a:off x="914400" y="4466844"/>
            <a:ext cx="5763463" cy="305410"/>
          </a:xfrm>
          <a:prstGeom prst="rect">
            <a:avLst/>
          </a:prstGeom>
          <a:noFill/>
          <a:ln/>
        </p:spPr>
        <p:txBody>
          <a:bodyPr wrap="square" lIns="0" tIns="0" rIns="0" bIns="0" rtlCol="0" anchor="ctr"/>
          <a:lstStyle/>
          <a:p>
            <a:pPr algn="l" indent="0" marL="0">
              <a:buNone/>
            </a:pPr>
            <a:r>
              <a:rPr lang="en-US" sz="1800" b="1" dirty="0">
                <a:solidFill>
                  <a:srgbClr val="1E3A8A"/>
                </a:solidFill>
                <a:latin typeface="Montserrat" pitchFamily="34" charset="0"/>
                <a:ea typeface="Montserrat" pitchFamily="34" charset="-122"/>
                <a:cs typeface="Montserrat" pitchFamily="34" charset="-120"/>
              </a:rPr>
              <a:t>Coming Up: The Promotion Mix</a:t>
            </a:r>
            <a:endParaRPr lang="en-US" sz="1800" dirty="0"/>
          </a:p>
        </p:txBody>
      </p:sp>
      <p:sp>
        <p:nvSpPr>
          <p:cNvPr id="19" name="Text 11"/>
          <p:cNvSpPr txBox="1"/>
          <p:nvPr/>
        </p:nvSpPr>
        <p:spPr>
          <a:xfrm>
            <a:off x="914400" y="4924044"/>
            <a:ext cx="5725058" cy="495605"/>
          </a:xfrm>
          <a:prstGeom prst="rect">
            <a:avLst/>
          </a:prstGeom>
          <a:noFill/>
          <a:ln/>
        </p:spPr>
        <p:txBody>
          <a:bodyPr wrap="square" lIns="0" tIns="0" rIns="0" bIns="0" rtlCol="0" anchor="t"/>
          <a:lstStyle/>
          <a:p>
            <a:pPr algn="l" indent="0" marL="0">
              <a:buNone/>
            </a:pPr>
            <a:r>
              <a:rPr lang="en-US" sz="1200" dirty="0">
                <a:solidFill>
                  <a:srgbClr val="374151"/>
                </a:solidFill>
                <a:latin typeface="Open Sans" pitchFamily="34" charset="0"/>
                <a:ea typeface="Open Sans" pitchFamily="34" charset="-122"/>
                <a:cs typeface="Open Sans" pitchFamily="34" charset="-120"/>
              </a:rPr>
              <a:t> In Module 8, we will explore how to design promotion that doesn't just "shout," but actually </a:t>
            </a:r>
            <a:pPr algn="l" indent="0" marL="0">
              <a:buNone/>
            </a:pPr>
            <a:r>
              <a:rPr lang="en-US" sz="1200" b="1" dirty="0">
                <a:solidFill>
                  <a:srgbClr val="374151"/>
                </a:solidFill>
                <a:latin typeface="Open Sans" pitchFamily="34" charset="0"/>
                <a:ea typeface="Open Sans" pitchFamily="34" charset="-122"/>
                <a:cs typeface="Open Sans" pitchFamily="34" charset="-120"/>
              </a:rPr>
              <a:t>removes access barriers</a:t>
            </a:r>
            <a:pPr algn="l" indent="0" marL="0">
              <a:buNone/>
            </a:pPr>
            <a:r>
              <a:rPr lang="en-US" sz="1200" dirty="0">
                <a:solidFill>
                  <a:srgbClr val="374151"/>
                </a:solidFill>
                <a:latin typeface="Open Sans" pitchFamily="34" charset="0"/>
                <a:ea typeface="Open Sans" pitchFamily="34" charset="-122"/>
                <a:cs typeface="Open Sans" pitchFamily="34" charset="-120"/>
              </a:rPr>
              <a:t>. </a:t>
            </a:r>
            <a:endParaRPr lang="en-US" sz="1200" dirty="0"/>
          </a:p>
        </p:txBody>
      </p:sp>
      <p:sp>
        <p:nvSpPr>
          <p:cNvPr id="20" name="Text 12"/>
          <p:cNvSpPr txBox="1"/>
          <p:nvPr/>
        </p:nvSpPr>
        <p:spPr>
          <a:xfrm>
            <a:off x="914400" y="5572354"/>
            <a:ext cx="5725058" cy="495605"/>
          </a:xfrm>
          <a:prstGeom prst="rect">
            <a:avLst/>
          </a:prstGeom>
          <a:noFill/>
          <a:ln/>
        </p:spPr>
        <p:txBody>
          <a:bodyPr wrap="square" lIns="0" tIns="0" rIns="0" bIns="0" rtlCol="0" anchor="t"/>
          <a:lstStyle/>
          <a:p>
            <a:pPr algn="l" indent="0" marL="0">
              <a:buNone/>
            </a:pPr>
            <a:r>
              <a:rPr lang="en-US" sz="1200" dirty="0">
                <a:solidFill>
                  <a:srgbClr val="374151"/>
                </a:solidFill>
                <a:latin typeface="Open Sans" pitchFamily="34" charset="0"/>
                <a:ea typeface="Open Sans" pitchFamily="34" charset="-122"/>
                <a:cs typeface="Open Sans" pitchFamily="34" charset="-120"/>
              </a:rPr>
              <a:t> We'll ask: </a:t>
            </a:r>
            <a:pPr algn="l" indent="0" marL="0">
              <a:buNone/>
            </a:pPr>
            <a:r>
              <a:rPr lang="en-US" sz="1200" b="1" i="1" dirty="0">
                <a:solidFill>
                  <a:srgbClr val="1D4ED8"/>
                </a:solidFill>
                <a:latin typeface="Open Sans" pitchFamily="34" charset="0"/>
                <a:ea typeface="Open Sans" pitchFamily="34" charset="-122"/>
                <a:cs typeface="Open Sans" pitchFamily="34" charset="-120"/>
              </a:rPr>
              <a:t>"Does our advertising promise an experience that our distribution channel can actually deliver?"</a:t>
            </a:r>
            <a:endParaRPr lang="en-US" sz="1200" dirty="0"/>
          </a:p>
        </p:txBody>
      </p:sp>
      <p:sp>
        <p:nvSpPr>
          <p:cNvPr id="21" name="Shape 13"/>
          <p:cNvSpPr/>
          <p:nvPr/>
        </p:nvSpPr>
        <p:spPr>
          <a:xfrm>
            <a:off x="7227418" y="4181551"/>
            <a:ext cx="4401007" cy="2514600"/>
          </a:xfrm>
          <a:prstGeom prst="roundRect">
            <a:avLst>
              <a:gd name="adj" fmla="val 2204"/>
            </a:avLst>
          </a:prstGeom>
          <a:solidFill>
            <a:srgbClr val="FFF7ED"/>
          </a:solidFill>
          <a:ln/>
        </p:spPr>
      </p:sp>
      <p:sp>
        <p:nvSpPr>
          <p:cNvPr id="22" name="Shape 14"/>
          <p:cNvSpPr/>
          <p:nvPr/>
        </p:nvSpPr>
        <p:spPr>
          <a:xfrm>
            <a:off x="7227418" y="4181551"/>
            <a:ext cx="57607" cy="2514600"/>
          </a:xfrm>
          <a:prstGeom prst="roundRect">
            <a:avLst>
              <a:gd name="adj" fmla="val 96200"/>
            </a:avLst>
          </a:prstGeom>
          <a:solidFill>
            <a:srgbClr val="F97316"/>
          </a:solidFill>
          <a:ln w="12700">
            <a:solidFill>
              <a:srgbClr val="F97316">
                <a:alpha val="0"/>
              </a:srgbClr>
            </a:solidFill>
            <a:prstDash val="solid"/>
          </a:ln>
        </p:spPr>
      </p:sp>
      <p:sp>
        <p:nvSpPr>
          <p:cNvPr id="23" name="Text 15"/>
          <p:cNvSpPr txBox="1"/>
          <p:nvPr/>
        </p:nvSpPr>
        <p:spPr>
          <a:xfrm>
            <a:off x="7570318" y="4466844"/>
            <a:ext cx="3886200" cy="305410"/>
          </a:xfrm>
          <a:prstGeom prst="rect">
            <a:avLst/>
          </a:prstGeom>
          <a:noFill/>
          <a:ln/>
        </p:spPr>
        <p:txBody>
          <a:bodyPr wrap="square" lIns="0" tIns="0" rIns="0" bIns="0" rtlCol="0" anchor="ctr"/>
          <a:lstStyle/>
          <a:p>
            <a:pPr algn="l" indent="0" marL="0">
              <a:buNone/>
            </a:pPr>
            <a:r>
              <a:rPr lang="en-US" sz="1800" b="1" dirty="0">
                <a:solidFill>
                  <a:srgbClr val="000000"/>
                </a:solidFill>
                <a:latin typeface="Montserrat" pitchFamily="34" charset="0"/>
                <a:ea typeface="Montserrat" pitchFamily="34" charset="-122"/>
                <a:cs typeface="Montserrat" pitchFamily="34" charset="-120"/>
              </a:rPr>
              <a:t>Your Checklist</a:t>
            </a:r>
            <a:endParaRPr lang="en-US" sz="1800" dirty="0"/>
          </a:p>
        </p:txBody>
      </p:sp>
      <p:sp>
        <p:nvSpPr>
          <p:cNvPr id="24" name="Shape 16"/>
          <p:cNvSpPr/>
          <p:nvPr/>
        </p:nvSpPr>
        <p:spPr>
          <a:xfrm>
            <a:off x="7570318" y="4924044"/>
            <a:ext cx="228600" cy="228600"/>
          </a:xfrm>
          <a:prstGeom prst="roundRect">
            <a:avLst>
              <a:gd name="adj" fmla="val 100000"/>
            </a:avLst>
          </a:prstGeom>
          <a:noFill/>
          <a:ln w="25400">
            <a:solidFill>
              <a:srgbClr val="F97316"/>
            </a:solidFill>
            <a:prstDash val="solid"/>
          </a:ln>
        </p:spPr>
      </p:sp>
      <p:pic>
        <p:nvPicPr>
          <p:cNvPr id="25" name="Image 6" descr="preencoded.png">    </p:cNvPr>
          <p:cNvPicPr>
            <a:picLocks noChangeAspect="1"/>
          </p:cNvPicPr>
          <p:nvPr/>
        </p:nvPicPr>
        <p:blipFill>
          <a:blip r:embed="rId7"/>
          <a:srcRect l="-2571" r="-2571" t="0" b="0"/>
          <a:stretch/>
        </p:blipFill>
        <p:spPr>
          <a:xfrm>
            <a:off x="7632497" y="4981651"/>
            <a:ext cx="105156" cy="114300"/>
          </a:xfrm>
          <a:prstGeom prst="rect">
            <a:avLst/>
          </a:prstGeom>
        </p:spPr>
      </p:pic>
      <p:sp>
        <p:nvSpPr>
          <p:cNvPr id="26" name="Text 17"/>
          <p:cNvSpPr txBox="1"/>
          <p:nvPr/>
        </p:nvSpPr>
        <p:spPr>
          <a:xfrm>
            <a:off x="7941564" y="4924044"/>
            <a:ext cx="2083003" cy="228600"/>
          </a:xfrm>
          <a:prstGeom prst="rect">
            <a:avLst/>
          </a:prstGeom>
          <a:noFill/>
          <a:ln/>
        </p:spPr>
        <p:txBody>
          <a:bodyPr wrap="square" lIns="0" tIns="0" rIns="0" bIns="0" rtlCol="0" anchor="ctr"/>
          <a:lstStyle/>
          <a:p>
            <a:pPr algn="l" indent="0" marL="0">
              <a:buNone/>
            </a:pPr>
            <a:r>
              <a:rPr lang="en-US" sz="1200" dirty="0">
                <a:solidFill>
                  <a:srgbClr val="4B5563"/>
                </a:solidFill>
                <a:latin typeface="Open Sans" pitchFamily="34" charset="0"/>
                <a:ea typeface="Open Sans" pitchFamily="34" charset="-122"/>
                <a:cs typeface="Open Sans" pitchFamily="34" charset="-120"/>
              </a:rPr>
              <a:t>Complete Module 7 Quiz</a:t>
            </a:r>
            <a:endParaRPr lang="en-US" sz="1200" dirty="0"/>
          </a:p>
        </p:txBody>
      </p:sp>
      <p:sp>
        <p:nvSpPr>
          <p:cNvPr id="27" name="Shape 18"/>
          <p:cNvSpPr/>
          <p:nvPr/>
        </p:nvSpPr>
        <p:spPr>
          <a:xfrm>
            <a:off x="7570318" y="5296205"/>
            <a:ext cx="228600" cy="228600"/>
          </a:xfrm>
          <a:prstGeom prst="roundRect">
            <a:avLst>
              <a:gd name="adj" fmla="val 100000"/>
            </a:avLst>
          </a:prstGeom>
          <a:noFill/>
          <a:ln w="25400">
            <a:solidFill>
              <a:srgbClr val="F97316"/>
            </a:solidFill>
            <a:prstDash val="solid"/>
          </a:ln>
        </p:spPr>
      </p:sp>
      <p:sp>
        <p:nvSpPr>
          <p:cNvPr id="28" name="Text 19"/>
          <p:cNvSpPr txBox="1"/>
          <p:nvPr/>
        </p:nvSpPr>
        <p:spPr>
          <a:xfrm>
            <a:off x="7941564" y="5296205"/>
            <a:ext cx="3287268" cy="228600"/>
          </a:xfrm>
          <a:prstGeom prst="rect">
            <a:avLst/>
          </a:prstGeom>
          <a:noFill/>
          <a:ln/>
        </p:spPr>
        <p:txBody>
          <a:bodyPr wrap="square" lIns="0" tIns="0" rIns="0" bIns="0" rtlCol="0" anchor="ctr"/>
          <a:lstStyle/>
          <a:p>
            <a:pPr algn="l" indent="0" marL="0">
              <a:buNone/>
            </a:pPr>
            <a:r>
              <a:rPr lang="en-US" sz="1200" dirty="0">
                <a:solidFill>
                  <a:srgbClr val="4B5563"/>
                </a:solidFill>
                <a:latin typeface="Open Sans" pitchFamily="34" charset="0"/>
                <a:ea typeface="Open Sans" pitchFamily="34" charset="-122"/>
                <a:cs typeface="Open Sans" pitchFamily="34" charset="-120"/>
              </a:rPr>
              <a:t>Read Chapter 12: Integrated Marketing</a:t>
            </a:r>
            <a:endParaRPr lang="en-US" sz="1200" dirty="0"/>
          </a:p>
        </p:txBody>
      </p:sp>
      <p:sp>
        <p:nvSpPr>
          <p:cNvPr id="29" name="Shape 20"/>
          <p:cNvSpPr/>
          <p:nvPr/>
        </p:nvSpPr>
        <p:spPr>
          <a:xfrm>
            <a:off x="7570318" y="5667451"/>
            <a:ext cx="228600" cy="228600"/>
          </a:xfrm>
          <a:prstGeom prst="roundRect">
            <a:avLst>
              <a:gd name="adj" fmla="val 100000"/>
            </a:avLst>
          </a:prstGeom>
          <a:noFill/>
          <a:ln w="25400">
            <a:solidFill>
              <a:srgbClr val="F97316"/>
            </a:solidFill>
            <a:prstDash val="solid"/>
          </a:ln>
        </p:spPr>
      </p:sp>
      <p:sp>
        <p:nvSpPr>
          <p:cNvPr id="30" name="Text 21"/>
          <p:cNvSpPr txBox="1"/>
          <p:nvPr/>
        </p:nvSpPr>
        <p:spPr>
          <a:xfrm>
            <a:off x="7941564" y="5667451"/>
            <a:ext cx="2992831" cy="228600"/>
          </a:xfrm>
          <a:prstGeom prst="rect">
            <a:avLst/>
          </a:prstGeom>
          <a:noFill/>
          <a:ln/>
        </p:spPr>
        <p:txBody>
          <a:bodyPr wrap="square" lIns="0" tIns="0" rIns="0" bIns="0" rtlCol="0" anchor="ctr"/>
          <a:lstStyle/>
          <a:p>
            <a:pPr algn="l" indent="0" marL="0">
              <a:buNone/>
            </a:pPr>
            <a:r>
              <a:rPr lang="en-US" sz="1200" dirty="0">
                <a:solidFill>
                  <a:srgbClr val="4B5563"/>
                </a:solidFill>
                <a:latin typeface="Open Sans" pitchFamily="34" charset="0"/>
                <a:ea typeface="Open Sans" pitchFamily="34" charset="-122"/>
                <a:cs typeface="Open Sans" pitchFamily="34" charset="-120"/>
              </a:rPr>
              <a:t>Review the "Promotion" Case Study</a:t>
            </a:r>
            <a:endParaRPr lang="en-US" sz="1200" dirty="0"/>
          </a:p>
        </p:txBody>
      </p:sp>
      <p:sp>
        <p:nvSpPr>
          <p:cNvPr id="31" name="Shape 22"/>
          <p:cNvSpPr/>
          <p:nvPr/>
        </p:nvSpPr>
        <p:spPr>
          <a:xfrm>
            <a:off x="7570318" y="6038698"/>
            <a:ext cx="228600" cy="228600"/>
          </a:xfrm>
          <a:prstGeom prst="roundRect">
            <a:avLst>
              <a:gd name="adj" fmla="val 100000"/>
            </a:avLst>
          </a:prstGeom>
          <a:noFill/>
          <a:ln w="25400">
            <a:solidFill>
              <a:srgbClr val="F97316"/>
            </a:solidFill>
            <a:prstDash val="solid"/>
          </a:ln>
        </p:spPr>
      </p:sp>
      <p:sp>
        <p:nvSpPr>
          <p:cNvPr id="32" name="Text 23"/>
          <p:cNvSpPr txBox="1"/>
          <p:nvPr/>
        </p:nvSpPr>
        <p:spPr>
          <a:xfrm>
            <a:off x="7941564" y="6038698"/>
            <a:ext cx="3072384" cy="228600"/>
          </a:xfrm>
          <a:prstGeom prst="rect">
            <a:avLst/>
          </a:prstGeom>
          <a:noFill/>
          <a:ln/>
        </p:spPr>
        <p:txBody>
          <a:bodyPr wrap="square" lIns="0" tIns="0" rIns="0" bIns="0" rtlCol="0" anchor="ctr"/>
          <a:lstStyle/>
          <a:p>
            <a:pPr algn="l" indent="0" marL="0">
              <a:buNone/>
            </a:pPr>
            <a:r>
              <a:rPr lang="en-US" sz="1200" dirty="0">
                <a:solidFill>
                  <a:srgbClr val="4B5563"/>
                </a:solidFill>
                <a:latin typeface="Open Sans" pitchFamily="34" charset="0"/>
                <a:ea typeface="Open Sans" pitchFamily="34" charset="-122"/>
                <a:cs typeface="Open Sans" pitchFamily="34" charset="-120"/>
              </a:rPr>
              <a:t>Post 1 comment in discussion board</a:t>
            </a:r>
            <a:endParaRPr lang="en-US" sz="1200" dirty="0"/>
          </a:p>
        </p:txBody>
      </p:sp>
      <p:sp>
        <p:nvSpPr>
          <p:cNvPr id="33" name="Shape 24"/>
          <p:cNvSpPr/>
          <p:nvPr/>
        </p:nvSpPr>
        <p:spPr>
          <a:xfrm>
            <a:off x="0" y="7077456"/>
            <a:ext cx="12191695" cy="200254"/>
          </a:xfrm>
          <a:prstGeom prst="rect">
            <a:avLst/>
          </a:prstGeom>
          <a:solidFill>
            <a:srgbClr val="FFFFFF"/>
          </a:solidFill>
          <a:ln/>
        </p:spPr>
      </p:sp>
      <p:sp>
        <p:nvSpPr>
          <p:cNvPr id="34" name="Shape 25"/>
          <p:cNvSpPr/>
          <p:nvPr/>
        </p:nvSpPr>
        <p:spPr>
          <a:xfrm>
            <a:off x="0" y="7077456"/>
            <a:ext cx="12191695" cy="9144"/>
          </a:xfrm>
          <a:prstGeom prst="rect">
            <a:avLst/>
          </a:prstGeom>
          <a:solidFill>
            <a:srgbClr val="E5E7EB"/>
          </a:solidFill>
          <a:ln w="12700">
            <a:solidFill>
              <a:srgbClr val="E5E7EB">
                <a:alpha val="0"/>
              </a:srgbClr>
            </a:solidFill>
            <a:prstDash val="solid"/>
          </a:ln>
        </p:spPr>
      </p:sp>
      <p:sp>
        <p:nvSpPr>
          <p:cNvPr id="35" name="Text 26"/>
          <p:cNvSpPr txBox="1"/>
          <p:nvPr/>
        </p:nvSpPr>
        <p:spPr>
          <a:xfrm>
            <a:off x="571500" y="7086600"/>
            <a:ext cx="2629814"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Principles of Marketing • Module 7</a:t>
            </a:r>
            <a:endParaRPr lang="en-US" sz="1000" dirty="0"/>
          </a:p>
        </p:txBody>
      </p:sp>
      <p:sp>
        <p:nvSpPr>
          <p:cNvPr id="36" name="Text 27"/>
          <p:cNvSpPr txBox="1"/>
          <p:nvPr/>
        </p:nvSpPr>
        <p:spPr>
          <a:xfrm>
            <a:off x="11468405" y="7086600"/>
            <a:ext cx="238658"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30</a:t>
            </a:r>
            <a:endParaRPr lang="en-US" sz="1000" dirty="0"/>
          </a:p>
        </p:txBody>
      </p:sp>
      <p:sp>
        <p:nvSpPr>
          <p:cNvPr id="37" name="Text 28"/>
          <p:cNvSpPr txBox="1"/>
          <p:nvPr/>
        </p:nvSpPr>
        <p:spPr>
          <a:xfrm>
            <a:off x="571500" y="381305"/>
            <a:ext cx="11239805" cy="381305"/>
          </a:xfrm>
          <a:prstGeom prst="rect">
            <a:avLst/>
          </a:prstGeom>
          <a:noFill/>
          <a:ln/>
        </p:spPr>
        <p:txBody>
          <a:bodyPr wrap="square" lIns="0" tIns="0" rIns="0" bIns="0" rtlCol="0" anchor="ctr"/>
          <a:lstStyle/>
          <a:p>
            <a:pPr algn="l" indent="0" marL="0">
              <a:buNone/>
            </a:pPr>
            <a:r>
              <a:rPr lang="en-US" sz="2700" b="1" dirty="0">
                <a:solidFill>
                  <a:srgbClr val="1F2937"/>
                </a:solidFill>
                <a:latin typeface="Montserrat" pitchFamily="34" charset="0"/>
                <a:ea typeface="Montserrat" pitchFamily="34" charset="-122"/>
                <a:cs typeface="Montserrat" pitchFamily="34" charset="-120"/>
              </a:rPr>
              <a:t>Next Steps &amp; Preview</a:t>
            </a:r>
            <a:endParaRPr lang="en-US" sz="2700" dirty="0"/>
          </a:p>
        </p:txBody>
      </p:sp>
      <p:sp>
        <p:nvSpPr>
          <p:cNvPr id="38" name="Text 29"/>
          <p:cNvSpPr txBox="1"/>
          <p:nvPr/>
        </p:nvSpPr>
        <p:spPr>
          <a:xfrm>
            <a:off x="571500" y="838505"/>
            <a:ext cx="11163910" cy="267005"/>
          </a:xfrm>
          <a:prstGeom prst="rect">
            <a:avLst/>
          </a:prstGeom>
          <a:noFill/>
          <a:ln/>
        </p:spPr>
        <p:txBody>
          <a:bodyPr wrap="square" lIns="0" tIns="0" rIns="0" bIns="0" rtlCol="0" anchor="ctr"/>
          <a:lstStyle/>
          <a:p>
            <a:pPr algn="l" indent="0" marL="0">
              <a:buNone/>
            </a:pPr>
            <a:r>
              <a:rPr lang="en-US" sz="1500" dirty="0">
                <a:solidFill>
                  <a:srgbClr val="6B7280"/>
                </a:solidFill>
                <a:latin typeface="Open Sans" pitchFamily="34" charset="0"/>
                <a:ea typeface="Open Sans" pitchFamily="34" charset="-122"/>
                <a:cs typeface="Open Sans" pitchFamily="34" charset="-120"/>
              </a:rPr>
              <a:t>Connecting the Dots: From Access to Awareness</a:t>
            </a: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3F4F6"/>
          </a:solidFill>
          <a:ln w="12700">
            <a:solidFill>
              <a:srgbClr val="FFFFFF">
                <a:alpha val="0"/>
              </a:srgbClr>
            </a:solidFill>
            <a:prstDash val="solid"/>
          </a:ln>
        </p:spPr>
      </p:sp>
      <p:pic>
        <p:nvPicPr>
          <p:cNvPr id="3" name="Image 0" descr="preencoded.png">    </p:cNvPr>
          <p:cNvPicPr>
            <a:picLocks noChangeAspect="1"/>
          </p:cNvPicPr>
          <p:nvPr/>
        </p:nvPicPr>
        <p:blipFill>
          <a:blip r:embed="rId1"/>
          <a:srcRect l="0" r="0" t="-1" b="-1"/>
          <a:stretch/>
        </p:blipFill>
        <p:spPr>
          <a:xfrm>
            <a:off x="0" y="0"/>
            <a:ext cx="12191695" cy="6858000"/>
          </a:xfrm>
          <a:prstGeom prst="rect">
            <a:avLst/>
          </a:prstGeom>
        </p:spPr>
      </p:pic>
      <p:sp>
        <p:nvSpPr>
          <p:cNvPr id="4" name="Shape 1"/>
          <p:cNvSpPr/>
          <p:nvPr/>
        </p:nvSpPr>
        <p:spPr>
          <a:xfrm>
            <a:off x="0" y="1219810"/>
            <a:ext cx="12191695" cy="9144"/>
          </a:xfrm>
          <a:prstGeom prst="rect">
            <a:avLst/>
          </a:prstGeom>
          <a:solidFill>
            <a:srgbClr val="E5E7EB"/>
          </a:solidFill>
          <a:ln w="12700">
            <a:solidFill>
              <a:srgbClr val="E5E7EB">
                <a:alpha val="0"/>
              </a:srgbClr>
            </a:solidFill>
            <a:prstDash val="solid"/>
          </a:ln>
        </p:spPr>
      </p:sp>
      <p:sp>
        <p:nvSpPr>
          <p:cNvPr id="5" name="Text 2"/>
          <p:cNvSpPr txBox="1"/>
          <p:nvPr/>
        </p:nvSpPr>
        <p:spPr>
          <a:xfrm>
            <a:off x="571500" y="381305"/>
            <a:ext cx="11163910" cy="191110"/>
          </a:xfrm>
          <a:prstGeom prst="rect">
            <a:avLst/>
          </a:prstGeom>
          <a:noFill/>
          <a:ln/>
        </p:spPr>
        <p:txBody>
          <a:bodyPr wrap="square" lIns="0" tIns="0" rIns="0" bIns="0" rtlCol="0" anchor="ctr"/>
          <a:lstStyle/>
          <a:p>
            <a:pPr algn="l" indent="0" marL="0">
              <a:buNone/>
            </a:pPr>
            <a:r>
              <a:rPr lang="en-US" sz="1000" b="1" spc="52" kern="0" dirty="0">
                <a:solidFill>
                  <a:srgbClr val="6B7280"/>
                </a:solidFill>
                <a:latin typeface="Open Sans" pitchFamily="34" charset="0"/>
                <a:ea typeface="Open Sans" pitchFamily="34" charset="-122"/>
                <a:cs typeface="Open Sans" pitchFamily="34" charset="-120"/>
              </a:rPr>
              <a:t>Access Comparison</a:t>
            </a:r>
            <a:endParaRPr lang="en-US" sz="1000" dirty="0"/>
          </a:p>
        </p:txBody>
      </p:sp>
      <p:sp>
        <p:nvSpPr>
          <p:cNvPr id="6" name="Text 3"/>
          <p:cNvSpPr txBox="1"/>
          <p:nvPr/>
        </p:nvSpPr>
        <p:spPr>
          <a:xfrm>
            <a:off x="571500" y="647395"/>
            <a:ext cx="11239805" cy="381305"/>
          </a:xfrm>
          <a:prstGeom prst="rect">
            <a:avLst/>
          </a:prstGeom>
          <a:noFill/>
          <a:ln/>
        </p:spPr>
        <p:txBody>
          <a:bodyPr wrap="square" lIns="0" tIns="0" rIns="0" bIns="0" rtlCol="0" anchor="ctr"/>
          <a:lstStyle/>
          <a:p>
            <a:pPr algn="l" indent="0" marL="0">
              <a:buNone/>
            </a:pPr>
            <a:r>
              <a:rPr lang="en-US" sz="2700" b="1" dirty="0">
                <a:solidFill>
                  <a:srgbClr val="1F2937"/>
                </a:solidFill>
                <a:latin typeface="Montserrat" pitchFamily="34" charset="0"/>
                <a:ea typeface="Montserrat" pitchFamily="34" charset="-122"/>
                <a:cs typeface="Montserrat" pitchFamily="34" charset="-120"/>
              </a:rPr>
              <a:t> Place in </a:t>
            </a:r>
            <a:pPr algn="l" indent="0" marL="0">
              <a:buNone/>
            </a:pPr>
            <a:r>
              <a:rPr lang="en-US" sz="2700" b="1" dirty="0">
                <a:solidFill>
                  <a:srgbClr val="374151"/>
                </a:solidFill>
                <a:latin typeface="Montserrat" pitchFamily="34" charset="0"/>
                <a:ea typeface="Montserrat" pitchFamily="34" charset="-122"/>
                <a:cs typeface="Montserrat" pitchFamily="34" charset="-120"/>
              </a:rPr>
              <a:t>Physical</a:t>
            </a:r>
            <a:pPr algn="l" indent="0" marL="0">
              <a:buNone/>
            </a:pPr>
            <a:r>
              <a:rPr lang="en-US" sz="2700" b="1" dirty="0">
                <a:solidFill>
                  <a:srgbClr val="1F2937"/>
                </a:solidFill>
                <a:latin typeface="Montserrat" pitchFamily="34" charset="0"/>
                <a:ea typeface="Montserrat" pitchFamily="34" charset="-122"/>
                <a:cs typeface="Montserrat" pitchFamily="34" charset="-120"/>
              </a:rPr>
              <a:t> vs </a:t>
            </a:r>
            <a:pPr algn="l" indent="0" marL="0">
              <a:buNone/>
            </a:pPr>
            <a:r>
              <a:rPr lang="en-US" sz="2700" b="1" dirty="0">
                <a:solidFill>
                  <a:srgbClr val="2563EB"/>
                </a:solidFill>
                <a:latin typeface="Montserrat" pitchFamily="34" charset="0"/>
                <a:ea typeface="Montserrat" pitchFamily="34" charset="-122"/>
                <a:cs typeface="Montserrat" pitchFamily="34" charset="-120"/>
              </a:rPr>
              <a:t>Digital</a:t>
            </a:r>
            <a:endParaRPr lang="en-US" sz="2700" dirty="0"/>
          </a:p>
        </p:txBody>
      </p:sp>
      <p:sp>
        <p:nvSpPr>
          <p:cNvPr id="7" name="Shape 4"/>
          <p:cNvSpPr/>
          <p:nvPr/>
        </p:nvSpPr>
        <p:spPr>
          <a:xfrm>
            <a:off x="0" y="1228954"/>
            <a:ext cx="6096305" cy="5057546"/>
          </a:xfrm>
          <a:prstGeom prst="rect">
            <a:avLst/>
          </a:prstGeom>
          <a:solidFill>
            <a:srgbClr val="FFFFFF"/>
          </a:solidFill>
          <a:ln w="12700">
            <a:solidFill>
              <a:srgbClr val="FFFFFF">
                <a:alpha val="0"/>
              </a:srgbClr>
            </a:solidFill>
            <a:prstDash val="solid"/>
          </a:ln>
        </p:spPr>
      </p:sp>
      <p:sp>
        <p:nvSpPr>
          <p:cNvPr id="8" name="Shape 5"/>
          <p:cNvSpPr/>
          <p:nvPr/>
        </p:nvSpPr>
        <p:spPr>
          <a:xfrm>
            <a:off x="571500" y="2057400"/>
            <a:ext cx="5238598" cy="28346"/>
          </a:xfrm>
          <a:prstGeom prst="rect">
            <a:avLst/>
          </a:prstGeom>
          <a:solidFill>
            <a:srgbClr val="2C3E50"/>
          </a:solidFill>
          <a:ln w="12700">
            <a:solidFill>
              <a:srgbClr val="2C3E50">
                <a:alpha val="0"/>
              </a:srgbClr>
            </a:solidFill>
            <a:prstDash val="solid"/>
          </a:ln>
        </p:spPr>
      </p:sp>
      <p:pic>
        <p:nvPicPr>
          <p:cNvPr id="9" name="Image 1" descr="preencoded.png">    </p:cNvPr>
          <p:cNvPicPr>
            <a:picLocks noChangeAspect="1"/>
          </p:cNvPicPr>
          <p:nvPr/>
        </p:nvPicPr>
        <p:blipFill>
          <a:blip r:embed="rId2"/>
          <a:srcRect l="-50" r="-50" t="0" b="0"/>
          <a:stretch/>
        </p:blipFill>
        <p:spPr>
          <a:xfrm>
            <a:off x="571500" y="1609344"/>
            <a:ext cx="342900" cy="304495"/>
          </a:xfrm>
          <a:prstGeom prst="rect">
            <a:avLst/>
          </a:prstGeom>
        </p:spPr>
      </p:pic>
      <p:sp>
        <p:nvSpPr>
          <p:cNvPr id="10" name="Text 6"/>
          <p:cNvSpPr txBox="1"/>
          <p:nvPr/>
        </p:nvSpPr>
        <p:spPr>
          <a:xfrm>
            <a:off x="1057046" y="1609344"/>
            <a:ext cx="1971446" cy="476402"/>
          </a:xfrm>
          <a:prstGeom prst="rect">
            <a:avLst/>
          </a:prstGeom>
          <a:noFill/>
          <a:ln/>
        </p:spPr>
        <p:txBody>
          <a:bodyPr wrap="square" lIns="0" tIns="0" rIns="0" bIns="0" rtlCol="0" anchor="ctr"/>
          <a:lstStyle/>
          <a:p>
            <a:pPr algn="l" indent="0" marL="0">
              <a:buNone/>
            </a:pPr>
            <a:r>
              <a:rPr lang="en-US" sz="1800" b="1" dirty="0">
                <a:solidFill>
                  <a:srgbClr val="2C3E50"/>
                </a:solidFill>
                <a:latin typeface="Montserrat" pitchFamily="34" charset="0"/>
                <a:ea typeface="Montserrat" pitchFamily="34" charset="-122"/>
                <a:cs typeface="Montserrat" pitchFamily="34" charset="-120"/>
              </a:rPr>
              <a:t>Physical Access</a:t>
            </a:r>
            <a:endParaRPr lang="en-US" sz="1800" dirty="0"/>
          </a:p>
        </p:txBody>
      </p:sp>
      <p:sp>
        <p:nvSpPr>
          <p:cNvPr id="11" name="Shape 7"/>
          <p:cNvSpPr/>
          <p:nvPr/>
        </p:nvSpPr>
        <p:spPr>
          <a:xfrm>
            <a:off x="571500" y="2467051"/>
            <a:ext cx="75895" cy="75895"/>
          </a:xfrm>
          <a:prstGeom prst="ellipse">
            <a:avLst/>
          </a:prstGeom>
          <a:solidFill>
            <a:srgbClr val="2C3E50"/>
          </a:solidFill>
          <a:ln w="12700">
            <a:solidFill>
              <a:srgbClr val="FFFFFF">
                <a:alpha val="0"/>
              </a:srgbClr>
            </a:solidFill>
            <a:prstDash val="solid"/>
          </a:ln>
        </p:spPr>
      </p:sp>
      <p:sp>
        <p:nvSpPr>
          <p:cNvPr id="12" name="Text 8"/>
          <p:cNvSpPr txBox="1"/>
          <p:nvPr/>
        </p:nvSpPr>
        <p:spPr>
          <a:xfrm>
            <a:off x="790956" y="2371954"/>
            <a:ext cx="4096512" cy="267005"/>
          </a:xfrm>
          <a:prstGeom prst="rect">
            <a:avLst/>
          </a:prstGeom>
          <a:noFill/>
          <a:ln/>
        </p:spPr>
        <p:txBody>
          <a:bodyPr wrap="square" lIns="0" tIns="0" rIns="0" bIns="0" rtlCol="0" anchor="ctr"/>
          <a:lstStyle/>
          <a:p>
            <a:pPr algn="l" indent="0" marL="0">
              <a:buNone/>
            </a:pPr>
            <a:r>
              <a:rPr lang="en-US" sz="1500" b="1" dirty="0">
                <a:solidFill>
                  <a:srgbClr val="1F2937"/>
                </a:solidFill>
                <a:latin typeface="Open Sans" pitchFamily="34" charset="0"/>
                <a:ea typeface="Open Sans" pitchFamily="34" charset="-122"/>
                <a:cs typeface="Open Sans" pitchFamily="34" charset="-120"/>
              </a:rPr>
              <a:t>Store Location &amp; Hours</a:t>
            </a:r>
            <a:endParaRPr lang="en-US" sz="1500" dirty="0"/>
          </a:p>
        </p:txBody>
      </p:sp>
      <p:sp>
        <p:nvSpPr>
          <p:cNvPr id="13" name="Text 9"/>
          <p:cNvSpPr txBox="1"/>
          <p:nvPr/>
        </p:nvSpPr>
        <p:spPr>
          <a:xfrm>
            <a:off x="790956" y="2676449"/>
            <a:ext cx="4668012" cy="228600"/>
          </a:xfrm>
          <a:prstGeom prst="rect">
            <a:avLst/>
          </a:prstGeom>
          <a:noFill/>
          <a:ln/>
        </p:spPr>
        <p:txBody>
          <a:bodyPr wrap="square" lIns="0" tIns="0" rIns="0" bIns="0" rtlCol="0" anchor="ctr"/>
          <a:lstStyle/>
          <a:p>
            <a:pPr algn="l" indent="0" marL="0">
              <a:buNone/>
            </a:pPr>
            <a:r>
              <a:rPr lang="en-US" sz="1200" dirty="0">
                <a:solidFill>
                  <a:srgbClr val="4B5563"/>
                </a:solidFill>
                <a:latin typeface="Open Sans" pitchFamily="34" charset="0"/>
                <a:ea typeface="Open Sans" pitchFamily="34" charset="-122"/>
                <a:cs typeface="Open Sans" pitchFamily="34" charset="-120"/>
              </a:rPr>
              <a:t>Proximity to customers and convenient operating times.</a:t>
            </a:r>
            <a:endParaRPr lang="en-US" sz="1200" dirty="0"/>
          </a:p>
        </p:txBody>
      </p:sp>
      <p:sp>
        <p:nvSpPr>
          <p:cNvPr id="14" name="Shape 10"/>
          <p:cNvSpPr/>
          <p:nvPr/>
        </p:nvSpPr>
        <p:spPr>
          <a:xfrm>
            <a:off x="571500" y="3228746"/>
            <a:ext cx="75895" cy="75895"/>
          </a:xfrm>
          <a:prstGeom prst="ellipse">
            <a:avLst/>
          </a:prstGeom>
          <a:solidFill>
            <a:srgbClr val="2C3E50"/>
          </a:solidFill>
          <a:ln w="12700">
            <a:solidFill>
              <a:srgbClr val="FFFFFF">
                <a:alpha val="0"/>
              </a:srgbClr>
            </a:solidFill>
            <a:prstDash val="solid"/>
          </a:ln>
        </p:spPr>
      </p:sp>
      <p:sp>
        <p:nvSpPr>
          <p:cNvPr id="15" name="Text 11"/>
          <p:cNvSpPr txBox="1"/>
          <p:nvPr/>
        </p:nvSpPr>
        <p:spPr>
          <a:xfrm>
            <a:off x="790956" y="3133649"/>
            <a:ext cx="3886200" cy="267005"/>
          </a:xfrm>
          <a:prstGeom prst="rect">
            <a:avLst/>
          </a:prstGeom>
          <a:noFill/>
          <a:ln/>
        </p:spPr>
        <p:txBody>
          <a:bodyPr wrap="square" lIns="0" tIns="0" rIns="0" bIns="0" rtlCol="0" anchor="ctr"/>
          <a:lstStyle/>
          <a:p>
            <a:pPr algn="l" indent="0" marL="0">
              <a:buNone/>
            </a:pPr>
            <a:r>
              <a:rPr lang="en-US" sz="1500" b="1" dirty="0">
                <a:solidFill>
                  <a:srgbClr val="1F2937"/>
                </a:solidFill>
                <a:latin typeface="Open Sans" pitchFamily="34" charset="0"/>
                <a:ea typeface="Open Sans" pitchFamily="34" charset="-122"/>
                <a:cs typeface="Open Sans" pitchFamily="34" charset="-120"/>
              </a:rPr>
              <a:t>Shelf Placement &amp; Visibility</a:t>
            </a:r>
            <a:endParaRPr lang="en-US" sz="1500" dirty="0"/>
          </a:p>
        </p:txBody>
      </p:sp>
      <p:sp>
        <p:nvSpPr>
          <p:cNvPr id="16" name="Text 12"/>
          <p:cNvSpPr txBox="1"/>
          <p:nvPr/>
        </p:nvSpPr>
        <p:spPr>
          <a:xfrm>
            <a:off x="790956" y="3438144"/>
            <a:ext cx="4452214" cy="228600"/>
          </a:xfrm>
          <a:prstGeom prst="rect">
            <a:avLst/>
          </a:prstGeom>
          <a:noFill/>
          <a:ln/>
        </p:spPr>
        <p:txBody>
          <a:bodyPr wrap="square" lIns="0" tIns="0" rIns="0" bIns="0" rtlCol="0" anchor="ctr"/>
          <a:lstStyle/>
          <a:p>
            <a:pPr algn="l" indent="0" marL="0">
              <a:buNone/>
            </a:pPr>
            <a:r>
              <a:rPr lang="en-US" sz="1200" dirty="0">
                <a:solidFill>
                  <a:srgbClr val="4B5563"/>
                </a:solidFill>
                <a:latin typeface="Open Sans" pitchFamily="34" charset="0"/>
                <a:ea typeface="Open Sans" pitchFamily="34" charset="-122"/>
                <a:cs typeface="Open Sans" pitchFamily="34" charset="-120"/>
              </a:rPr>
              <a:t>Eye-level positioning and easy-to-find merchandising.</a:t>
            </a:r>
            <a:endParaRPr lang="en-US" sz="1200" dirty="0"/>
          </a:p>
        </p:txBody>
      </p:sp>
      <p:sp>
        <p:nvSpPr>
          <p:cNvPr id="17" name="Shape 13"/>
          <p:cNvSpPr/>
          <p:nvPr/>
        </p:nvSpPr>
        <p:spPr>
          <a:xfrm>
            <a:off x="571500" y="3991356"/>
            <a:ext cx="75895" cy="75895"/>
          </a:xfrm>
          <a:prstGeom prst="ellipse">
            <a:avLst/>
          </a:prstGeom>
          <a:solidFill>
            <a:srgbClr val="2C3E50"/>
          </a:solidFill>
          <a:ln w="12700">
            <a:solidFill>
              <a:srgbClr val="FFFFFF">
                <a:alpha val="0"/>
              </a:srgbClr>
            </a:solidFill>
            <a:prstDash val="solid"/>
          </a:ln>
        </p:spPr>
      </p:sp>
      <p:sp>
        <p:nvSpPr>
          <p:cNvPr id="18" name="Text 14"/>
          <p:cNvSpPr txBox="1"/>
          <p:nvPr/>
        </p:nvSpPr>
        <p:spPr>
          <a:xfrm>
            <a:off x="790956" y="3895344"/>
            <a:ext cx="3857854" cy="267005"/>
          </a:xfrm>
          <a:prstGeom prst="rect">
            <a:avLst/>
          </a:prstGeom>
          <a:noFill/>
          <a:ln/>
        </p:spPr>
        <p:txBody>
          <a:bodyPr wrap="square" lIns="0" tIns="0" rIns="0" bIns="0" rtlCol="0" anchor="ctr"/>
          <a:lstStyle/>
          <a:p>
            <a:pPr algn="l" indent="0" marL="0">
              <a:buNone/>
            </a:pPr>
            <a:r>
              <a:rPr lang="en-US" sz="1500" b="1" dirty="0">
                <a:solidFill>
                  <a:srgbClr val="1F2937"/>
                </a:solidFill>
                <a:latin typeface="Open Sans" pitchFamily="34" charset="0"/>
                <a:ea typeface="Open Sans" pitchFamily="34" charset="-122"/>
                <a:cs typeface="Open Sans" pitchFamily="34" charset="-120"/>
              </a:rPr>
              <a:t>Checkout Speed &amp; Parking</a:t>
            </a:r>
            <a:endParaRPr lang="en-US" sz="1500" dirty="0"/>
          </a:p>
        </p:txBody>
      </p:sp>
      <p:sp>
        <p:nvSpPr>
          <p:cNvPr id="19" name="Text 15"/>
          <p:cNvSpPr txBox="1"/>
          <p:nvPr/>
        </p:nvSpPr>
        <p:spPr>
          <a:xfrm>
            <a:off x="790956" y="4200754"/>
            <a:ext cx="4419295" cy="228600"/>
          </a:xfrm>
          <a:prstGeom prst="rect">
            <a:avLst/>
          </a:prstGeom>
          <a:noFill/>
          <a:ln/>
        </p:spPr>
        <p:txBody>
          <a:bodyPr wrap="square" lIns="0" tIns="0" rIns="0" bIns="0" rtlCol="0" anchor="ctr"/>
          <a:lstStyle/>
          <a:p>
            <a:pPr algn="l" indent="0" marL="0">
              <a:buNone/>
            </a:pPr>
            <a:r>
              <a:rPr lang="en-US" sz="1200" dirty="0">
                <a:solidFill>
                  <a:srgbClr val="4B5563"/>
                </a:solidFill>
                <a:latin typeface="Open Sans" pitchFamily="34" charset="0"/>
                <a:ea typeface="Open Sans" pitchFamily="34" charset="-122"/>
                <a:cs typeface="Open Sans" pitchFamily="34" charset="-120"/>
              </a:rPr>
              <a:t>Ease of concluding the purchase and physical arrival.</a:t>
            </a:r>
            <a:endParaRPr lang="en-US" sz="1200" dirty="0"/>
          </a:p>
        </p:txBody>
      </p:sp>
      <p:sp>
        <p:nvSpPr>
          <p:cNvPr id="20" name="Shape 16"/>
          <p:cNvSpPr/>
          <p:nvPr/>
        </p:nvSpPr>
        <p:spPr>
          <a:xfrm>
            <a:off x="571500" y="4753051"/>
            <a:ext cx="75895" cy="75895"/>
          </a:xfrm>
          <a:prstGeom prst="ellipse">
            <a:avLst/>
          </a:prstGeom>
          <a:solidFill>
            <a:srgbClr val="2C3E50"/>
          </a:solidFill>
          <a:ln w="12700">
            <a:solidFill>
              <a:srgbClr val="FFFFFF">
                <a:alpha val="0"/>
              </a:srgbClr>
            </a:solidFill>
            <a:prstDash val="solid"/>
          </a:ln>
        </p:spPr>
      </p:sp>
      <p:sp>
        <p:nvSpPr>
          <p:cNvPr id="21" name="Text 17"/>
          <p:cNvSpPr txBox="1"/>
          <p:nvPr/>
        </p:nvSpPr>
        <p:spPr>
          <a:xfrm>
            <a:off x="790956" y="4657954"/>
            <a:ext cx="4144061" cy="267005"/>
          </a:xfrm>
          <a:prstGeom prst="rect">
            <a:avLst/>
          </a:prstGeom>
          <a:noFill/>
          <a:ln/>
        </p:spPr>
        <p:txBody>
          <a:bodyPr wrap="square" lIns="0" tIns="0" rIns="0" bIns="0" rtlCol="0" anchor="ctr"/>
          <a:lstStyle/>
          <a:p>
            <a:pPr algn="l" indent="0" marL="0">
              <a:buNone/>
            </a:pPr>
            <a:r>
              <a:rPr lang="en-US" sz="1500" b="1" dirty="0">
                <a:solidFill>
                  <a:srgbClr val="1F2937"/>
                </a:solidFill>
                <a:latin typeface="Open Sans" pitchFamily="34" charset="0"/>
                <a:ea typeface="Open Sans" pitchFamily="34" charset="-122"/>
                <a:cs typeface="Open Sans" pitchFamily="34" charset="-120"/>
              </a:rPr>
              <a:t>Stock Reliability</a:t>
            </a:r>
            <a:endParaRPr lang="en-US" sz="1500" dirty="0"/>
          </a:p>
        </p:txBody>
      </p:sp>
      <p:sp>
        <p:nvSpPr>
          <p:cNvPr id="22" name="Text 18"/>
          <p:cNvSpPr txBox="1"/>
          <p:nvPr/>
        </p:nvSpPr>
        <p:spPr>
          <a:xfrm>
            <a:off x="790956" y="4962449"/>
            <a:ext cx="4715561" cy="228600"/>
          </a:xfrm>
          <a:prstGeom prst="rect">
            <a:avLst/>
          </a:prstGeom>
          <a:noFill/>
          <a:ln/>
        </p:spPr>
        <p:txBody>
          <a:bodyPr wrap="square" lIns="0" tIns="0" rIns="0" bIns="0" rtlCol="0" anchor="ctr"/>
          <a:lstStyle/>
          <a:p>
            <a:pPr algn="l" indent="0" marL="0">
              <a:buNone/>
            </a:pPr>
            <a:r>
              <a:rPr lang="en-US" sz="1200" dirty="0">
                <a:solidFill>
                  <a:srgbClr val="4B5563"/>
                </a:solidFill>
                <a:latin typeface="Open Sans" pitchFamily="34" charset="0"/>
                <a:ea typeface="Open Sans" pitchFamily="34" charset="-122"/>
                <a:cs typeface="Open Sans" pitchFamily="34" charset="-120"/>
              </a:rPr>
              <a:t>Product is physically available on the shelf when needed.</a:t>
            </a:r>
            <a:endParaRPr lang="en-US" sz="1200" dirty="0"/>
          </a:p>
        </p:txBody>
      </p:sp>
      <p:sp>
        <p:nvSpPr>
          <p:cNvPr id="23" name="Shape 19"/>
          <p:cNvSpPr/>
          <p:nvPr/>
        </p:nvSpPr>
        <p:spPr>
          <a:xfrm>
            <a:off x="6090818" y="1228954"/>
            <a:ext cx="6105449" cy="5057546"/>
          </a:xfrm>
          <a:prstGeom prst="rect">
            <a:avLst/>
          </a:prstGeom>
          <a:solidFill>
            <a:srgbClr val="F8FAFC"/>
          </a:solidFill>
          <a:ln/>
        </p:spPr>
      </p:sp>
      <p:sp>
        <p:nvSpPr>
          <p:cNvPr id="24" name="Shape 20"/>
          <p:cNvSpPr/>
          <p:nvPr/>
        </p:nvSpPr>
        <p:spPr>
          <a:xfrm>
            <a:off x="6090818" y="1228954"/>
            <a:ext cx="9144" cy="5057546"/>
          </a:xfrm>
          <a:prstGeom prst="rect">
            <a:avLst/>
          </a:prstGeom>
          <a:solidFill>
            <a:srgbClr val="E2E8F0"/>
          </a:solidFill>
          <a:ln w="12700">
            <a:solidFill>
              <a:srgbClr val="E2E8F0">
                <a:alpha val="0"/>
              </a:srgbClr>
            </a:solidFill>
            <a:prstDash val="solid"/>
          </a:ln>
        </p:spPr>
      </p:sp>
      <p:sp>
        <p:nvSpPr>
          <p:cNvPr id="25" name="Shape 21"/>
          <p:cNvSpPr/>
          <p:nvPr/>
        </p:nvSpPr>
        <p:spPr>
          <a:xfrm>
            <a:off x="6386170" y="2057400"/>
            <a:ext cx="5238598" cy="28346"/>
          </a:xfrm>
          <a:prstGeom prst="rect">
            <a:avLst/>
          </a:prstGeom>
          <a:solidFill>
            <a:srgbClr val="1E88E5"/>
          </a:solidFill>
          <a:ln w="12700">
            <a:solidFill>
              <a:srgbClr val="1E88E5">
                <a:alpha val="0"/>
              </a:srgbClr>
            </a:solidFill>
            <a:prstDash val="solid"/>
          </a:ln>
        </p:spPr>
      </p:sp>
      <p:pic>
        <p:nvPicPr>
          <p:cNvPr id="26" name="Image 2" descr="preencoded.png">    </p:cNvPr>
          <p:cNvPicPr>
            <a:picLocks noChangeAspect="1"/>
          </p:cNvPicPr>
          <p:nvPr/>
        </p:nvPicPr>
        <p:blipFill>
          <a:blip r:embed="rId3"/>
          <a:srcRect l="-90" r="-90" t="0" b="0"/>
          <a:stretch/>
        </p:blipFill>
        <p:spPr>
          <a:xfrm>
            <a:off x="6386170" y="1609344"/>
            <a:ext cx="381305" cy="304495"/>
          </a:xfrm>
          <a:prstGeom prst="rect">
            <a:avLst/>
          </a:prstGeom>
        </p:spPr>
      </p:pic>
      <p:sp>
        <p:nvSpPr>
          <p:cNvPr id="27" name="Text 22"/>
          <p:cNvSpPr txBox="1"/>
          <p:nvPr/>
        </p:nvSpPr>
        <p:spPr>
          <a:xfrm>
            <a:off x="6910121" y="1609344"/>
            <a:ext cx="1753819" cy="476402"/>
          </a:xfrm>
          <a:prstGeom prst="rect">
            <a:avLst/>
          </a:prstGeom>
          <a:noFill/>
          <a:ln/>
        </p:spPr>
        <p:txBody>
          <a:bodyPr wrap="square" lIns="0" tIns="0" rIns="0" bIns="0" rtlCol="0" anchor="ctr"/>
          <a:lstStyle/>
          <a:p>
            <a:pPr algn="l" indent="0" marL="0">
              <a:buNone/>
            </a:pPr>
            <a:r>
              <a:rPr lang="en-US" sz="1800" b="1" dirty="0">
                <a:solidFill>
                  <a:srgbClr val="1E88E5"/>
                </a:solidFill>
                <a:latin typeface="Montserrat" pitchFamily="34" charset="0"/>
                <a:ea typeface="Montserrat" pitchFamily="34" charset="-122"/>
                <a:cs typeface="Montserrat" pitchFamily="34" charset="-120"/>
              </a:rPr>
              <a:t>Digital Access</a:t>
            </a:r>
            <a:endParaRPr lang="en-US" sz="1800" dirty="0"/>
          </a:p>
        </p:txBody>
      </p:sp>
      <p:sp>
        <p:nvSpPr>
          <p:cNvPr id="28" name="Shape 23"/>
          <p:cNvSpPr/>
          <p:nvPr/>
        </p:nvSpPr>
        <p:spPr>
          <a:xfrm>
            <a:off x="6386170" y="2467051"/>
            <a:ext cx="75895" cy="75895"/>
          </a:xfrm>
          <a:prstGeom prst="ellipse">
            <a:avLst/>
          </a:prstGeom>
          <a:solidFill>
            <a:srgbClr val="1E88E5"/>
          </a:solidFill>
          <a:ln w="12700">
            <a:solidFill>
              <a:srgbClr val="FFFFFF">
                <a:alpha val="0"/>
              </a:srgbClr>
            </a:solidFill>
            <a:prstDash val="solid"/>
          </a:ln>
        </p:spPr>
      </p:sp>
      <p:sp>
        <p:nvSpPr>
          <p:cNvPr id="29" name="Text 24"/>
          <p:cNvSpPr txBox="1"/>
          <p:nvPr/>
        </p:nvSpPr>
        <p:spPr>
          <a:xfrm>
            <a:off x="6605626" y="2371954"/>
            <a:ext cx="3952951" cy="267005"/>
          </a:xfrm>
          <a:prstGeom prst="rect">
            <a:avLst/>
          </a:prstGeom>
          <a:noFill/>
          <a:ln/>
        </p:spPr>
        <p:txBody>
          <a:bodyPr wrap="square" lIns="0" tIns="0" rIns="0" bIns="0" rtlCol="0" anchor="ctr"/>
          <a:lstStyle/>
          <a:p>
            <a:pPr algn="l" indent="0" marL="0">
              <a:buNone/>
            </a:pPr>
            <a:r>
              <a:rPr lang="en-US" sz="1500" b="1" dirty="0">
                <a:solidFill>
                  <a:srgbClr val="1F2937"/>
                </a:solidFill>
                <a:latin typeface="Open Sans" pitchFamily="34" charset="0"/>
                <a:ea typeface="Open Sans" pitchFamily="34" charset="-122"/>
                <a:cs typeface="Open Sans" pitchFamily="34" charset="-120"/>
              </a:rPr>
              <a:t>App Usability &amp; Navigation</a:t>
            </a:r>
            <a:endParaRPr lang="en-US" sz="1500" dirty="0"/>
          </a:p>
        </p:txBody>
      </p:sp>
      <p:sp>
        <p:nvSpPr>
          <p:cNvPr id="30" name="Text 25"/>
          <p:cNvSpPr txBox="1"/>
          <p:nvPr/>
        </p:nvSpPr>
        <p:spPr>
          <a:xfrm>
            <a:off x="6605626" y="2676449"/>
            <a:ext cx="4524451" cy="228600"/>
          </a:xfrm>
          <a:prstGeom prst="rect">
            <a:avLst/>
          </a:prstGeom>
          <a:noFill/>
          <a:ln/>
        </p:spPr>
        <p:txBody>
          <a:bodyPr wrap="square" lIns="0" tIns="0" rIns="0" bIns="0" rtlCol="0" anchor="ctr"/>
          <a:lstStyle/>
          <a:p>
            <a:pPr algn="l" indent="0" marL="0">
              <a:buNone/>
            </a:pPr>
            <a:r>
              <a:rPr lang="en-US" sz="1200" dirty="0">
                <a:solidFill>
                  <a:srgbClr val="4B5563"/>
                </a:solidFill>
                <a:latin typeface="Open Sans" pitchFamily="34" charset="0"/>
                <a:ea typeface="Open Sans" pitchFamily="34" charset="-122"/>
                <a:cs typeface="Open Sans" pitchFamily="34" charset="-120"/>
              </a:rPr>
              <a:t>Intuitive interface with minimal clicks to find products.</a:t>
            </a:r>
            <a:endParaRPr lang="en-US" sz="1200" dirty="0"/>
          </a:p>
        </p:txBody>
      </p:sp>
      <p:sp>
        <p:nvSpPr>
          <p:cNvPr id="31" name="Shape 26"/>
          <p:cNvSpPr/>
          <p:nvPr/>
        </p:nvSpPr>
        <p:spPr>
          <a:xfrm>
            <a:off x="6386170" y="3228746"/>
            <a:ext cx="75895" cy="75895"/>
          </a:xfrm>
          <a:prstGeom prst="ellipse">
            <a:avLst/>
          </a:prstGeom>
          <a:solidFill>
            <a:srgbClr val="1E88E5"/>
          </a:solidFill>
          <a:ln w="12700">
            <a:solidFill>
              <a:srgbClr val="FFFFFF">
                <a:alpha val="0"/>
              </a:srgbClr>
            </a:solidFill>
            <a:prstDash val="solid"/>
          </a:ln>
        </p:spPr>
      </p:sp>
      <p:sp>
        <p:nvSpPr>
          <p:cNvPr id="32" name="Text 27"/>
          <p:cNvSpPr txBox="1"/>
          <p:nvPr/>
        </p:nvSpPr>
        <p:spPr>
          <a:xfrm>
            <a:off x="6605626" y="3133649"/>
            <a:ext cx="3963010" cy="267005"/>
          </a:xfrm>
          <a:prstGeom prst="rect">
            <a:avLst/>
          </a:prstGeom>
          <a:noFill/>
          <a:ln/>
        </p:spPr>
        <p:txBody>
          <a:bodyPr wrap="square" lIns="0" tIns="0" rIns="0" bIns="0" rtlCol="0" anchor="ctr"/>
          <a:lstStyle/>
          <a:p>
            <a:pPr algn="l" indent="0" marL="0">
              <a:buNone/>
            </a:pPr>
            <a:r>
              <a:rPr lang="en-US" sz="1500" b="1" dirty="0">
                <a:solidFill>
                  <a:srgbClr val="1F2937"/>
                </a:solidFill>
                <a:latin typeface="Open Sans" pitchFamily="34" charset="0"/>
                <a:ea typeface="Open Sans" pitchFamily="34" charset="-122"/>
                <a:cs typeface="Open Sans" pitchFamily="34" charset="-120"/>
              </a:rPr>
              <a:t>Load Speed &amp; Performance</a:t>
            </a:r>
            <a:endParaRPr lang="en-US" sz="1500" dirty="0"/>
          </a:p>
        </p:txBody>
      </p:sp>
      <p:sp>
        <p:nvSpPr>
          <p:cNvPr id="33" name="Text 28"/>
          <p:cNvSpPr txBox="1"/>
          <p:nvPr/>
        </p:nvSpPr>
        <p:spPr>
          <a:xfrm>
            <a:off x="6605626" y="3438144"/>
            <a:ext cx="4534510" cy="228600"/>
          </a:xfrm>
          <a:prstGeom prst="rect">
            <a:avLst/>
          </a:prstGeom>
          <a:noFill/>
          <a:ln/>
        </p:spPr>
        <p:txBody>
          <a:bodyPr wrap="square" lIns="0" tIns="0" rIns="0" bIns="0" rtlCol="0" anchor="ctr"/>
          <a:lstStyle/>
          <a:p>
            <a:pPr algn="l" indent="0" marL="0">
              <a:buNone/>
            </a:pPr>
            <a:r>
              <a:rPr lang="en-US" sz="1200" dirty="0">
                <a:solidFill>
                  <a:srgbClr val="4B5563"/>
                </a:solidFill>
                <a:latin typeface="Open Sans" pitchFamily="34" charset="0"/>
                <a:ea typeface="Open Sans" pitchFamily="34" charset="-122"/>
                <a:cs typeface="Open Sans" pitchFamily="34" charset="-120"/>
              </a:rPr>
              <a:t>Fast loading times prevent bounce and abandonment.</a:t>
            </a:r>
            <a:endParaRPr lang="en-US" sz="1200" dirty="0"/>
          </a:p>
        </p:txBody>
      </p:sp>
      <p:sp>
        <p:nvSpPr>
          <p:cNvPr id="34" name="Shape 29"/>
          <p:cNvSpPr/>
          <p:nvPr/>
        </p:nvSpPr>
        <p:spPr>
          <a:xfrm>
            <a:off x="6386170" y="3991356"/>
            <a:ext cx="75895" cy="75895"/>
          </a:xfrm>
          <a:prstGeom prst="ellipse">
            <a:avLst/>
          </a:prstGeom>
          <a:solidFill>
            <a:srgbClr val="1E88E5"/>
          </a:solidFill>
          <a:ln w="12700">
            <a:solidFill>
              <a:srgbClr val="FFFFFF">
                <a:alpha val="0"/>
              </a:srgbClr>
            </a:solidFill>
            <a:prstDash val="solid"/>
          </a:ln>
        </p:spPr>
      </p:sp>
      <p:sp>
        <p:nvSpPr>
          <p:cNvPr id="35" name="Text 30"/>
          <p:cNvSpPr txBox="1"/>
          <p:nvPr/>
        </p:nvSpPr>
        <p:spPr>
          <a:xfrm>
            <a:off x="6605626" y="3895344"/>
            <a:ext cx="4077310" cy="267005"/>
          </a:xfrm>
          <a:prstGeom prst="rect">
            <a:avLst/>
          </a:prstGeom>
          <a:noFill/>
          <a:ln/>
        </p:spPr>
        <p:txBody>
          <a:bodyPr wrap="square" lIns="0" tIns="0" rIns="0" bIns="0" rtlCol="0" anchor="ctr"/>
          <a:lstStyle/>
          <a:p>
            <a:pPr algn="l" indent="0" marL="0">
              <a:buNone/>
            </a:pPr>
            <a:r>
              <a:rPr lang="en-US" sz="1500" b="1" dirty="0">
                <a:solidFill>
                  <a:srgbClr val="1F2937"/>
                </a:solidFill>
                <a:latin typeface="Open Sans" pitchFamily="34" charset="0"/>
                <a:ea typeface="Open Sans" pitchFamily="34" charset="-122"/>
                <a:cs typeface="Open Sans" pitchFamily="34" charset="-120"/>
              </a:rPr>
              <a:t>Payment Options</a:t>
            </a:r>
            <a:endParaRPr lang="en-US" sz="1500" dirty="0"/>
          </a:p>
        </p:txBody>
      </p:sp>
      <p:sp>
        <p:nvSpPr>
          <p:cNvPr id="36" name="Text 31"/>
          <p:cNvSpPr txBox="1"/>
          <p:nvPr/>
        </p:nvSpPr>
        <p:spPr>
          <a:xfrm>
            <a:off x="6605626" y="4200754"/>
            <a:ext cx="4648810" cy="228600"/>
          </a:xfrm>
          <a:prstGeom prst="rect">
            <a:avLst/>
          </a:prstGeom>
          <a:noFill/>
          <a:ln/>
        </p:spPr>
        <p:txBody>
          <a:bodyPr wrap="square" lIns="0" tIns="0" rIns="0" bIns="0" rtlCol="0" anchor="ctr"/>
          <a:lstStyle/>
          <a:p>
            <a:pPr algn="l" indent="0" marL="0">
              <a:buNone/>
            </a:pPr>
            <a:r>
              <a:rPr lang="en-US" sz="1200" dirty="0">
                <a:solidFill>
                  <a:srgbClr val="4B5563"/>
                </a:solidFill>
                <a:latin typeface="Open Sans" pitchFamily="34" charset="0"/>
                <a:ea typeface="Open Sans" pitchFamily="34" charset="-122"/>
                <a:cs typeface="Open Sans" pitchFamily="34" charset="-120"/>
              </a:rPr>
              <a:t>Support for preferred digital wallets (Apple Pay, PayPal).</a:t>
            </a:r>
            <a:endParaRPr lang="en-US" sz="1200" dirty="0"/>
          </a:p>
        </p:txBody>
      </p:sp>
      <p:sp>
        <p:nvSpPr>
          <p:cNvPr id="37" name="Shape 32"/>
          <p:cNvSpPr/>
          <p:nvPr/>
        </p:nvSpPr>
        <p:spPr>
          <a:xfrm>
            <a:off x="6386170" y="4753051"/>
            <a:ext cx="75895" cy="75895"/>
          </a:xfrm>
          <a:prstGeom prst="ellipse">
            <a:avLst/>
          </a:prstGeom>
          <a:solidFill>
            <a:srgbClr val="1E88E5"/>
          </a:solidFill>
          <a:ln w="12700">
            <a:solidFill>
              <a:srgbClr val="FFFFFF">
                <a:alpha val="0"/>
              </a:srgbClr>
            </a:solidFill>
            <a:prstDash val="solid"/>
          </a:ln>
        </p:spPr>
      </p:sp>
      <p:sp>
        <p:nvSpPr>
          <p:cNvPr id="38" name="Text 33"/>
          <p:cNvSpPr txBox="1"/>
          <p:nvPr/>
        </p:nvSpPr>
        <p:spPr>
          <a:xfrm>
            <a:off x="6605626" y="4657954"/>
            <a:ext cx="4114800" cy="267005"/>
          </a:xfrm>
          <a:prstGeom prst="rect">
            <a:avLst/>
          </a:prstGeom>
          <a:noFill/>
          <a:ln/>
        </p:spPr>
        <p:txBody>
          <a:bodyPr wrap="square" lIns="0" tIns="0" rIns="0" bIns="0" rtlCol="0" anchor="ctr"/>
          <a:lstStyle/>
          <a:p>
            <a:pPr algn="l" indent="0" marL="0">
              <a:buNone/>
            </a:pPr>
            <a:r>
              <a:rPr lang="en-US" sz="1500" b="1" dirty="0">
                <a:solidFill>
                  <a:srgbClr val="1F2937"/>
                </a:solidFill>
                <a:latin typeface="Open Sans" pitchFamily="34" charset="0"/>
                <a:ea typeface="Open Sans" pitchFamily="34" charset="-122"/>
                <a:cs typeface="Open Sans" pitchFamily="34" charset="-120"/>
              </a:rPr>
              <a:t>Shipping &amp; Download Access</a:t>
            </a:r>
            <a:endParaRPr lang="en-US" sz="1500" dirty="0"/>
          </a:p>
        </p:txBody>
      </p:sp>
      <p:sp>
        <p:nvSpPr>
          <p:cNvPr id="39" name="Text 34"/>
          <p:cNvSpPr txBox="1"/>
          <p:nvPr/>
        </p:nvSpPr>
        <p:spPr>
          <a:xfrm>
            <a:off x="6605626" y="4962449"/>
            <a:ext cx="4686300" cy="228600"/>
          </a:xfrm>
          <a:prstGeom prst="rect">
            <a:avLst/>
          </a:prstGeom>
          <a:noFill/>
          <a:ln/>
        </p:spPr>
        <p:txBody>
          <a:bodyPr wrap="square" lIns="0" tIns="0" rIns="0" bIns="0" rtlCol="0" anchor="ctr"/>
          <a:lstStyle/>
          <a:p>
            <a:pPr algn="l" indent="0" marL="0">
              <a:buNone/>
            </a:pPr>
            <a:r>
              <a:rPr lang="en-US" sz="1200" dirty="0">
                <a:solidFill>
                  <a:srgbClr val="4B5563"/>
                </a:solidFill>
                <a:latin typeface="Open Sans" pitchFamily="34" charset="0"/>
                <a:ea typeface="Open Sans" pitchFamily="34" charset="-122"/>
                <a:cs typeface="Open Sans" pitchFamily="34" charset="-120"/>
              </a:rPr>
              <a:t>Delivery speed transparency or instant digital download.</a:t>
            </a:r>
            <a:endParaRPr lang="en-US" sz="1200" dirty="0"/>
          </a:p>
        </p:txBody>
      </p:sp>
      <p:sp>
        <p:nvSpPr>
          <p:cNvPr id="40" name="Shape 35"/>
          <p:cNvSpPr/>
          <p:nvPr/>
        </p:nvSpPr>
        <p:spPr>
          <a:xfrm>
            <a:off x="0" y="6286500"/>
            <a:ext cx="12191695" cy="571500"/>
          </a:xfrm>
          <a:prstGeom prst="rect">
            <a:avLst/>
          </a:prstGeom>
          <a:solidFill>
            <a:srgbClr val="FFFFFF"/>
          </a:solidFill>
          <a:ln/>
        </p:spPr>
      </p:sp>
      <p:sp>
        <p:nvSpPr>
          <p:cNvPr id="41" name="Shape 36"/>
          <p:cNvSpPr/>
          <p:nvPr/>
        </p:nvSpPr>
        <p:spPr>
          <a:xfrm>
            <a:off x="0" y="6286500"/>
            <a:ext cx="12191695" cy="9144"/>
          </a:xfrm>
          <a:prstGeom prst="rect">
            <a:avLst/>
          </a:prstGeom>
          <a:solidFill>
            <a:srgbClr val="F1F5F9"/>
          </a:solidFill>
          <a:ln w="12700">
            <a:solidFill>
              <a:srgbClr val="F1F5F9">
                <a:alpha val="0"/>
              </a:srgbClr>
            </a:solidFill>
            <a:prstDash val="solid"/>
          </a:ln>
        </p:spPr>
      </p:sp>
      <p:sp>
        <p:nvSpPr>
          <p:cNvPr id="42" name="Text 37"/>
          <p:cNvSpPr txBox="1"/>
          <p:nvPr/>
        </p:nvSpPr>
        <p:spPr>
          <a:xfrm>
            <a:off x="571500" y="6482182"/>
            <a:ext cx="2629814"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Principles of Marketing • Module 7</a:t>
            </a:r>
            <a:endParaRPr lang="en-US" sz="1000" dirty="0"/>
          </a:p>
        </p:txBody>
      </p:sp>
      <p:sp>
        <p:nvSpPr>
          <p:cNvPr id="43" name="Text 38"/>
          <p:cNvSpPr txBox="1"/>
          <p:nvPr/>
        </p:nvSpPr>
        <p:spPr>
          <a:xfrm>
            <a:off x="11544300" y="6482182"/>
            <a:ext cx="162763"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4</a:t>
            </a:r>
            <a:endParaRPr lang="en-US" sz="1000" dirty="0"/>
          </a:p>
        </p:txBody>
      </p:sp>
      <p:pic>
        <p:nvPicPr>
          <p:cNvPr id="44" name="Image 3" descr="preencoded.png">    </p:cNvPr>
          <p:cNvPicPr>
            <a:picLocks noChangeAspect="1"/>
          </p:cNvPicPr>
          <p:nvPr/>
        </p:nvPicPr>
        <p:blipFill>
          <a:blip r:embed="rId4"/>
          <a:stretch>
            <a:fillRect/>
          </a:stretch>
        </p:blipFill>
        <p:spPr>
          <a:xfrm>
            <a:off x="5810098" y="3471977"/>
            <a:ext cx="571500" cy="571500"/>
          </a:xfrm>
          <a:prstGeom prst="rect">
            <a:avLst/>
          </a:prstGeom>
        </p:spPr>
      </p:pic>
      <p:sp>
        <p:nvSpPr>
          <p:cNvPr id="45" name="Text 39"/>
          <p:cNvSpPr/>
          <p:nvPr/>
        </p:nvSpPr>
        <p:spPr>
          <a:xfrm>
            <a:off x="5810098" y="3471977"/>
            <a:ext cx="571500" cy="571500"/>
          </a:xfrm>
          <a:prstGeom prst="rect">
            <a:avLst/>
          </a:prstGeom>
          <a:solidFill>
            <a:srgbClr val="FFFFFF">
              <a:alpha val="0"/>
            </a:srgbClr>
          </a:solidFill>
          <a:ln w="50800">
            <a:solidFill>
              <a:srgbClr val="E2E8F0"/>
            </a:solidFill>
          </a:ln>
        </p:spPr>
        <p:txBody>
          <a:bodyPr wrap="square" lIns="0" tIns="0" rIns="0" bIns="0" rtlCol="0" anchor="ctr"/>
          <a:lstStyle/>
          <a:p>
            <a:pPr algn="ctr" indent="0" marL="0">
              <a:buNone/>
            </a:pPr>
            <a:r>
              <a:rPr lang="en-US" sz="1200" b="1" dirty="0">
                <a:solidFill>
                  <a:srgbClr val="64748B"/>
                </a:solidFill>
                <a:latin typeface="Montserrat" pitchFamily="34" charset="0"/>
                <a:ea typeface="Montserrat" pitchFamily="34" charset="-122"/>
                <a:cs typeface="Montserrat" pitchFamily="34" charset="-120"/>
              </a:rPr>
              <a:t>VS</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3F4F6"/>
          </a:solidFill>
          <a:ln w="12700">
            <a:solidFill>
              <a:srgbClr val="FFFFFF">
                <a:alpha val="0"/>
              </a:srgbClr>
            </a:solidFill>
            <a:prstDash val="solid"/>
          </a:ln>
        </p:spPr>
      </p:sp>
      <p:pic>
        <p:nvPicPr>
          <p:cNvPr id="3" name="Image 0" descr="preencoded.png">    </p:cNvPr>
          <p:cNvPicPr>
            <a:picLocks noChangeAspect="1"/>
          </p:cNvPicPr>
          <p:nvPr/>
        </p:nvPicPr>
        <p:blipFill>
          <a:blip r:embed="rId1"/>
          <a:srcRect l="0" r="0" t="-1" b="-1"/>
          <a:stretch/>
        </p:blipFill>
        <p:spPr>
          <a:xfrm>
            <a:off x="0" y="0"/>
            <a:ext cx="12191695" cy="6858000"/>
          </a:xfrm>
          <a:prstGeom prst="rect">
            <a:avLst/>
          </a:prstGeom>
        </p:spPr>
      </p:pic>
      <p:pic>
        <p:nvPicPr>
          <p:cNvPr id="4" name="Image 1" descr="preencoded.png">    </p:cNvPr>
          <p:cNvPicPr>
            <a:picLocks noChangeAspect="1"/>
          </p:cNvPicPr>
          <p:nvPr/>
        </p:nvPicPr>
        <p:blipFill>
          <a:blip r:embed="rId2"/>
          <a:srcRect l="0" r="0" t="-140" b="-140"/>
          <a:stretch/>
        </p:blipFill>
        <p:spPr>
          <a:xfrm>
            <a:off x="0" y="0"/>
            <a:ext cx="12191695" cy="57607"/>
          </a:xfrm>
          <a:prstGeom prst="rect">
            <a:avLst/>
          </a:prstGeom>
        </p:spPr>
      </p:pic>
      <p:pic>
        <p:nvPicPr>
          <p:cNvPr id="5" name="Image 2" descr="preencoded.png">    </p:cNvPr>
          <p:cNvPicPr>
            <a:picLocks noChangeAspect="1"/>
          </p:cNvPicPr>
          <p:nvPr/>
        </p:nvPicPr>
        <p:blipFill>
          <a:blip r:embed="rId3"/>
          <a:stretch>
            <a:fillRect/>
          </a:stretch>
        </p:blipFill>
        <p:spPr>
          <a:xfrm>
            <a:off x="571500" y="437998"/>
            <a:ext cx="1638605" cy="228600"/>
          </a:xfrm>
          <a:prstGeom prst="rect">
            <a:avLst/>
          </a:prstGeom>
        </p:spPr>
      </p:pic>
      <p:sp>
        <p:nvSpPr>
          <p:cNvPr id="6" name="Text 1"/>
          <p:cNvSpPr/>
          <p:nvPr/>
        </p:nvSpPr>
        <p:spPr>
          <a:xfrm>
            <a:off x="571500" y="437998"/>
            <a:ext cx="1638605" cy="228600"/>
          </a:xfrm>
          <a:prstGeom prst="rect">
            <a:avLst/>
          </a:prstGeom>
          <a:solidFill>
            <a:srgbClr val="FFFFFF">
              <a:alpha val="0"/>
            </a:srgbClr>
          </a:solidFill>
          <a:ln>
            <a:solidFill>
              <a:srgbClr val="FFFFFF">
                <a:alpha val="0"/>
              </a:srgbClr>
            </a:solidFill>
          </a:ln>
        </p:spPr>
        <p:txBody>
          <a:bodyPr wrap="square" lIns="0" tIns="0" rIns="0" bIns="0" rtlCol="0" anchor="ctr"/>
          <a:lstStyle/>
          <a:p>
            <a:pPr algn="ctr" indent="0" marL="0">
              <a:buNone/>
            </a:pPr>
            <a:r>
              <a:rPr lang="en-US" sz="900" b="1" spc="45" kern="0" dirty="0">
                <a:solidFill>
                  <a:srgbClr val="DC2626"/>
                </a:solidFill>
                <a:latin typeface="Open Sans" pitchFamily="34" charset="0"/>
                <a:ea typeface="Open Sans" pitchFamily="34" charset="-122"/>
                <a:cs typeface="Open Sans" pitchFamily="34" charset="-120"/>
              </a:rPr>
              <a:t>The Cost of Friction</a:t>
            </a:r>
            <a:endParaRPr lang="en-US" sz="900" dirty="0"/>
          </a:p>
        </p:txBody>
      </p:sp>
      <p:pic>
        <p:nvPicPr>
          <p:cNvPr id="7" name="Image 3" descr="preencoded.png">    </p:cNvPr>
          <p:cNvPicPr>
            <a:picLocks noChangeAspect="1"/>
          </p:cNvPicPr>
          <p:nvPr/>
        </p:nvPicPr>
        <p:blipFill>
          <a:blip r:embed="rId4"/>
          <a:srcRect l="-2083" r="-2083" t="0" b="0"/>
          <a:stretch/>
        </p:blipFill>
        <p:spPr>
          <a:xfrm>
            <a:off x="2318918" y="547726"/>
            <a:ext cx="9301277" cy="9144"/>
          </a:xfrm>
          <a:prstGeom prst="rect">
            <a:avLst/>
          </a:prstGeom>
        </p:spPr>
      </p:pic>
      <p:sp>
        <p:nvSpPr>
          <p:cNvPr id="8" name="Text 2"/>
          <p:cNvSpPr txBox="1"/>
          <p:nvPr/>
        </p:nvSpPr>
        <p:spPr>
          <a:xfrm>
            <a:off x="571500" y="743407"/>
            <a:ext cx="11239805" cy="381305"/>
          </a:xfrm>
          <a:prstGeom prst="rect">
            <a:avLst/>
          </a:prstGeom>
          <a:noFill/>
          <a:ln/>
        </p:spPr>
        <p:txBody>
          <a:bodyPr wrap="square" lIns="0" tIns="0" rIns="0" bIns="0" rtlCol="0" anchor="ctr"/>
          <a:lstStyle/>
          <a:p>
            <a:pPr algn="l" indent="0" marL="0">
              <a:buNone/>
            </a:pPr>
            <a:r>
              <a:rPr lang="en-US" sz="2700" b="1" dirty="0">
                <a:solidFill>
                  <a:srgbClr val="1F2937"/>
                </a:solidFill>
                <a:latin typeface="Montserrat" pitchFamily="34" charset="0"/>
                <a:ea typeface="Montserrat" pitchFamily="34" charset="-122"/>
                <a:cs typeface="Montserrat" pitchFamily="34" charset="-120"/>
              </a:rPr>
              <a:t> When Friction Rises, </a:t>
            </a:r>
            <a:pPr algn="l" indent="0" marL="0">
              <a:buNone/>
            </a:pPr>
            <a:r>
              <a:rPr lang="en-US" sz="2700" b="1" dirty="0">
                <a:solidFill>
                  <a:srgbClr val="EF4444"/>
                </a:solidFill>
                <a:latin typeface="Montserrat" pitchFamily="34" charset="0"/>
                <a:ea typeface="Montserrat" pitchFamily="34" charset="-122"/>
                <a:cs typeface="Montserrat" pitchFamily="34" charset="-120"/>
              </a:rPr>
              <a:t>Value Drops</a:t>
            </a:r>
            <a:endParaRPr lang="en-US" sz="2700" dirty="0"/>
          </a:p>
        </p:txBody>
      </p:sp>
      <p:sp>
        <p:nvSpPr>
          <p:cNvPr id="9" name="Shape 3"/>
          <p:cNvSpPr/>
          <p:nvPr/>
        </p:nvSpPr>
        <p:spPr>
          <a:xfrm>
            <a:off x="571500" y="1505102"/>
            <a:ext cx="5333695" cy="3924605"/>
          </a:xfrm>
          <a:prstGeom prst="roundRect">
            <a:avLst>
              <a:gd name="adj" fmla="val 679"/>
            </a:avLst>
          </a:prstGeom>
          <a:solidFill>
            <a:srgbClr val="F8FAFC"/>
          </a:solidFill>
          <a:ln/>
        </p:spPr>
      </p:sp>
      <p:sp>
        <p:nvSpPr>
          <p:cNvPr id="10" name="Shape 4"/>
          <p:cNvSpPr/>
          <p:nvPr/>
        </p:nvSpPr>
        <p:spPr>
          <a:xfrm>
            <a:off x="571500" y="1505102"/>
            <a:ext cx="47549" cy="3924605"/>
          </a:xfrm>
          <a:prstGeom prst="roundRect">
            <a:avLst>
              <a:gd name="adj" fmla="val 56012"/>
            </a:avLst>
          </a:prstGeom>
          <a:solidFill>
            <a:srgbClr val="2C3E50"/>
          </a:solidFill>
          <a:ln w="12700">
            <a:solidFill>
              <a:srgbClr val="2C3E50">
                <a:alpha val="0"/>
              </a:srgbClr>
            </a:solidFill>
            <a:prstDash val="solid"/>
          </a:ln>
        </p:spPr>
      </p:sp>
      <p:sp>
        <p:nvSpPr>
          <p:cNvPr id="11" name="Shape 5"/>
          <p:cNvSpPr/>
          <p:nvPr/>
        </p:nvSpPr>
        <p:spPr>
          <a:xfrm>
            <a:off x="905256" y="2086661"/>
            <a:ext cx="4714646" cy="19202"/>
          </a:xfrm>
          <a:prstGeom prst="rect">
            <a:avLst/>
          </a:prstGeom>
          <a:solidFill>
            <a:srgbClr val="E5E7EB"/>
          </a:solidFill>
          <a:ln w="12700">
            <a:solidFill>
              <a:srgbClr val="E5E7EB">
                <a:alpha val="0"/>
              </a:srgbClr>
            </a:solidFill>
            <a:prstDash val="solid"/>
          </a:ln>
        </p:spPr>
      </p:sp>
      <p:sp>
        <p:nvSpPr>
          <p:cNvPr id="12" name="Text 6"/>
          <p:cNvSpPr txBox="1"/>
          <p:nvPr/>
        </p:nvSpPr>
        <p:spPr>
          <a:xfrm>
            <a:off x="905256" y="1743761"/>
            <a:ext cx="4791456" cy="267005"/>
          </a:xfrm>
          <a:prstGeom prst="rect">
            <a:avLst/>
          </a:prstGeom>
          <a:solidFill>
            <a:srgbClr val="FFFFFF">
              <a:alpha val="0"/>
            </a:srgbClr>
          </a:solidFill>
          <a:ln>
            <a:solidFill>
              <a:srgbClr val="FFFFFF">
                <a:alpha val="0"/>
              </a:srgbClr>
            </a:solidFill>
          </a:ln>
        </p:spPr>
        <p:txBody>
          <a:bodyPr wrap="square" lIns="0" tIns="0" rIns="0" bIns="0" rtlCol="0" anchor="t"/>
          <a:lstStyle/>
          <a:p>
            <a:pPr algn="l" indent="0" marL="0">
              <a:buNone/>
            </a:pPr>
            <a:r>
              <a:rPr lang="en-US" sz="1500" b="1" dirty="0">
                <a:solidFill>
                  <a:srgbClr val="374151"/>
                </a:solidFill>
                <a:latin typeface="Montserrat" pitchFamily="34" charset="0"/>
                <a:ea typeface="Montserrat" pitchFamily="34" charset="-122"/>
                <a:cs typeface="Montserrat" pitchFamily="34" charset="-120"/>
              </a:rPr>
              <a:t>Physical &amp; Process Friction</a:t>
            </a:r>
            <a:endParaRPr lang="en-US" sz="1500" dirty="0"/>
          </a:p>
        </p:txBody>
      </p:sp>
      <p:sp>
        <p:nvSpPr>
          <p:cNvPr id="13" name="Shape 7"/>
          <p:cNvSpPr/>
          <p:nvPr/>
        </p:nvSpPr>
        <p:spPr>
          <a:xfrm>
            <a:off x="905256" y="2714854"/>
            <a:ext cx="4714646" cy="9144"/>
          </a:xfrm>
          <a:prstGeom prst="rect">
            <a:avLst/>
          </a:prstGeom>
          <a:solidFill>
            <a:srgbClr val="E2E8F0"/>
          </a:solidFill>
          <a:ln w="12700">
            <a:solidFill>
              <a:srgbClr val="E2E8F0">
                <a:alpha val="0"/>
              </a:srgbClr>
            </a:solidFill>
            <a:prstDash val="solid"/>
          </a:ln>
        </p:spPr>
      </p:sp>
      <p:sp>
        <p:nvSpPr>
          <p:cNvPr id="14" name="Shape 8"/>
          <p:cNvSpPr/>
          <p:nvPr/>
        </p:nvSpPr>
        <p:spPr>
          <a:xfrm>
            <a:off x="981151" y="2333549"/>
            <a:ext cx="304495" cy="304495"/>
          </a:xfrm>
          <a:prstGeom prst="ellipse">
            <a:avLst/>
          </a:prstGeom>
          <a:solidFill>
            <a:srgbClr val="E2E8F0"/>
          </a:solidFill>
          <a:ln w="12700">
            <a:solidFill>
              <a:srgbClr val="FFFFFF">
                <a:alpha val="0"/>
              </a:srgbClr>
            </a:solidFill>
            <a:prstDash val="solid"/>
          </a:ln>
        </p:spPr>
      </p:sp>
      <p:pic>
        <p:nvPicPr>
          <p:cNvPr id="15" name="Image 4" descr="preencoded.png">    </p:cNvPr>
          <p:cNvPicPr>
            <a:picLocks noChangeAspect="1"/>
          </p:cNvPicPr>
          <p:nvPr/>
        </p:nvPicPr>
        <p:blipFill>
          <a:blip r:embed="rId5"/>
          <a:srcRect l="0" r="0" t="0" b="0"/>
          <a:stretch/>
        </p:blipFill>
        <p:spPr>
          <a:xfrm>
            <a:off x="1057046" y="2410358"/>
            <a:ext cx="152705" cy="152705"/>
          </a:xfrm>
          <a:prstGeom prst="rect">
            <a:avLst/>
          </a:prstGeom>
        </p:spPr>
      </p:pic>
      <p:sp>
        <p:nvSpPr>
          <p:cNvPr id="16" name="Text 9"/>
          <p:cNvSpPr txBox="1"/>
          <p:nvPr/>
        </p:nvSpPr>
        <p:spPr>
          <a:xfrm>
            <a:off x="1429207" y="2371954"/>
            <a:ext cx="3106217" cy="228600"/>
          </a:xfrm>
          <a:prstGeom prst="rect">
            <a:avLst/>
          </a:prstGeom>
          <a:noFill/>
          <a:ln/>
        </p:spPr>
        <p:txBody>
          <a:bodyPr wrap="square" lIns="0" tIns="0" rIns="0" bIns="0" rtlCol="0" anchor="ctr"/>
          <a:lstStyle/>
          <a:p>
            <a:pPr algn="l" indent="0" marL="0">
              <a:buNone/>
            </a:pPr>
            <a:r>
              <a:rPr lang="en-US" sz="1200" dirty="0">
                <a:solidFill>
                  <a:srgbClr val="334155"/>
                </a:solidFill>
                <a:latin typeface="Open Sans" pitchFamily="34" charset="0"/>
                <a:ea typeface="Open Sans" pitchFamily="34" charset="-122"/>
                <a:cs typeface="Open Sans" pitchFamily="34" charset="-120"/>
              </a:rPr>
              <a:t>Hard to find the product on the shelf</a:t>
            </a:r>
            <a:endParaRPr lang="en-US" sz="1200" dirty="0"/>
          </a:p>
        </p:txBody>
      </p:sp>
      <p:sp>
        <p:nvSpPr>
          <p:cNvPr id="17" name="Shape 10"/>
          <p:cNvSpPr/>
          <p:nvPr/>
        </p:nvSpPr>
        <p:spPr>
          <a:xfrm>
            <a:off x="905256" y="3333902"/>
            <a:ext cx="4714646" cy="9144"/>
          </a:xfrm>
          <a:prstGeom prst="rect">
            <a:avLst/>
          </a:prstGeom>
          <a:solidFill>
            <a:srgbClr val="E2E8F0"/>
          </a:solidFill>
          <a:ln w="12700">
            <a:solidFill>
              <a:srgbClr val="E2E8F0">
                <a:alpha val="0"/>
              </a:srgbClr>
            </a:solidFill>
            <a:prstDash val="solid"/>
          </a:ln>
        </p:spPr>
      </p:sp>
      <p:sp>
        <p:nvSpPr>
          <p:cNvPr id="18" name="Shape 11"/>
          <p:cNvSpPr/>
          <p:nvPr/>
        </p:nvSpPr>
        <p:spPr>
          <a:xfrm>
            <a:off x="981151" y="2952598"/>
            <a:ext cx="304495" cy="304495"/>
          </a:xfrm>
          <a:prstGeom prst="ellipse">
            <a:avLst/>
          </a:prstGeom>
          <a:solidFill>
            <a:srgbClr val="E2E8F0"/>
          </a:solidFill>
          <a:ln w="12700">
            <a:solidFill>
              <a:srgbClr val="FFFFFF">
                <a:alpha val="0"/>
              </a:srgbClr>
            </a:solidFill>
            <a:prstDash val="solid"/>
          </a:ln>
        </p:spPr>
      </p:sp>
      <p:pic>
        <p:nvPicPr>
          <p:cNvPr id="19" name="Image 5" descr="preencoded.png">    </p:cNvPr>
          <p:cNvPicPr>
            <a:picLocks noChangeAspect="1"/>
          </p:cNvPicPr>
          <p:nvPr/>
        </p:nvPicPr>
        <p:blipFill>
          <a:blip r:embed="rId6"/>
          <a:srcRect l="-33" r="-33" t="0" b="0"/>
          <a:stretch/>
        </p:blipFill>
        <p:spPr>
          <a:xfrm>
            <a:off x="1047902" y="3029407"/>
            <a:ext cx="171907" cy="152705"/>
          </a:xfrm>
          <a:prstGeom prst="rect">
            <a:avLst/>
          </a:prstGeom>
        </p:spPr>
      </p:pic>
      <p:sp>
        <p:nvSpPr>
          <p:cNvPr id="20" name="Text 12"/>
          <p:cNvSpPr txBox="1"/>
          <p:nvPr/>
        </p:nvSpPr>
        <p:spPr>
          <a:xfrm>
            <a:off x="1429207" y="2991002"/>
            <a:ext cx="2958998" cy="228600"/>
          </a:xfrm>
          <a:prstGeom prst="rect">
            <a:avLst/>
          </a:prstGeom>
          <a:noFill/>
          <a:ln/>
        </p:spPr>
        <p:txBody>
          <a:bodyPr wrap="square" lIns="0" tIns="0" rIns="0" bIns="0" rtlCol="0" anchor="ctr"/>
          <a:lstStyle/>
          <a:p>
            <a:pPr algn="l" indent="0" marL="0">
              <a:buNone/>
            </a:pPr>
            <a:r>
              <a:rPr lang="en-US" sz="1200" dirty="0">
                <a:solidFill>
                  <a:srgbClr val="334155"/>
                </a:solidFill>
                <a:latin typeface="Open Sans" pitchFamily="34" charset="0"/>
                <a:ea typeface="Open Sans" pitchFamily="34" charset="-122"/>
                <a:cs typeface="Open Sans" pitchFamily="34" charset="-120"/>
              </a:rPr>
              <a:t>Cash-only payment at a busy event</a:t>
            </a:r>
            <a:endParaRPr lang="en-US" sz="1200" dirty="0"/>
          </a:p>
        </p:txBody>
      </p:sp>
      <p:sp>
        <p:nvSpPr>
          <p:cNvPr id="21" name="Shape 13"/>
          <p:cNvSpPr/>
          <p:nvPr/>
        </p:nvSpPr>
        <p:spPr>
          <a:xfrm>
            <a:off x="905256" y="3952951"/>
            <a:ext cx="4714646" cy="9144"/>
          </a:xfrm>
          <a:prstGeom prst="rect">
            <a:avLst/>
          </a:prstGeom>
          <a:solidFill>
            <a:srgbClr val="E2E8F0"/>
          </a:solidFill>
          <a:ln w="12700">
            <a:solidFill>
              <a:srgbClr val="E2E8F0">
                <a:alpha val="0"/>
              </a:srgbClr>
            </a:solidFill>
            <a:prstDash val="solid"/>
          </a:ln>
        </p:spPr>
      </p:sp>
      <p:sp>
        <p:nvSpPr>
          <p:cNvPr id="22" name="Shape 14"/>
          <p:cNvSpPr/>
          <p:nvPr/>
        </p:nvSpPr>
        <p:spPr>
          <a:xfrm>
            <a:off x="981151" y="3572561"/>
            <a:ext cx="304495" cy="304495"/>
          </a:xfrm>
          <a:prstGeom prst="ellipse">
            <a:avLst/>
          </a:prstGeom>
          <a:solidFill>
            <a:srgbClr val="E2E8F0"/>
          </a:solidFill>
          <a:ln w="12700">
            <a:solidFill>
              <a:srgbClr val="FFFFFF">
                <a:alpha val="0"/>
              </a:srgbClr>
            </a:solidFill>
            <a:prstDash val="solid"/>
          </a:ln>
        </p:spPr>
      </p:sp>
      <p:pic>
        <p:nvPicPr>
          <p:cNvPr id="23" name="Image 6" descr="preencoded.png">    </p:cNvPr>
          <p:cNvPicPr>
            <a:picLocks noChangeAspect="1"/>
          </p:cNvPicPr>
          <p:nvPr/>
        </p:nvPicPr>
        <p:blipFill>
          <a:blip r:embed="rId7"/>
          <a:srcRect l="0" r="0" t="-43" b="-43"/>
          <a:stretch/>
        </p:blipFill>
        <p:spPr>
          <a:xfrm>
            <a:off x="1067105" y="3648456"/>
            <a:ext cx="133502" cy="152705"/>
          </a:xfrm>
          <a:prstGeom prst="rect">
            <a:avLst/>
          </a:prstGeom>
        </p:spPr>
      </p:pic>
      <p:sp>
        <p:nvSpPr>
          <p:cNvPr id="24" name="Text 15"/>
          <p:cNvSpPr txBox="1"/>
          <p:nvPr/>
        </p:nvSpPr>
        <p:spPr>
          <a:xfrm>
            <a:off x="1429207" y="3610051"/>
            <a:ext cx="2969971" cy="228600"/>
          </a:xfrm>
          <a:prstGeom prst="rect">
            <a:avLst/>
          </a:prstGeom>
          <a:noFill/>
          <a:ln/>
        </p:spPr>
        <p:txBody>
          <a:bodyPr wrap="square" lIns="0" tIns="0" rIns="0" bIns="0" rtlCol="0" anchor="ctr"/>
          <a:lstStyle/>
          <a:p>
            <a:pPr algn="l" indent="0" marL="0">
              <a:buNone/>
            </a:pPr>
            <a:r>
              <a:rPr lang="en-US" sz="1200" dirty="0">
                <a:solidFill>
                  <a:srgbClr val="334155"/>
                </a:solidFill>
                <a:latin typeface="Open Sans" pitchFamily="34" charset="0"/>
                <a:ea typeface="Open Sans" pitchFamily="34" charset="-122"/>
                <a:cs typeface="Open Sans" pitchFamily="34" charset="-120"/>
              </a:rPr>
              <a:t>No parking available near the store</a:t>
            </a:r>
            <a:endParaRPr lang="en-US" sz="1200" dirty="0"/>
          </a:p>
        </p:txBody>
      </p:sp>
      <p:sp>
        <p:nvSpPr>
          <p:cNvPr id="25" name="Shape 16"/>
          <p:cNvSpPr/>
          <p:nvPr/>
        </p:nvSpPr>
        <p:spPr>
          <a:xfrm>
            <a:off x="905256" y="4572000"/>
            <a:ext cx="4714646" cy="9144"/>
          </a:xfrm>
          <a:prstGeom prst="rect">
            <a:avLst/>
          </a:prstGeom>
          <a:solidFill>
            <a:srgbClr val="E2E8F0"/>
          </a:solidFill>
          <a:ln w="12700">
            <a:solidFill>
              <a:srgbClr val="E2E8F0">
                <a:alpha val="0"/>
              </a:srgbClr>
            </a:solidFill>
            <a:prstDash val="solid"/>
          </a:ln>
        </p:spPr>
      </p:sp>
      <p:sp>
        <p:nvSpPr>
          <p:cNvPr id="26" name="Shape 17"/>
          <p:cNvSpPr/>
          <p:nvPr/>
        </p:nvSpPr>
        <p:spPr>
          <a:xfrm>
            <a:off x="981151" y="4191610"/>
            <a:ext cx="304495" cy="304495"/>
          </a:xfrm>
          <a:prstGeom prst="ellipse">
            <a:avLst/>
          </a:prstGeom>
          <a:solidFill>
            <a:srgbClr val="E2E8F0"/>
          </a:solidFill>
          <a:ln w="12700">
            <a:solidFill>
              <a:srgbClr val="FFFFFF">
                <a:alpha val="0"/>
              </a:srgbClr>
            </a:solidFill>
            <a:prstDash val="solid"/>
          </a:ln>
        </p:spPr>
      </p:sp>
      <p:pic>
        <p:nvPicPr>
          <p:cNvPr id="27" name="Image 7" descr="preencoded.png">    </p:cNvPr>
          <p:cNvPicPr>
            <a:picLocks noChangeAspect="1"/>
          </p:cNvPicPr>
          <p:nvPr/>
        </p:nvPicPr>
        <p:blipFill>
          <a:blip r:embed="rId8"/>
          <a:srcRect l="0" r="0" t="0" b="0"/>
          <a:stretch/>
        </p:blipFill>
        <p:spPr>
          <a:xfrm>
            <a:off x="1057046" y="4267505"/>
            <a:ext cx="152705" cy="152705"/>
          </a:xfrm>
          <a:prstGeom prst="rect">
            <a:avLst/>
          </a:prstGeom>
        </p:spPr>
      </p:pic>
      <p:sp>
        <p:nvSpPr>
          <p:cNvPr id="28" name="Text 18"/>
          <p:cNvSpPr txBox="1"/>
          <p:nvPr/>
        </p:nvSpPr>
        <p:spPr>
          <a:xfrm>
            <a:off x="1429207" y="4229100"/>
            <a:ext cx="3242462" cy="228600"/>
          </a:xfrm>
          <a:prstGeom prst="rect">
            <a:avLst/>
          </a:prstGeom>
          <a:noFill/>
          <a:ln/>
        </p:spPr>
        <p:txBody>
          <a:bodyPr wrap="square" lIns="0" tIns="0" rIns="0" bIns="0" rtlCol="0" anchor="ctr"/>
          <a:lstStyle/>
          <a:p>
            <a:pPr algn="l" indent="0" marL="0">
              <a:buNone/>
            </a:pPr>
            <a:r>
              <a:rPr lang="en-US" sz="1200" dirty="0">
                <a:solidFill>
                  <a:srgbClr val="334155"/>
                </a:solidFill>
                <a:latin typeface="Open Sans" pitchFamily="34" charset="0"/>
                <a:ea typeface="Open Sans" pitchFamily="34" charset="-122"/>
                <a:cs typeface="Open Sans" pitchFamily="34" charset="-120"/>
              </a:rPr>
              <a:t>Long wait times or slow checkout lines</a:t>
            </a:r>
            <a:endParaRPr lang="en-US" sz="1200" dirty="0"/>
          </a:p>
        </p:txBody>
      </p:sp>
      <p:sp>
        <p:nvSpPr>
          <p:cNvPr id="29" name="Shape 19"/>
          <p:cNvSpPr/>
          <p:nvPr/>
        </p:nvSpPr>
        <p:spPr>
          <a:xfrm>
            <a:off x="981151" y="4810658"/>
            <a:ext cx="304495" cy="304495"/>
          </a:xfrm>
          <a:prstGeom prst="ellipse">
            <a:avLst/>
          </a:prstGeom>
          <a:solidFill>
            <a:srgbClr val="E2E8F0"/>
          </a:solidFill>
          <a:ln w="12700">
            <a:solidFill>
              <a:srgbClr val="FFFFFF">
                <a:alpha val="0"/>
              </a:srgbClr>
            </a:solidFill>
            <a:prstDash val="solid"/>
          </a:ln>
        </p:spPr>
      </p:sp>
      <p:pic>
        <p:nvPicPr>
          <p:cNvPr id="30" name="Image 8" descr="preencoded.png">    </p:cNvPr>
          <p:cNvPicPr>
            <a:picLocks noChangeAspect="1"/>
          </p:cNvPicPr>
          <p:nvPr/>
        </p:nvPicPr>
        <p:blipFill>
          <a:blip r:embed="rId9"/>
          <a:srcRect l="0" r="0" t="-180" b="-180"/>
          <a:stretch/>
        </p:blipFill>
        <p:spPr>
          <a:xfrm>
            <a:off x="1037844" y="4886554"/>
            <a:ext cx="190195" cy="152705"/>
          </a:xfrm>
          <a:prstGeom prst="rect">
            <a:avLst/>
          </a:prstGeom>
        </p:spPr>
      </p:pic>
      <p:sp>
        <p:nvSpPr>
          <p:cNvPr id="31" name="Text 20"/>
          <p:cNvSpPr txBox="1"/>
          <p:nvPr/>
        </p:nvSpPr>
        <p:spPr>
          <a:xfrm>
            <a:off x="1429207" y="4848149"/>
            <a:ext cx="2811780" cy="228600"/>
          </a:xfrm>
          <a:prstGeom prst="rect">
            <a:avLst/>
          </a:prstGeom>
          <a:noFill/>
          <a:ln/>
        </p:spPr>
        <p:txBody>
          <a:bodyPr wrap="square" lIns="0" tIns="0" rIns="0" bIns="0" rtlCol="0" anchor="ctr"/>
          <a:lstStyle/>
          <a:p>
            <a:pPr algn="l" indent="0" marL="0">
              <a:buNone/>
            </a:pPr>
            <a:r>
              <a:rPr lang="en-US" sz="1200" dirty="0">
                <a:solidFill>
                  <a:srgbClr val="334155"/>
                </a:solidFill>
                <a:latin typeface="Open Sans" pitchFamily="34" charset="0"/>
                <a:ea typeface="Open Sans" pitchFamily="34" charset="-122"/>
                <a:cs typeface="Open Sans" pitchFamily="34" charset="-120"/>
              </a:rPr>
              <a:t>Product is out of stock frequently</a:t>
            </a:r>
            <a:endParaRPr lang="en-US" sz="1200" dirty="0"/>
          </a:p>
        </p:txBody>
      </p:sp>
      <p:sp>
        <p:nvSpPr>
          <p:cNvPr id="32" name="Shape 21"/>
          <p:cNvSpPr/>
          <p:nvPr/>
        </p:nvSpPr>
        <p:spPr>
          <a:xfrm>
            <a:off x="6286500" y="1505102"/>
            <a:ext cx="5333695" cy="3924605"/>
          </a:xfrm>
          <a:prstGeom prst="roundRect">
            <a:avLst>
              <a:gd name="adj" fmla="val 679"/>
            </a:avLst>
          </a:prstGeom>
          <a:solidFill>
            <a:srgbClr val="F8FAFC"/>
          </a:solidFill>
          <a:ln/>
        </p:spPr>
      </p:sp>
      <p:sp>
        <p:nvSpPr>
          <p:cNvPr id="33" name="Shape 22"/>
          <p:cNvSpPr/>
          <p:nvPr/>
        </p:nvSpPr>
        <p:spPr>
          <a:xfrm>
            <a:off x="6286500" y="1505102"/>
            <a:ext cx="47549" cy="3924605"/>
          </a:xfrm>
          <a:prstGeom prst="roundRect">
            <a:avLst>
              <a:gd name="adj" fmla="val 56012"/>
            </a:avLst>
          </a:prstGeom>
          <a:solidFill>
            <a:srgbClr val="1E88E5"/>
          </a:solidFill>
          <a:ln w="12700">
            <a:solidFill>
              <a:srgbClr val="1E88E5">
                <a:alpha val="0"/>
              </a:srgbClr>
            </a:solidFill>
            <a:prstDash val="solid"/>
          </a:ln>
        </p:spPr>
      </p:sp>
      <p:sp>
        <p:nvSpPr>
          <p:cNvPr id="34" name="Shape 23"/>
          <p:cNvSpPr/>
          <p:nvPr/>
        </p:nvSpPr>
        <p:spPr>
          <a:xfrm>
            <a:off x="6620256" y="2086661"/>
            <a:ext cx="4714646" cy="19202"/>
          </a:xfrm>
          <a:prstGeom prst="rect">
            <a:avLst/>
          </a:prstGeom>
          <a:solidFill>
            <a:srgbClr val="DBEAFE"/>
          </a:solidFill>
          <a:ln w="12700">
            <a:solidFill>
              <a:srgbClr val="DBEAFE">
                <a:alpha val="0"/>
              </a:srgbClr>
            </a:solidFill>
            <a:prstDash val="solid"/>
          </a:ln>
        </p:spPr>
      </p:sp>
      <p:sp>
        <p:nvSpPr>
          <p:cNvPr id="35" name="Text 24"/>
          <p:cNvSpPr txBox="1"/>
          <p:nvPr/>
        </p:nvSpPr>
        <p:spPr>
          <a:xfrm>
            <a:off x="6620256" y="1743761"/>
            <a:ext cx="4791456" cy="267005"/>
          </a:xfrm>
          <a:prstGeom prst="rect">
            <a:avLst/>
          </a:prstGeom>
          <a:solidFill>
            <a:srgbClr val="FFFFFF">
              <a:alpha val="0"/>
            </a:srgbClr>
          </a:solidFill>
          <a:ln>
            <a:solidFill>
              <a:srgbClr val="FFFFFF">
                <a:alpha val="0"/>
              </a:srgbClr>
            </a:solidFill>
          </a:ln>
        </p:spPr>
        <p:txBody>
          <a:bodyPr wrap="square" lIns="0" tIns="0" rIns="0" bIns="0" rtlCol="0" anchor="t"/>
          <a:lstStyle/>
          <a:p>
            <a:pPr algn="l" indent="0" marL="0">
              <a:buNone/>
            </a:pPr>
            <a:r>
              <a:rPr lang="en-US" sz="1500" b="1" dirty="0">
                <a:solidFill>
                  <a:srgbClr val="1D4ED8"/>
                </a:solidFill>
                <a:latin typeface="Montserrat" pitchFamily="34" charset="0"/>
                <a:ea typeface="Montserrat" pitchFamily="34" charset="-122"/>
                <a:cs typeface="Montserrat" pitchFamily="34" charset="-120"/>
              </a:rPr>
              <a:t>Digital &amp; Interface Friction</a:t>
            </a:r>
            <a:endParaRPr lang="en-US" sz="1500" dirty="0"/>
          </a:p>
        </p:txBody>
      </p:sp>
      <p:sp>
        <p:nvSpPr>
          <p:cNvPr id="36" name="Shape 25"/>
          <p:cNvSpPr/>
          <p:nvPr/>
        </p:nvSpPr>
        <p:spPr>
          <a:xfrm>
            <a:off x="6620256" y="2714854"/>
            <a:ext cx="4714646" cy="9144"/>
          </a:xfrm>
          <a:prstGeom prst="rect">
            <a:avLst/>
          </a:prstGeom>
          <a:solidFill>
            <a:srgbClr val="E2E8F0"/>
          </a:solidFill>
          <a:ln w="12700">
            <a:solidFill>
              <a:srgbClr val="E2E8F0">
                <a:alpha val="0"/>
              </a:srgbClr>
            </a:solidFill>
            <a:prstDash val="solid"/>
          </a:ln>
        </p:spPr>
      </p:sp>
      <p:sp>
        <p:nvSpPr>
          <p:cNvPr id="37" name="Shape 26"/>
          <p:cNvSpPr/>
          <p:nvPr/>
        </p:nvSpPr>
        <p:spPr>
          <a:xfrm>
            <a:off x="6696151" y="2333549"/>
            <a:ext cx="304495" cy="304495"/>
          </a:xfrm>
          <a:prstGeom prst="ellipse">
            <a:avLst/>
          </a:prstGeom>
          <a:solidFill>
            <a:srgbClr val="E3F2FD"/>
          </a:solidFill>
          <a:ln w="12700">
            <a:solidFill>
              <a:srgbClr val="FFFFFF">
                <a:alpha val="0"/>
              </a:srgbClr>
            </a:solidFill>
            <a:prstDash val="solid"/>
          </a:ln>
        </p:spPr>
      </p:sp>
      <p:pic>
        <p:nvPicPr>
          <p:cNvPr id="38" name="Image 9" descr="preencoded.png">    </p:cNvPr>
          <p:cNvPicPr>
            <a:picLocks noChangeAspect="1"/>
          </p:cNvPicPr>
          <p:nvPr/>
        </p:nvPicPr>
        <p:blipFill>
          <a:blip r:embed="rId10"/>
          <a:srcRect l="0" r="0" t="-180" b="-180"/>
          <a:stretch/>
        </p:blipFill>
        <p:spPr>
          <a:xfrm>
            <a:off x="6801307" y="2410358"/>
            <a:ext cx="95098" cy="152705"/>
          </a:xfrm>
          <a:prstGeom prst="rect">
            <a:avLst/>
          </a:prstGeom>
        </p:spPr>
      </p:pic>
      <p:sp>
        <p:nvSpPr>
          <p:cNvPr id="39" name="Text 27"/>
          <p:cNvSpPr txBox="1"/>
          <p:nvPr/>
        </p:nvSpPr>
        <p:spPr>
          <a:xfrm>
            <a:off x="7144207" y="2371954"/>
            <a:ext cx="3332988" cy="228600"/>
          </a:xfrm>
          <a:prstGeom prst="rect">
            <a:avLst/>
          </a:prstGeom>
          <a:noFill/>
          <a:ln/>
        </p:spPr>
        <p:txBody>
          <a:bodyPr wrap="square" lIns="0" tIns="0" rIns="0" bIns="0" rtlCol="0" anchor="ctr"/>
          <a:lstStyle/>
          <a:p>
            <a:pPr algn="l" indent="0" marL="0">
              <a:buNone/>
            </a:pPr>
            <a:r>
              <a:rPr lang="en-US" sz="1200" dirty="0">
                <a:solidFill>
                  <a:srgbClr val="334155"/>
                </a:solidFill>
                <a:latin typeface="Open Sans" pitchFamily="34" charset="0"/>
                <a:ea typeface="Open Sans" pitchFamily="34" charset="-122"/>
                <a:cs typeface="Open Sans" pitchFamily="34" charset="-120"/>
              </a:rPr>
              <a:t>Confusing website navigation or menus</a:t>
            </a:r>
            <a:endParaRPr lang="en-US" sz="1200" dirty="0"/>
          </a:p>
        </p:txBody>
      </p:sp>
      <p:sp>
        <p:nvSpPr>
          <p:cNvPr id="40" name="Shape 28"/>
          <p:cNvSpPr/>
          <p:nvPr/>
        </p:nvSpPr>
        <p:spPr>
          <a:xfrm>
            <a:off x="6620256" y="3333902"/>
            <a:ext cx="4714646" cy="9144"/>
          </a:xfrm>
          <a:prstGeom prst="rect">
            <a:avLst/>
          </a:prstGeom>
          <a:solidFill>
            <a:srgbClr val="E2E8F0"/>
          </a:solidFill>
          <a:ln w="12700">
            <a:solidFill>
              <a:srgbClr val="E2E8F0">
                <a:alpha val="0"/>
              </a:srgbClr>
            </a:solidFill>
            <a:prstDash val="solid"/>
          </a:ln>
        </p:spPr>
      </p:sp>
      <p:sp>
        <p:nvSpPr>
          <p:cNvPr id="41" name="Shape 29"/>
          <p:cNvSpPr/>
          <p:nvPr/>
        </p:nvSpPr>
        <p:spPr>
          <a:xfrm>
            <a:off x="6696151" y="2952598"/>
            <a:ext cx="304495" cy="304495"/>
          </a:xfrm>
          <a:prstGeom prst="ellipse">
            <a:avLst/>
          </a:prstGeom>
          <a:solidFill>
            <a:srgbClr val="E3F2FD"/>
          </a:solidFill>
          <a:ln w="12700">
            <a:solidFill>
              <a:srgbClr val="FFFFFF">
                <a:alpha val="0"/>
              </a:srgbClr>
            </a:solidFill>
            <a:prstDash val="solid"/>
          </a:ln>
        </p:spPr>
      </p:sp>
      <p:pic>
        <p:nvPicPr>
          <p:cNvPr id="42" name="Image 10" descr="preencoded.png">    </p:cNvPr>
          <p:cNvPicPr>
            <a:picLocks noChangeAspect="1"/>
          </p:cNvPicPr>
          <p:nvPr/>
        </p:nvPicPr>
        <p:blipFill>
          <a:blip r:embed="rId11"/>
          <a:srcRect l="0" r="0" t="0" b="0"/>
          <a:stretch/>
        </p:blipFill>
        <p:spPr>
          <a:xfrm>
            <a:off x="6772046" y="3029407"/>
            <a:ext cx="152705" cy="152705"/>
          </a:xfrm>
          <a:prstGeom prst="rect">
            <a:avLst/>
          </a:prstGeom>
        </p:spPr>
      </p:pic>
      <p:sp>
        <p:nvSpPr>
          <p:cNvPr id="43" name="Text 30"/>
          <p:cNvSpPr txBox="1"/>
          <p:nvPr/>
        </p:nvSpPr>
        <p:spPr>
          <a:xfrm>
            <a:off x="7144207" y="2991002"/>
            <a:ext cx="3366821" cy="228600"/>
          </a:xfrm>
          <a:prstGeom prst="rect">
            <a:avLst/>
          </a:prstGeom>
          <a:noFill/>
          <a:ln/>
        </p:spPr>
        <p:txBody>
          <a:bodyPr wrap="square" lIns="0" tIns="0" rIns="0" bIns="0" rtlCol="0" anchor="ctr"/>
          <a:lstStyle/>
          <a:p>
            <a:pPr algn="l" indent="0" marL="0">
              <a:buNone/>
            </a:pPr>
            <a:r>
              <a:rPr lang="en-US" sz="1200" dirty="0">
                <a:solidFill>
                  <a:srgbClr val="334155"/>
                </a:solidFill>
                <a:latin typeface="Open Sans" pitchFamily="34" charset="0"/>
                <a:ea typeface="Open Sans" pitchFamily="34" charset="-122"/>
                <a:cs typeface="Open Sans" pitchFamily="34" charset="-120"/>
              </a:rPr>
              <a:t>Slow page load speeds causing bounces</a:t>
            </a:r>
            <a:endParaRPr lang="en-US" sz="1200" dirty="0"/>
          </a:p>
        </p:txBody>
      </p:sp>
      <p:sp>
        <p:nvSpPr>
          <p:cNvPr id="44" name="Shape 31"/>
          <p:cNvSpPr/>
          <p:nvPr/>
        </p:nvSpPr>
        <p:spPr>
          <a:xfrm>
            <a:off x="6620256" y="3952951"/>
            <a:ext cx="4714646" cy="9144"/>
          </a:xfrm>
          <a:prstGeom prst="rect">
            <a:avLst/>
          </a:prstGeom>
          <a:solidFill>
            <a:srgbClr val="E2E8F0"/>
          </a:solidFill>
          <a:ln w="12700">
            <a:solidFill>
              <a:srgbClr val="E2E8F0">
                <a:alpha val="0"/>
              </a:srgbClr>
            </a:solidFill>
            <a:prstDash val="solid"/>
          </a:ln>
        </p:spPr>
      </p:sp>
      <p:sp>
        <p:nvSpPr>
          <p:cNvPr id="45" name="Shape 32"/>
          <p:cNvSpPr/>
          <p:nvPr/>
        </p:nvSpPr>
        <p:spPr>
          <a:xfrm>
            <a:off x="6696151" y="3572561"/>
            <a:ext cx="304495" cy="304495"/>
          </a:xfrm>
          <a:prstGeom prst="ellipse">
            <a:avLst/>
          </a:prstGeom>
          <a:solidFill>
            <a:srgbClr val="E3F2FD"/>
          </a:solidFill>
          <a:ln w="12700">
            <a:solidFill>
              <a:srgbClr val="FFFFFF">
                <a:alpha val="0"/>
              </a:srgbClr>
            </a:solidFill>
            <a:prstDash val="solid"/>
          </a:ln>
        </p:spPr>
      </p:sp>
      <p:pic>
        <p:nvPicPr>
          <p:cNvPr id="46" name="Image 11" descr="preencoded.png">    </p:cNvPr>
          <p:cNvPicPr>
            <a:picLocks noChangeAspect="1"/>
          </p:cNvPicPr>
          <p:nvPr/>
        </p:nvPicPr>
        <p:blipFill>
          <a:blip r:embed="rId12"/>
          <a:srcRect l="0" r="0" t="-180" b="-180"/>
          <a:stretch/>
        </p:blipFill>
        <p:spPr>
          <a:xfrm>
            <a:off x="6752844" y="3648456"/>
            <a:ext cx="190195" cy="152705"/>
          </a:xfrm>
          <a:prstGeom prst="rect">
            <a:avLst/>
          </a:prstGeom>
        </p:spPr>
      </p:pic>
      <p:sp>
        <p:nvSpPr>
          <p:cNvPr id="47" name="Text 33"/>
          <p:cNvSpPr txBox="1"/>
          <p:nvPr/>
        </p:nvSpPr>
        <p:spPr>
          <a:xfrm>
            <a:off x="7144207" y="3610051"/>
            <a:ext cx="3455518" cy="228600"/>
          </a:xfrm>
          <a:prstGeom prst="rect">
            <a:avLst/>
          </a:prstGeom>
          <a:noFill/>
          <a:ln/>
        </p:spPr>
        <p:txBody>
          <a:bodyPr wrap="square" lIns="0" tIns="0" rIns="0" bIns="0" rtlCol="0" anchor="ctr"/>
          <a:lstStyle/>
          <a:p>
            <a:pPr algn="l" indent="0" marL="0">
              <a:buNone/>
            </a:pPr>
            <a:r>
              <a:rPr lang="en-US" sz="1200" dirty="0">
                <a:solidFill>
                  <a:srgbClr val="334155"/>
                </a:solidFill>
                <a:latin typeface="Open Sans" pitchFamily="34" charset="0"/>
                <a:ea typeface="Open Sans" pitchFamily="34" charset="-122"/>
                <a:cs typeface="Open Sans" pitchFamily="34" charset="-120"/>
              </a:rPr>
              <a:t>Forced account creation before checkout</a:t>
            </a:r>
            <a:endParaRPr lang="en-US" sz="1200" dirty="0"/>
          </a:p>
        </p:txBody>
      </p:sp>
      <p:sp>
        <p:nvSpPr>
          <p:cNvPr id="48" name="Shape 34"/>
          <p:cNvSpPr/>
          <p:nvPr/>
        </p:nvSpPr>
        <p:spPr>
          <a:xfrm>
            <a:off x="6620256" y="4572000"/>
            <a:ext cx="4714646" cy="9144"/>
          </a:xfrm>
          <a:prstGeom prst="rect">
            <a:avLst/>
          </a:prstGeom>
          <a:solidFill>
            <a:srgbClr val="E2E8F0"/>
          </a:solidFill>
          <a:ln w="12700">
            <a:solidFill>
              <a:srgbClr val="E2E8F0">
                <a:alpha val="0"/>
              </a:srgbClr>
            </a:solidFill>
            <a:prstDash val="solid"/>
          </a:ln>
        </p:spPr>
      </p:sp>
      <p:sp>
        <p:nvSpPr>
          <p:cNvPr id="49" name="Shape 35"/>
          <p:cNvSpPr/>
          <p:nvPr/>
        </p:nvSpPr>
        <p:spPr>
          <a:xfrm>
            <a:off x="6696151" y="4191610"/>
            <a:ext cx="304495" cy="304495"/>
          </a:xfrm>
          <a:prstGeom prst="ellipse">
            <a:avLst/>
          </a:prstGeom>
          <a:solidFill>
            <a:srgbClr val="E3F2FD"/>
          </a:solidFill>
          <a:ln w="12700">
            <a:solidFill>
              <a:srgbClr val="FFFFFF">
                <a:alpha val="0"/>
              </a:srgbClr>
            </a:solidFill>
            <a:prstDash val="solid"/>
          </a:ln>
        </p:spPr>
      </p:sp>
      <p:pic>
        <p:nvPicPr>
          <p:cNvPr id="50" name="Image 12" descr="preencoded.png">    </p:cNvPr>
          <p:cNvPicPr>
            <a:picLocks noChangeAspect="1"/>
          </p:cNvPicPr>
          <p:nvPr/>
        </p:nvPicPr>
        <p:blipFill>
          <a:blip r:embed="rId13"/>
          <a:srcRect l="-33" r="-33" t="0" b="0"/>
          <a:stretch/>
        </p:blipFill>
        <p:spPr>
          <a:xfrm>
            <a:off x="6762902" y="4267505"/>
            <a:ext cx="171907" cy="152705"/>
          </a:xfrm>
          <a:prstGeom prst="rect">
            <a:avLst/>
          </a:prstGeom>
        </p:spPr>
      </p:pic>
      <p:sp>
        <p:nvSpPr>
          <p:cNvPr id="51" name="Text 36"/>
          <p:cNvSpPr txBox="1"/>
          <p:nvPr/>
        </p:nvSpPr>
        <p:spPr>
          <a:xfrm>
            <a:off x="7144207" y="4229100"/>
            <a:ext cx="3970325" cy="228600"/>
          </a:xfrm>
          <a:prstGeom prst="rect">
            <a:avLst/>
          </a:prstGeom>
          <a:noFill/>
          <a:ln/>
        </p:spPr>
        <p:txBody>
          <a:bodyPr wrap="square" lIns="0" tIns="0" rIns="0" bIns="0" rtlCol="0" anchor="ctr"/>
          <a:lstStyle/>
          <a:p>
            <a:pPr algn="l" indent="0" marL="0">
              <a:buNone/>
            </a:pPr>
            <a:r>
              <a:rPr lang="en-US" sz="1200" dirty="0">
                <a:solidFill>
                  <a:srgbClr val="334155"/>
                </a:solidFill>
                <a:latin typeface="Open Sans" pitchFamily="34" charset="0"/>
                <a:ea typeface="Open Sans" pitchFamily="34" charset="-122"/>
                <a:cs typeface="Open Sans" pitchFamily="34" charset="-120"/>
              </a:rPr>
              <a:t>Limited payment options (no Apple Pay/PayPal)</a:t>
            </a:r>
            <a:endParaRPr lang="en-US" sz="1200" dirty="0"/>
          </a:p>
        </p:txBody>
      </p:sp>
      <p:sp>
        <p:nvSpPr>
          <p:cNvPr id="52" name="Shape 37"/>
          <p:cNvSpPr/>
          <p:nvPr/>
        </p:nvSpPr>
        <p:spPr>
          <a:xfrm>
            <a:off x="6696151" y="4810658"/>
            <a:ext cx="304495" cy="304495"/>
          </a:xfrm>
          <a:prstGeom prst="ellipse">
            <a:avLst/>
          </a:prstGeom>
          <a:solidFill>
            <a:srgbClr val="E3F2FD"/>
          </a:solidFill>
          <a:ln w="12700">
            <a:solidFill>
              <a:srgbClr val="FFFFFF">
                <a:alpha val="0"/>
              </a:srgbClr>
            </a:solidFill>
            <a:prstDash val="solid"/>
          </a:ln>
        </p:spPr>
      </p:sp>
      <p:pic>
        <p:nvPicPr>
          <p:cNvPr id="53" name="Image 13" descr="preencoded.png">    </p:cNvPr>
          <p:cNvPicPr>
            <a:picLocks noChangeAspect="1"/>
          </p:cNvPicPr>
          <p:nvPr/>
        </p:nvPicPr>
        <p:blipFill>
          <a:blip r:embed="rId14"/>
          <a:srcRect l="0" r="0" t="-180" b="-180"/>
          <a:stretch/>
        </p:blipFill>
        <p:spPr>
          <a:xfrm>
            <a:off x="6752844" y="4886554"/>
            <a:ext cx="190195" cy="152705"/>
          </a:xfrm>
          <a:prstGeom prst="rect">
            <a:avLst/>
          </a:prstGeom>
        </p:spPr>
      </p:pic>
      <p:sp>
        <p:nvSpPr>
          <p:cNvPr id="54" name="Text 38"/>
          <p:cNvSpPr txBox="1"/>
          <p:nvPr/>
        </p:nvSpPr>
        <p:spPr>
          <a:xfrm>
            <a:off x="7144207" y="4848149"/>
            <a:ext cx="3208630" cy="228600"/>
          </a:xfrm>
          <a:prstGeom prst="rect">
            <a:avLst/>
          </a:prstGeom>
          <a:noFill/>
          <a:ln/>
        </p:spPr>
        <p:txBody>
          <a:bodyPr wrap="square" lIns="0" tIns="0" rIns="0" bIns="0" rtlCol="0" anchor="ctr"/>
          <a:lstStyle/>
          <a:p>
            <a:pPr algn="l" indent="0" marL="0">
              <a:buNone/>
            </a:pPr>
            <a:r>
              <a:rPr lang="en-US" sz="1200" dirty="0">
                <a:solidFill>
                  <a:srgbClr val="334155"/>
                </a:solidFill>
                <a:latin typeface="Open Sans" pitchFamily="34" charset="0"/>
                <a:ea typeface="Open Sans" pitchFamily="34" charset="-122"/>
                <a:cs typeface="Open Sans" pitchFamily="34" charset="-120"/>
              </a:rPr>
              <a:t>Unclear shipping times or hidden fees</a:t>
            </a:r>
            <a:endParaRPr lang="en-US" sz="1200" dirty="0"/>
          </a:p>
        </p:txBody>
      </p:sp>
      <p:pic>
        <p:nvPicPr>
          <p:cNvPr id="55" name="Image 14" descr="preencoded.png">    </p:cNvPr>
          <p:cNvPicPr>
            <a:picLocks noChangeAspect="1"/>
          </p:cNvPicPr>
          <p:nvPr/>
        </p:nvPicPr>
        <p:blipFill>
          <a:blip r:embed="rId15"/>
          <a:srcRect l="-8" r="-8" t="0" b="0"/>
          <a:stretch/>
        </p:blipFill>
        <p:spPr>
          <a:xfrm>
            <a:off x="571500" y="5429707"/>
            <a:ext cx="11048695" cy="780898"/>
          </a:xfrm>
          <a:prstGeom prst="rect">
            <a:avLst/>
          </a:prstGeom>
        </p:spPr>
      </p:pic>
      <p:pic>
        <p:nvPicPr>
          <p:cNvPr id="56" name="Image 15" descr="preencoded.png">    </p:cNvPr>
          <p:cNvPicPr>
            <a:picLocks noChangeAspect="1"/>
          </p:cNvPicPr>
          <p:nvPr/>
        </p:nvPicPr>
        <p:blipFill>
          <a:blip r:embed="rId16"/>
          <a:srcRect l="0" r="0" t="0" b="0"/>
          <a:stretch/>
        </p:blipFill>
        <p:spPr>
          <a:xfrm>
            <a:off x="857707" y="5287061"/>
            <a:ext cx="381305" cy="381305"/>
          </a:xfrm>
          <a:prstGeom prst="rect">
            <a:avLst/>
          </a:prstGeom>
        </p:spPr>
      </p:pic>
      <p:pic>
        <p:nvPicPr>
          <p:cNvPr id="57" name="Image 16" descr="preencoded.png">    </p:cNvPr>
          <p:cNvPicPr>
            <a:picLocks noChangeAspect="1"/>
          </p:cNvPicPr>
          <p:nvPr/>
        </p:nvPicPr>
        <p:blipFill>
          <a:blip r:embed="rId17"/>
          <a:srcRect l="-760" r="-760" t="0" b="0"/>
          <a:stretch/>
        </p:blipFill>
        <p:spPr>
          <a:xfrm>
            <a:off x="972007" y="5391302"/>
            <a:ext cx="152705" cy="171907"/>
          </a:xfrm>
          <a:prstGeom prst="rect">
            <a:avLst/>
          </a:prstGeom>
        </p:spPr>
      </p:pic>
      <p:sp>
        <p:nvSpPr>
          <p:cNvPr id="58" name="Text 39"/>
          <p:cNvSpPr txBox="1"/>
          <p:nvPr/>
        </p:nvSpPr>
        <p:spPr>
          <a:xfrm>
            <a:off x="2990088" y="5667451"/>
            <a:ext cx="6220663" cy="305410"/>
          </a:xfrm>
          <a:prstGeom prst="rect">
            <a:avLst/>
          </a:prstGeom>
          <a:noFill/>
          <a:ln/>
        </p:spPr>
        <p:txBody>
          <a:bodyPr wrap="square" lIns="0" tIns="0" rIns="0" bIns="0" rtlCol="0" anchor="ctr"/>
          <a:lstStyle/>
          <a:p>
            <a:pPr algn="ctr" indent="0" marL="0">
              <a:buNone/>
            </a:pPr>
            <a:r>
              <a:rPr lang="en-US" sz="1800" i="1" spc="45" kern="0" dirty="0">
                <a:solidFill>
                  <a:srgbClr val="FFFFFF"/>
                </a:solidFill>
                <a:latin typeface="Open Sans" pitchFamily="34" charset="0"/>
                <a:ea typeface="Open Sans" pitchFamily="34" charset="-122"/>
                <a:cs typeface="Open Sans" pitchFamily="34" charset="-120"/>
              </a:rPr>
              <a:t>"The harder it is to buy, the less valuable it feels."</a:t>
            </a:r>
            <a:endParaRPr lang="en-US" sz="1800" dirty="0"/>
          </a:p>
        </p:txBody>
      </p:sp>
      <p:sp>
        <p:nvSpPr>
          <p:cNvPr id="59" name="Shape 40"/>
          <p:cNvSpPr/>
          <p:nvPr/>
        </p:nvSpPr>
        <p:spPr>
          <a:xfrm>
            <a:off x="0" y="6495898"/>
            <a:ext cx="12191695" cy="362102"/>
          </a:xfrm>
          <a:prstGeom prst="rect">
            <a:avLst/>
          </a:prstGeom>
          <a:solidFill>
            <a:srgbClr val="FFFFFF"/>
          </a:solidFill>
          <a:ln/>
        </p:spPr>
      </p:sp>
      <p:sp>
        <p:nvSpPr>
          <p:cNvPr id="60" name="Shape 41"/>
          <p:cNvSpPr/>
          <p:nvPr/>
        </p:nvSpPr>
        <p:spPr>
          <a:xfrm>
            <a:off x="0" y="6495898"/>
            <a:ext cx="12191695" cy="9144"/>
          </a:xfrm>
          <a:prstGeom prst="rect">
            <a:avLst/>
          </a:prstGeom>
          <a:solidFill>
            <a:srgbClr val="E5E7EB"/>
          </a:solidFill>
          <a:ln w="12700">
            <a:solidFill>
              <a:srgbClr val="E5E7EB">
                <a:alpha val="0"/>
              </a:srgbClr>
            </a:solidFill>
            <a:prstDash val="solid"/>
          </a:ln>
        </p:spPr>
      </p:sp>
      <p:sp>
        <p:nvSpPr>
          <p:cNvPr id="61" name="Text 42"/>
          <p:cNvSpPr txBox="1"/>
          <p:nvPr/>
        </p:nvSpPr>
        <p:spPr>
          <a:xfrm>
            <a:off x="571500" y="6586423"/>
            <a:ext cx="2629814"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Principles of Marketing • Module 7</a:t>
            </a:r>
            <a:endParaRPr lang="en-US" sz="1000" dirty="0"/>
          </a:p>
        </p:txBody>
      </p:sp>
      <p:sp>
        <p:nvSpPr>
          <p:cNvPr id="62" name="Text 43"/>
          <p:cNvSpPr txBox="1"/>
          <p:nvPr/>
        </p:nvSpPr>
        <p:spPr>
          <a:xfrm>
            <a:off x="11544300" y="6586423"/>
            <a:ext cx="162763"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5</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3F4F6"/>
          </a:solidFill>
          <a:ln w="12700">
            <a:solidFill>
              <a:srgbClr val="FFFFFF">
                <a:alpha val="0"/>
              </a:srgbClr>
            </a:solidFill>
            <a:prstDash val="solid"/>
          </a:ln>
        </p:spPr>
      </p:sp>
      <p:pic>
        <p:nvPicPr>
          <p:cNvPr id="3" name="Image 0" descr="preencoded.png">    </p:cNvPr>
          <p:cNvPicPr>
            <a:picLocks noChangeAspect="1"/>
          </p:cNvPicPr>
          <p:nvPr/>
        </p:nvPicPr>
        <p:blipFill>
          <a:blip r:embed="rId1"/>
          <a:srcRect l="0" r="0" t="-1" b="-1"/>
          <a:stretch/>
        </p:blipFill>
        <p:spPr>
          <a:xfrm>
            <a:off x="0" y="0"/>
            <a:ext cx="12191695" cy="6858000"/>
          </a:xfrm>
          <a:prstGeom prst="rect">
            <a:avLst/>
          </a:prstGeom>
        </p:spPr>
      </p:pic>
      <p:pic>
        <p:nvPicPr>
          <p:cNvPr id="4" name="Image 1" descr="preencoded.png">    </p:cNvPr>
          <p:cNvPicPr>
            <a:picLocks noChangeAspect="1"/>
          </p:cNvPicPr>
          <p:nvPr/>
        </p:nvPicPr>
        <p:blipFill>
          <a:blip r:embed="rId2"/>
          <a:srcRect l="0" r="0" t="0" b="0"/>
          <a:stretch/>
        </p:blipFill>
        <p:spPr>
          <a:xfrm>
            <a:off x="0" y="0"/>
            <a:ext cx="114300" cy="6858000"/>
          </a:xfrm>
          <a:prstGeom prst="rect">
            <a:avLst/>
          </a:prstGeom>
        </p:spPr>
      </p:pic>
      <p:pic>
        <p:nvPicPr>
          <p:cNvPr id="5" name="Image 2" descr="preencoded.png">    </p:cNvPr>
          <p:cNvPicPr>
            <a:picLocks noChangeAspect="1"/>
          </p:cNvPicPr>
          <p:nvPr/>
        </p:nvPicPr>
        <p:blipFill>
          <a:blip r:embed="rId3">
            <a:alphaModFix amt="50000"/>
          </a:blip>
          <a:srcRect l="0" r="0" t="0" b="0"/>
          <a:stretch/>
        </p:blipFill>
        <p:spPr>
          <a:xfrm>
            <a:off x="8858707" y="3524098"/>
            <a:ext cx="3810305" cy="3810305"/>
          </a:xfrm>
          <a:prstGeom prst="rect">
            <a:avLst/>
          </a:prstGeom>
        </p:spPr>
      </p:pic>
      <p:sp>
        <p:nvSpPr>
          <p:cNvPr id="6" name="Shape 1"/>
          <p:cNvSpPr/>
          <p:nvPr/>
        </p:nvSpPr>
        <p:spPr>
          <a:xfrm>
            <a:off x="952805" y="1429207"/>
            <a:ext cx="10477195" cy="19202"/>
          </a:xfrm>
          <a:prstGeom prst="rect">
            <a:avLst/>
          </a:prstGeom>
          <a:solidFill>
            <a:srgbClr val="E5E7EB"/>
          </a:solidFill>
          <a:ln w="12700">
            <a:solidFill>
              <a:srgbClr val="E5E7EB">
                <a:alpha val="0"/>
              </a:srgbClr>
            </a:solidFill>
            <a:prstDash val="solid"/>
          </a:ln>
        </p:spPr>
      </p:sp>
      <p:pic>
        <p:nvPicPr>
          <p:cNvPr id="7" name="Image 3" descr="preencoded.png">    </p:cNvPr>
          <p:cNvPicPr>
            <a:picLocks noChangeAspect="1"/>
          </p:cNvPicPr>
          <p:nvPr/>
        </p:nvPicPr>
        <p:blipFill>
          <a:blip r:embed="rId4"/>
          <a:srcRect l="-133" r="-133" t="0" b="0"/>
          <a:stretch/>
        </p:blipFill>
        <p:spPr>
          <a:xfrm>
            <a:off x="952805" y="476402"/>
            <a:ext cx="171907" cy="228600"/>
          </a:xfrm>
          <a:prstGeom prst="rect">
            <a:avLst/>
          </a:prstGeom>
        </p:spPr>
      </p:pic>
      <p:sp>
        <p:nvSpPr>
          <p:cNvPr id="8" name="Text 2"/>
          <p:cNvSpPr txBox="1"/>
          <p:nvPr/>
        </p:nvSpPr>
        <p:spPr>
          <a:xfrm>
            <a:off x="1238098" y="476402"/>
            <a:ext cx="829361" cy="228600"/>
          </a:xfrm>
          <a:prstGeom prst="rect">
            <a:avLst/>
          </a:prstGeom>
          <a:noFill/>
          <a:ln/>
        </p:spPr>
        <p:txBody>
          <a:bodyPr wrap="square" lIns="0" tIns="0" rIns="0" bIns="0" rtlCol="0" anchor="ctr"/>
          <a:lstStyle/>
          <a:p>
            <a:pPr algn="l" indent="0" marL="0">
              <a:buNone/>
            </a:pPr>
            <a:r>
              <a:rPr lang="en-US" sz="1000" b="1" spc="52" kern="0" dirty="0">
                <a:solidFill>
                  <a:srgbClr val="6B7280"/>
                </a:solidFill>
                <a:latin typeface="Open Sans" pitchFamily="34" charset="0"/>
                <a:ea typeface="Open Sans" pitchFamily="34" charset="-122"/>
                <a:cs typeface="Open Sans" pitchFamily="34" charset="-120"/>
              </a:rPr>
              <a:t>Module 7</a:t>
            </a:r>
            <a:endParaRPr lang="en-US" sz="1000" dirty="0"/>
          </a:p>
        </p:txBody>
      </p:sp>
      <p:sp>
        <p:nvSpPr>
          <p:cNvPr id="9" name="Text 3"/>
          <p:cNvSpPr txBox="1"/>
          <p:nvPr/>
        </p:nvSpPr>
        <p:spPr>
          <a:xfrm>
            <a:off x="952805" y="780898"/>
            <a:ext cx="10668305" cy="457200"/>
          </a:xfrm>
          <a:prstGeom prst="rect">
            <a:avLst/>
          </a:prstGeom>
          <a:noFill/>
          <a:ln/>
        </p:spPr>
        <p:txBody>
          <a:bodyPr wrap="square" lIns="0" tIns="0" rIns="0" bIns="0" rtlCol="0" anchor="ctr"/>
          <a:lstStyle/>
          <a:p>
            <a:pPr algn="l" indent="0" marL="0">
              <a:buNone/>
            </a:pPr>
            <a:r>
              <a:rPr lang="en-US" sz="3600" b="1" dirty="0">
                <a:solidFill>
                  <a:srgbClr val="1F2937"/>
                </a:solidFill>
                <a:latin typeface="Montserrat" pitchFamily="34" charset="0"/>
                <a:ea typeface="Montserrat" pitchFamily="34" charset="-122"/>
                <a:cs typeface="Montserrat" pitchFamily="34" charset="-120"/>
              </a:rPr>
              <a:t> Learning </a:t>
            </a:r>
            <a:pPr algn="l" indent="0" marL="0">
              <a:buNone/>
            </a:pPr>
            <a:r>
              <a:rPr lang="en-US" sz="3600" b="1" dirty="0">
                <a:solidFill>
                  <a:srgbClr val="2563EB"/>
                </a:solidFill>
                <a:latin typeface="Montserrat" pitchFamily="34" charset="0"/>
                <a:ea typeface="Montserrat" pitchFamily="34" charset="-122"/>
                <a:cs typeface="Montserrat" pitchFamily="34" charset="-120"/>
              </a:rPr>
              <a:t>Objectives</a:t>
            </a:r>
            <a:endParaRPr lang="en-US" sz="3600" dirty="0"/>
          </a:p>
        </p:txBody>
      </p:sp>
      <p:sp>
        <p:nvSpPr>
          <p:cNvPr id="10" name="Shape 4"/>
          <p:cNvSpPr/>
          <p:nvPr/>
        </p:nvSpPr>
        <p:spPr>
          <a:xfrm>
            <a:off x="952805" y="1923898"/>
            <a:ext cx="10477195" cy="838505"/>
          </a:xfrm>
          <a:prstGeom prst="roundRect">
            <a:avLst>
              <a:gd name="adj" fmla="val 14871"/>
            </a:avLst>
          </a:prstGeom>
          <a:solidFill>
            <a:srgbClr val="F8FAFC"/>
          </a:solidFill>
          <a:ln/>
        </p:spPr>
      </p:sp>
      <p:sp>
        <p:nvSpPr>
          <p:cNvPr id="11" name="Shape 5"/>
          <p:cNvSpPr/>
          <p:nvPr/>
        </p:nvSpPr>
        <p:spPr>
          <a:xfrm>
            <a:off x="952805" y="1923898"/>
            <a:ext cx="38405" cy="838505"/>
          </a:xfrm>
          <a:prstGeom prst="roundRect">
            <a:avLst>
              <a:gd name="adj" fmla="val 324674"/>
            </a:avLst>
          </a:prstGeom>
          <a:solidFill>
            <a:srgbClr val="000000">
              <a:alpha val="0"/>
            </a:srgbClr>
          </a:solidFill>
          <a:ln w="12700">
            <a:solidFill>
              <a:srgbClr val="000000">
                <a:alpha val="0"/>
              </a:srgbClr>
            </a:solidFill>
            <a:prstDash val="solid"/>
          </a:ln>
        </p:spPr>
      </p:sp>
      <p:pic>
        <p:nvPicPr>
          <p:cNvPr id="12" name="Image 4" descr="preencoded.png">    </p:cNvPr>
          <p:cNvPicPr>
            <a:picLocks noChangeAspect="1"/>
          </p:cNvPicPr>
          <p:nvPr/>
        </p:nvPicPr>
        <p:blipFill>
          <a:blip r:embed="rId5"/>
          <a:stretch>
            <a:fillRect/>
          </a:stretch>
        </p:blipFill>
        <p:spPr>
          <a:xfrm>
            <a:off x="1181405" y="2115007"/>
            <a:ext cx="457200" cy="457200"/>
          </a:xfrm>
          <a:prstGeom prst="rect">
            <a:avLst/>
          </a:prstGeom>
        </p:spPr>
      </p:pic>
      <p:sp>
        <p:nvSpPr>
          <p:cNvPr id="13" name="Text 6"/>
          <p:cNvSpPr/>
          <p:nvPr/>
        </p:nvSpPr>
        <p:spPr>
          <a:xfrm>
            <a:off x="1181405" y="2115007"/>
            <a:ext cx="457200" cy="457200"/>
          </a:xfrm>
          <a:prstGeom prst="rect">
            <a:avLst/>
          </a:prstGeom>
          <a:solidFill>
            <a:srgbClr val="FFFFFF">
              <a:alpha val="0"/>
            </a:srgbClr>
          </a:solidFill>
          <a:ln>
            <a:solidFill>
              <a:srgbClr val="FFFFFF">
                <a:alpha val="0"/>
              </a:srgbClr>
            </a:solidFill>
          </a:ln>
        </p:spPr>
        <p:txBody>
          <a:bodyPr wrap="square" lIns="0" tIns="0" rIns="0" bIns="0" rtlCol="0" anchor="ctr"/>
          <a:lstStyle/>
          <a:p>
            <a:pPr algn="ctr" indent="0" marL="0">
              <a:buNone/>
            </a:pPr>
            <a:r>
              <a:rPr lang="en-US" sz="1500" b="1" dirty="0">
                <a:solidFill>
                  <a:srgbClr val="FFFFFF"/>
                </a:solidFill>
                <a:latin typeface="Montserrat" pitchFamily="34" charset="0"/>
                <a:ea typeface="Montserrat" pitchFamily="34" charset="-122"/>
                <a:cs typeface="Montserrat" pitchFamily="34" charset="-120"/>
              </a:rPr>
              <a:t>1</a:t>
            </a:r>
            <a:endParaRPr lang="en-US" sz="1500" dirty="0"/>
          </a:p>
        </p:txBody>
      </p:sp>
      <p:sp>
        <p:nvSpPr>
          <p:cNvPr id="14" name="Text 7"/>
          <p:cNvSpPr txBox="1"/>
          <p:nvPr/>
        </p:nvSpPr>
        <p:spPr>
          <a:xfrm>
            <a:off x="1876349" y="2210105"/>
            <a:ext cx="9173261" cy="267005"/>
          </a:xfrm>
          <a:prstGeom prst="rect">
            <a:avLst/>
          </a:prstGeom>
          <a:noFill/>
          <a:ln/>
        </p:spPr>
        <p:txBody>
          <a:bodyPr wrap="square" lIns="0" tIns="0" rIns="0" bIns="0" rtlCol="0" anchor="ctr"/>
          <a:lstStyle/>
          <a:p>
            <a:pPr algn="l" indent="0" marL="0">
              <a:buNone/>
            </a:pPr>
            <a:r>
              <a:rPr lang="en-US" sz="1500" dirty="0">
                <a:solidFill>
                  <a:srgbClr val="334155"/>
                </a:solidFill>
                <a:latin typeface="Open Sans" pitchFamily="34" charset="0"/>
                <a:ea typeface="Open Sans" pitchFamily="34" charset="-122"/>
                <a:cs typeface="Open Sans" pitchFamily="34" charset="-120"/>
              </a:rPr>
              <a:t> Define "Place" as </a:t>
            </a:r>
            <a:pPr algn="l" indent="0" marL="0">
              <a:buNone/>
            </a:pPr>
            <a:r>
              <a:rPr lang="en-US" sz="1500" b="1" dirty="0">
                <a:solidFill>
                  <a:srgbClr val="334155"/>
                </a:solidFill>
                <a:latin typeface="Open Sans" pitchFamily="34" charset="0"/>
                <a:ea typeface="Open Sans" pitchFamily="34" charset="-122"/>
                <a:cs typeface="Open Sans" pitchFamily="34" charset="-120"/>
              </a:rPr>
              <a:t>access</a:t>
            </a:r>
            <a:pPr algn="l" indent="0" marL="0">
              <a:buNone/>
            </a:pPr>
            <a:r>
              <a:rPr lang="en-US" sz="1500" dirty="0">
                <a:solidFill>
                  <a:srgbClr val="334155"/>
                </a:solidFill>
                <a:latin typeface="Open Sans" pitchFamily="34" charset="0"/>
                <a:ea typeface="Open Sans" pitchFamily="34" charset="-122"/>
                <a:cs typeface="Open Sans" pitchFamily="34" charset="-120"/>
              </a:rPr>
              <a:t> and explain its critical role in value delivery within the marketing mix. </a:t>
            </a:r>
            <a:endParaRPr lang="en-US" sz="1500" dirty="0"/>
          </a:p>
        </p:txBody>
      </p:sp>
      <p:sp>
        <p:nvSpPr>
          <p:cNvPr id="15" name="Shape 8"/>
          <p:cNvSpPr/>
          <p:nvPr/>
        </p:nvSpPr>
        <p:spPr>
          <a:xfrm>
            <a:off x="952805" y="3000146"/>
            <a:ext cx="10477195" cy="838505"/>
          </a:xfrm>
          <a:prstGeom prst="roundRect">
            <a:avLst>
              <a:gd name="adj" fmla="val 14871"/>
            </a:avLst>
          </a:prstGeom>
          <a:solidFill>
            <a:srgbClr val="F8FAFC"/>
          </a:solidFill>
          <a:ln/>
        </p:spPr>
      </p:sp>
      <p:sp>
        <p:nvSpPr>
          <p:cNvPr id="16" name="Shape 9"/>
          <p:cNvSpPr/>
          <p:nvPr/>
        </p:nvSpPr>
        <p:spPr>
          <a:xfrm>
            <a:off x="952805" y="3000146"/>
            <a:ext cx="38405" cy="838505"/>
          </a:xfrm>
          <a:prstGeom prst="roundRect">
            <a:avLst>
              <a:gd name="adj" fmla="val 324674"/>
            </a:avLst>
          </a:prstGeom>
          <a:solidFill>
            <a:srgbClr val="000000">
              <a:alpha val="0"/>
            </a:srgbClr>
          </a:solidFill>
          <a:ln w="12700">
            <a:solidFill>
              <a:srgbClr val="000000">
                <a:alpha val="0"/>
              </a:srgbClr>
            </a:solidFill>
            <a:prstDash val="solid"/>
          </a:ln>
        </p:spPr>
      </p:sp>
      <p:pic>
        <p:nvPicPr>
          <p:cNvPr id="17" name="Image 5" descr="preencoded.png">    </p:cNvPr>
          <p:cNvPicPr>
            <a:picLocks noChangeAspect="1"/>
          </p:cNvPicPr>
          <p:nvPr/>
        </p:nvPicPr>
        <p:blipFill>
          <a:blip r:embed="rId6"/>
          <a:stretch>
            <a:fillRect/>
          </a:stretch>
        </p:blipFill>
        <p:spPr>
          <a:xfrm>
            <a:off x="1181405" y="3191256"/>
            <a:ext cx="457200" cy="457200"/>
          </a:xfrm>
          <a:prstGeom prst="rect">
            <a:avLst/>
          </a:prstGeom>
        </p:spPr>
      </p:pic>
      <p:sp>
        <p:nvSpPr>
          <p:cNvPr id="18" name="Text 10"/>
          <p:cNvSpPr/>
          <p:nvPr/>
        </p:nvSpPr>
        <p:spPr>
          <a:xfrm>
            <a:off x="1181405" y="3191256"/>
            <a:ext cx="457200" cy="457200"/>
          </a:xfrm>
          <a:prstGeom prst="rect">
            <a:avLst/>
          </a:prstGeom>
          <a:solidFill>
            <a:srgbClr val="FFFFFF">
              <a:alpha val="0"/>
            </a:srgbClr>
          </a:solidFill>
          <a:ln>
            <a:solidFill>
              <a:srgbClr val="FFFFFF">
                <a:alpha val="0"/>
              </a:srgbClr>
            </a:solidFill>
          </a:ln>
        </p:spPr>
        <p:txBody>
          <a:bodyPr wrap="square" lIns="0" tIns="0" rIns="0" bIns="0" rtlCol="0" anchor="ctr"/>
          <a:lstStyle/>
          <a:p>
            <a:pPr algn="ctr" indent="0" marL="0">
              <a:buNone/>
            </a:pPr>
            <a:r>
              <a:rPr lang="en-US" sz="1500" b="1" dirty="0">
                <a:solidFill>
                  <a:srgbClr val="FFFFFF"/>
                </a:solidFill>
                <a:latin typeface="Montserrat" pitchFamily="34" charset="0"/>
                <a:ea typeface="Montserrat" pitchFamily="34" charset="-122"/>
                <a:cs typeface="Montserrat" pitchFamily="34" charset="-120"/>
              </a:rPr>
              <a:t>2</a:t>
            </a:r>
            <a:endParaRPr lang="en-US" sz="1500" dirty="0"/>
          </a:p>
        </p:txBody>
      </p:sp>
      <p:sp>
        <p:nvSpPr>
          <p:cNvPr id="19" name="Text 11"/>
          <p:cNvSpPr txBox="1"/>
          <p:nvPr/>
        </p:nvSpPr>
        <p:spPr>
          <a:xfrm>
            <a:off x="1876349" y="3286354"/>
            <a:ext cx="8782812" cy="267005"/>
          </a:xfrm>
          <a:prstGeom prst="rect">
            <a:avLst/>
          </a:prstGeom>
          <a:noFill/>
          <a:ln/>
        </p:spPr>
        <p:txBody>
          <a:bodyPr wrap="square" lIns="0" tIns="0" rIns="0" bIns="0" rtlCol="0" anchor="ctr"/>
          <a:lstStyle/>
          <a:p>
            <a:pPr algn="l" indent="0" marL="0">
              <a:buNone/>
            </a:pPr>
            <a:r>
              <a:rPr lang="en-US" sz="1500" dirty="0">
                <a:solidFill>
                  <a:srgbClr val="334155"/>
                </a:solidFill>
                <a:latin typeface="Open Sans" pitchFamily="34" charset="0"/>
                <a:ea typeface="Open Sans" pitchFamily="34" charset="-122"/>
                <a:cs typeface="Open Sans" pitchFamily="34" charset="-120"/>
              </a:rPr>
              <a:t> Compare and contrast the unique challenges of </a:t>
            </a:r>
            <a:pPr algn="l" indent="0" marL="0">
              <a:buNone/>
            </a:pPr>
            <a:r>
              <a:rPr lang="en-US" sz="1500" b="1" dirty="0">
                <a:solidFill>
                  <a:srgbClr val="334155"/>
                </a:solidFill>
                <a:latin typeface="Open Sans" pitchFamily="34" charset="0"/>
                <a:ea typeface="Open Sans" pitchFamily="34" charset="-122"/>
                <a:cs typeface="Open Sans" pitchFamily="34" charset="-120"/>
              </a:rPr>
              <a:t>physical vs. digital</a:t>
            </a:r>
            <a:pPr algn="l" indent="0" marL="0">
              <a:buNone/>
            </a:pPr>
            <a:r>
              <a:rPr lang="en-US" sz="1500" dirty="0">
                <a:solidFill>
                  <a:srgbClr val="334155"/>
                </a:solidFill>
                <a:latin typeface="Open Sans" pitchFamily="34" charset="0"/>
                <a:ea typeface="Open Sans" pitchFamily="34" charset="-122"/>
                <a:cs typeface="Open Sans" pitchFamily="34" charset="-120"/>
              </a:rPr>
              <a:t> distribution channels. </a:t>
            </a:r>
            <a:endParaRPr lang="en-US" sz="1500" dirty="0"/>
          </a:p>
        </p:txBody>
      </p:sp>
      <p:sp>
        <p:nvSpPr>
          <p:cNvPr id="20" name="Shape 12"/>
          <p:cNvSpPr/>
          <p:nvPr/>
        </p:nvSpPr>
        <p:spPr>
          <a:xfrm>
            <a:off x="952805" y="4076395"/>
            <a:ext cx="10477195" cy="838505"/>
          </a:xfrm>
          <a:prstGeom prst="roundRect">
            <a:avLst>
              <a:gd name="adj" fmla="val 14871"/>
            </a:avLst>
          </a:prstGeom>
          <a:solidFill>
            <a:srgbClr val="F8FAFC"/>
          </a:solidFill>
          <a:ln/>
        </p:spPr>
      </p:sp>
      <p:sp>
        <p:nvSpPr>
          <p:cNvPr id="21" name="Shape 13"/>
          <p:cNvSpPr/>
          <p:nvPr/>
        </p:nvSpPr>
        <p:spPr>
          <a:xfrm>
            <a:off x="952805" y="4076395"/>
            <a:ext cx="38405" cy="838505"/>
          </a:xfrm>
          <a:prstGeom prst="roundRect">
            <a:avLst>
              <a:gd name="adj" fmla="val 324674"/>
            </a:avLst>
          </a:prstGeom>
          <a:solidFill>
            <a:srgbClr val="000000">
              <a:alpha val="0"/>
            </a:srgbClr>
          </a:solidFill>
          <a:ln w="12700">
            <a:solidFill>
              <a:srgbClr val="000000">
                <a:alpha val="0"/>
              </a:srgbClr>
            </a:solidFill>
            <a:prstDash val="solid"/>
          </a:ln>
        </p:spPr>
      </p:sp>
      <p:pic>
        <p:nvPicPr>
          <p:cNvPr id="22" name="Image 6" descr="preencoded.png">    </p:cNvPr>
          <p:cNvPicPr>
            <a:picLocks noChangeAspect="1"/>
          </p:cNvPicPr>
          <p:nvPr/>
        </p:nvPicPr>
        <p:blipFill>
          <a:blip r:embed="rId7"/>
          <a:stretch>
            <a:fillRect/>
          </a:stretch>
        </p:blipFill>
        <p:spPr>
          <a:xfrm>
            <a:off x="1181405" y="4267505"/>
            <a:ext cx="457200" cy="457200"/>
          </a:xfrm>
          <a:prstGeom prst="rect">
            <a:avLst/>
          </a:prstGeom>
        </p:spPr>
      </p:pic>
      <p:sp>
        <p:nvSpPr>
          <p:cNvPr id="23" name="Text 14"/>
          <p:cNvSpPr/>
          <p:nvPr/>
        </p:nvSpPr>
        <p:spPr>
          <a:xfrm>
            <a:off x="1181405" y="4267505"/>
            <a:ext cx="457200" cy="457200"/>
          </a:xfrm>
          <a:prstGeom prst="rect">
            <a:avLst/>
          </a:prstGeom>
          <a:solidFill>
            <a:srgbClr val="FFFFFF">
              <a:alpha val="0"/>
            </a:srgbClr>
          </a:solidFill>
          <a:ln>
            <a:solidFill>
              <a:srgbClr val="FFFFFF">
                <a:alpha val="0"/>
              </a:srgbClr>
            </a:solidFill>
          </a:ln>
        </p:spPr>
        <p:txBody>
          <a:bodyPr wrap="square" lIns="0" tIns="0" rIns="0" bIns="0" rtlCol="0" anchor="ctr"/>
          <a:lstStyle/>
          <a:p>
            <a:pPr algn="ctr" indent="0" marL="0">
              <a:buNone/>
            </a:pPr>
            <a:r>
              <a:rPr lang="en-US" sz="1500" b="1" dirty="0">
                <a:solidFill>
                  <a:srgbClr val="FFFFFF"/>
                </a:solidFill>
                <a:latin typeface="Montserrat" pitchFamily="34" charset="0"/>
                <a:ea typeface="Montserrat" pitchFamily="34" charset="-122"/>
                <a:cs typeface="Montserrat" pitchFamily="34" charset="-120"/>
              </a:rPr>
              <a:t>3</a:t>
            </a:r>
            <a:endParaRPr lang="en-US" sz="1500" dirty="0"/>
          </a:p>
        </p:txBody>
      </p:sp>
      <p:sp>
        <p:nvSpPr>
          <p:cNvPr id="24" name="Text 15"/>
          <p:cNvSpPr txBox="1"/>
          <p:nvPr/>
        </p:nvSpPr>
        <p:spPr>
          <a:xfrm>
            <a:off x="1876349" y="4362602"/>
            <a:ext cx="8973007" cy="267005"/>
          </a:xfrm>
          <a:prstGeom prst="rect">
            <a:avLst/>
          </a:prstGeom>
          <a:noFill/>
          <a:ln/>
        </p:spPr>
        <p:txBody>
          <a:bodyPr wrap="square" lIns="0" tIns="0" rIns="0" bIns="0" rtlCol="0" anchor="ctr"/>
          <a:lstStyle/>
          <a:p>
            <a:pPr algn="l" indent="0" marL="0">
              <a:buNone/>
            </a:pPr>
            <a:r>
              <a:rPr lang="en-US" sz="1500" dirty="0">
                <a:solidFill>
                  <a:srgbClr val="334155"/>
                </a:solidFill>
                <a:latin typeface="Open Sans" pitchFamily="34" charset="0"/>
                <a:ea typeface="Open Sans" pitchFamily="34" charset="-122"/>
                <a:cs typeface="Open Sans" pitchFamily="34" charset="-120"/>
              </a:rPr>
              <a:t> Distinguish between </a:t>
            </a:r>
            <a:pPr algn="l" indent="0" marL="0">
              <a:buNone/>
            </a:pPr>
            <a:r>
              <a:rPr lang="en-US" sz="1500" b="1" dirty="0">
                <a:solidFill>
                  <a:srgbClr val="334155"/>
                </a:solidFill>
                <a:latin typeface="Open Sans" pitchFamily="34" charset="0"/>
                <a:ea typeface="Open Sans" pitchFamily="34" charset="-122"/>
                <a:cs typeface="Open Sans" pitchFamily="34" charset="-120"/>
              </a:rPr>
              <a:t>direct and indirect</a:t>
            </a:r>
            <a:pPr algn="l" indent="0" marL="0">
              <a:buNone/>
            </a:pPr>
            <a:r>
              <a:rPr lang="en-US" sz="1500" dirty="0">
                <a:solidFill>
                  <a:srgbClr val="334155"/>
                </a:solidFill>
                <a:latin typeface="Open Sans" pitchFamily="34" charset="0"/>
                <a:ea typeface="Open Sans" pitchFamily="34" charset="-122"/>
                <a:cs typeface="Open Sans" pitchFamily="34" charset="-120"/>
              </a:rPr>
              <a:t> distribution strategies and analyze their trade-offs. </a:t>
            </a:r>
            <a:endParaRPr lang="en-US" sz="1500" dirty="0"/>
          </a:p>
        </p:txBody>
      </p:sp>
      <p:sp>
        <p:nvSpPr>
          <p:cNvPr id="25" name="Shape 16"/>
          <p:cNvSpPr/>
          <p:nvPr/>
        </p:nvSpPr>
        <p:spPr>
          <a:xfrm>
            <a:off x="952805" y="5152644"/>
            <a:ext cx="10477195" cy="838505"/>
          </a:xfrm>
          <a:prstGeom prst="roundRect">
            <a:avLst>
              <a:gd name="adj" fmla="val 14871"/>
            </a:avLst>
          </a:prstGeom>
          <a:solidFill>
            <a:srgbClr val="F8FAFC"/>
          </a:solidFill>
          <a:ln/>
        </p:spPr>
      </p:sp>
      <p:sp>
        <p:nvSpPr>
          <p:cNvPr id="26" name="Shape 17"/>
          <p:cNvSpPr/>
          <p:nvPr/>
        </p:nvSpPr>
        <p:spPr>
          <a:xfrm>
            <a:off x="952805" y="5152644"/>
            <a:ext cx="38405" cy="838505"/>
          </a:xfrm>
          <a:prstGeom prst="roundRect">
            <a:avLst>
              <a:gd name="adj" fmla="val 324674"/>
            </a:avLst>
          </a:prstGeom>
          <a:solidFill>
            <a:srgbClr val="000000">
              <a:alpha val="0"/>
            </a:srgbClr>
          </a:solidFill>
          <a:ln w="12700">
            <a:solidFill>
              <a:srgbClr val="000000">
                <a:alpha val="0"/>
              </a:srgbClr>
            </a:solidFill>
            <a:prstDash val="solid"/>
          </a:ln>
        </p:spPr>
      </p:sp>
      <p:pic>
        <p:nvPicPr>
          <p:cNvPr id="27" name="Image 7" descr="preencoded.png">    </p:cNvPr>
          <p:cNvPicPr>
            <a:picLocks noChangeAspect="1"/>
          </p:cNvPicPr>
          <p:nvPr/>
        </p:nvPicPr>
        <p:blipFill>
          <a:blip r:embed="rId8"/>
          <a:stretch>
            <a:fillRect/>
          </a:stretch>
        </p:blipFill>
        <p:spPr>
          <a:xfrm>
            <a:off x="1181405" y="5343754"/>
            <a:ext cx="457200" cy="457200"/>
          </a:xfrm>
          <a:prstGeom prst="rect">
            <a:avLst/>
          </a:prstGeom>
        </p:spPr>
      </p:pic>
      <p:sp>
        <p:nvSpPr>
          <p:cNvPr id="28" name="Text 18"/>
          <p:cNvSpPr/>
          <p:nvPr/>
        </p:nvSpPr>
        <p:spPr>
          <a:xfrm>
            <a:off x="1181405" y="5343754"/>
            <a:ext cx="457200" cy="457200"/>
          </a:xfrm>
          <a:prstGeom prst="rect">
            <a:avLst/>
          </a:prstGeom>
          <a:solidFill>
            <a:srgbClr val="FFFFFF">
              <a:alpha val="0"/>
            </a:srgbClr>
          </a:solidFill>
          <a:ln>
            <a:solidFill>
              <a:srgbClr val="FFFFFF">
                <a:alpha val="0"/>
              </a:srgbClr>
            </a:solidFill>
          </a:ln>
        </p:spPr>
        <p:txBody>
          <a:bodyPr wrap="square" lIns="0" tIns="0" rIns="0" bIns="0" rtlCol="0" anchor="ctr"/>
          <a:lstStyle/>
          <a:p>
            <a:pPr algn="ctr" indent="0" marL="0">
              <a:buNone/>
            </a:pPr>
            <a:r>
              <a:rPr lang="en-US" sz="1500" b="1" dirty="0">
                <a:solidFill>
                  <a:srgbClr val="FFFFFF"/>
                </a:solidFill>
                <a:latin typeface="Montserrat" pitchFamily="34" charset="0"/>
                <a:ea typeface="Montserrat" pitchFamily="34" charset="-122"/>
                <a:cs typeface="Montserrat" pitchFamily="34" charset="-120"/>
              </a:rPr>
              <a:t>4</a:t>
            </a:r>
            <a:endParaRPr lang="en-US" sz="1500" dirty="0"/>
          </a:p>
        </p:txBody>
      </p:sp>
      <p:sp>
        <p:nvSpPr>
          <p:cNvPr id="29" name="Text 19"/>
          <p:cNvSpPr txBox="1"/>
          <p:nvPr/>
        </p:nvSpPr>
        <p:spPr>
          <a:xfrm>
            <a:off x="1876349" y="5438851"/>
            <a:ext cx="8097012" cy="267005"/>
          </a:xfrm>
          <a:prstGeom prst="rect">
            <a:avLst/>
          </a:prstGeom>
          <a:noFill/>
          <a:ln/>
        </p:spPr>
        <p:txBody>
          <a:bodyPr wrap="square" lIns="0" tIns="0" rIns="0" bIns="0" rtlCol="0" anchor="ctr"/>
          <a:lstStyle/>
          <a:p>
            <a:pPr algn="l" indent="0" marL="0">
              <a:buNone/>
            </a:pPr>
            <a:r>
              <a:rPr lang="en-US" sz="1500" dirty="0">
                <a:solidFill>
                  <a:srgbClr val="334155"/>
                </a:solidFill>
                <a:latin typeface="Open Sans" pitchFamily="34" charset="0"/>
                <a:ea typeface="Open Sans" pitchFamily="34" charset="-122"/>
                <a:cs typeface="Open Sans" pitchFamily="34" charset="-120"/>
              </a:rPr>
              <a:t> Evaluate how </a:t>
            </a:r>
            <a:pPr algn="l" indent="0" marL="0">
              <a:buNone/>
            </a:pPr>
            <a:r>
              <a:rPr lang="en-US" sz="1500" b="1" dirty="0">
                <a:solidFill>
                  <a:srgbClr val="334155"/>
                </a:solidFill>
                <a:latin typeface="Open Sans" pitchFamily="34" charset="0"/>
                <a:ea typeface="Open Sans" pitchFamily="34" charset="-122"/>
                <a:cs typeface="Open Sans" pitchFamily="34" charset="-120"/>
              </a:rPr>
              <a:t>friction</a:t>
            </a:r>
            <a:pPr algn="l" indent="0" marL="0">
              <a:buNone/>
            </a:pPr>
            <a:r>
              <a:rPr lang="en-US" sz="1500" dirty="0">
                <a:solidFill>
                  <a:srgbClr val="334155"/>
                </a:solidFill>
                <a:latin typeface="Open Sans" pitchFamily="34" charset="0"/>
                <a:ea typeface="Open Sans" pitchFamily="34" charset="-122"/>
                <a:cs typeface="Open Sans" pitchFamily="34" charset="-120"/>
              </a:rPr>
              <a:t> impacts customer value perception and purchase decisions. </a:t>
            </a:r>
            <a:endParaRPr lang="en-US" sz="1500" dirty="0"/>
          </a:p>
        </p:txBody>
      </p:sp>
      <p:sp>
        <p:nvSpPr>
          <p:cNvPr id="30" name="Shape 20"/>
          <p:cNvSpPr/>
          <p:nvPr/>
        </p:nvSpPr>
        <p:spPr>
          <a:xfrm>
            <a:off x="952805" y="6229807"/>
            <a:ext cx="10477195" cy="838505"/>
          </a:xfrm>
          <a:prstGeom prst="roundRect">
            <a:avLst>
              <a:gd name="adj" fmla="val 14871"/>
            </a:avLst>
          </a:prstGeom>
          <a:solidFill>
            <a:srgbClr val="F8FAFC"/>
          </a:solidFill>
          <a:ln/>
        </p:spPr>
      </p:sp>
      <p:sp>
        <p:nvSpPr>
          <p:cNvPr id="31" name="Shape 21"/>
          <p:cNvSpPr/>
          <p:nvPr/>
        </p:nvSpPr>
        <p:spPr>
          <a:xfrm>
            <a:off x="952805" y="6229807"/>
            <a:ext cx="38405" cy="838505"/>
          </a:xfrm>
          <a:prstGeom prst="roundRect">
            <a:avLst>
              <a:gd name="adj" fmla="val 324674"/>
            </a:avLst>
          </a:prstGeom>
          <a:solidFill>
            <a:srgbClr val="000000">
              <a:alpha val="0"/>
            </a:srgbClr>
          </a:solidFill>
          <a:ln w="12700">
            <a:solidFill>
              <a:srgbClr val="000000">
                <a:alpha val="0"/>
              </a:srgbClr>
            </a:solidFill>
            <a:prstDash val="solid"/>
          </a:ln>
        </p:spPr>
      </p:sp>
      <p:pic>
        <p:nvPicPr>
          <p:cNvPr id="32" name="Image 8" descr="preencoded.png">    </p:cNvPr>
          <p:cNvPicPr>
            <a:picLocks noChangeAspect="1"/>
          </p:cNvPicPr>
          <p:nvPr/>
        </p:nvPicPr>
        <p:blipFill>
          <a:blip r:embed="rId9"/>
          <a:stretch>
            <a:fillRect/>
          </a:stretch>
        </p:blipFill>
        <p:spPr>
          <a:xfrm>
            <a:off x="1181405" y="6420002"/>
            <a:ext cx="457200" cy="457200"/>
          </a:xfrm>
          <a:prstGeom prst="rect">
            <a:avLst/>
          </a:prstGeom>
        </p:spPr>
      </p:pic>
      <p:sp>
        <p:nvSpPr>
          <p:cNvPr id="33" name="Text 22"/>
          <p:cNvSpPr/>
          <p:nvPr/>
        </p:nvSpPr>
        <p:spPr>
          <a:xfrm>
            <a:off x="1181405" y="6420002"/>
            <a:ext cx="457200" cy="457200"/>
          </a:xfrm>
          <a:prstGeom prst="rect">
            <a:avLst/>
          </a:prstGeom>
          <a:solidFill>
            <a:srgbClr val="FFFFFF">
              <a:alpha val="0"/>
            </a:srgbClr>
          </a:solidFill>
          <a:ln>
            <a:solidFill>
              <a:srgbClr val="FFFFFF">
                <a:alpha val="0"/>
              </a:srgbClr>
            </a:solidFill>
          </a:ln>
        </p:spPr>
        <p:txBody>
          <a:bodyPr wrap="square" lIns="0" tIns="0" rIns="0" bIns="0" rtlCol="0" anchor="ctr"/>
          <a:lstStyle/>
          <a:p>
            <a:pPr algn="ctr" indent="0" marL="0">
              <a:buNone/>
            </a:pPr>
            <a:r>
              <a:rPr lang="en-US" sz="1500" b="1" dirty="0">
                <a:solidFill>
                  <a:srgbClr val="FFFFFF"/>
                </a:solidFill>
                <a:latin typeface="Montserrat" pitchFamily="34" charset="0"/>
                <a:ea typeface="Montserrat" pitchFamily="34" charset="-122"/>
                <a:cs typeface="Montserrat" pitchFamily="34" charset="-120"/>
              </a:rPr>
              <a:t>5</a:t>
            </a:r>
            <a:endParaRPr lang="en-US" sz="1500" dirty="0"/>
          </a:p>
        </p:txBody>
      </p:sp>
      <p:sp>
        <p:nvSpPr>
          <p:cNvPr id="34" name="Text 23"/>
          <p:cNvSpPr txBox="1"/>
          <p:nvPr/>
        </p:nvSpPr>
        <p:spPr>
          <a:xfrm>
            <a:off x="1876349" y="6515100"/>
            <a:ext cx="9744761" cy="267005"/>
          </a:xfrm>
          <a:prstGeom prst="rect">
            <a:avLst/>
          </a:prstGeom>
          <a:noFill/>
          <a:ln/>
        </p:spPr>
        <p:txBody>
          <a:bodyPr wrap="square" lIns="0" tIns="0" rIns="0" bIns="0" rtlCol="0" anchor="ctr"/>
          <a:lstStyle/>
          <a:p>
            <a:pPr algn="l" indent="0" marL="0">
              <a:buNone/>
            </a:pPr>
            <a:r>
              <a:rPr lang="en-US" sz="1500" dirty="0">
                <a:solidFill>
                  <a:srgbClr val="334155"/>
                </a:solidFill>
                <a:latin typeface="Open Sans" pitchFamily="34" charset="0"/>
                <a:ea typeface="Open Sans" pitchFamily="34" charset="-122"/>
                <a:cs typeface="Open Sans" pitchFamily="34" charset="-120"/>
              </a:rPr>
              <a:t> Map </a:t>
            </a:r>
            <a:pPr algn="l" indent="0" marL="0">
              <a:buNone/>
            </a:pPr>
            <a:r>
              <a:rPr lang="en-US" sz="1500" b="1" dirty="0">
                <a:solidFill>
                  <a:srgbClr val="334155"/>
                </a:solidFill>
                <a:latin typeface="Open Sans" pitchFamily="34" charset="0"/>
                <a:ea typeface="Open Sans" pitchFamily="34" charset="-122"/>
                <a:cs typeface="Open Sans" pitchFamily="34" charset="-120"/>
              </a:rPr>
              <a:t>customer journeys</a:t>
            </a:r>
            <a:pPr algn="l" indent="0" marL="0">
              <a:buNone/>
            </a:pPr>
            <a:r>
              <a:rPr lang="en-US" sz="1500" dirty="0">
                <a:solidFill>
                  <a:srgbClr val="334155"/>
                </a:solidFill>
                <a:latin typeface="Open Sans" pitchFamily="34" charset="0"/>
                <a:ea typeface="Open Sans" pitchFamily="34" charset="-122"/>
                <a:cs typeface="Open Sans" pitchFamily="34" charset="-120"/>
              </a:rPr>
              <a:t> to identify drop-off points and optimize the path from awareness to action. </a:t>
            </a:r>
            <a:endParaRPr lang="en-US" sz="1500" dirty="0"/>
          </a:p>
        </p:txBody>
      </p:sp>
      <p:sp>
        <p:nvSpPr>
          <p:cNvPr id="35" name="Shape 24"/>
          <p:cNvSpPr/>
          <p:nvPr/>
        </p:nvSpPr>
        <p:spPr>
          <a:xfrm>
            <a:off x="0" y="7448702"/>
            <a:ext cx="12191695" cy="190195"/>
          </a:xfrm>
          <a:prstGeom prst="rect">
            <a:avLst/>
          </a:prstGeom>
          <a:solidFill>
            <a:srgbClr val="FFFFFF"/>
          </a:solidFill>
          <a:ln w="12700">
            <a:solidFill>
              <a:srgbClr val="FFFFFF">
                <a:alpha val="0"/>
              </a:srgbClr>
            </a:solidFill>
            <a:prstDash val="solid"/>
          </a:ln>
        </p:spPr>
      </p:sp>
      <p:sp>
        <p:nvSpPr>
          <p:cNvPr id="36" name="Text 25"/>
          <p:cNvSpPr txBox="1"/>
          <p:nvPr/>
        </p:nvSpPr>
        <p:spPr>
          <a:xfrm>
            <a:off x="952805" y="7448702"/>
            <a:ext cx="2913278"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Principles of Marketing • Dr. Liz Kheng</a:t>
            </a:r>
            <a:endParaRPr lang="en-US" sz="1000" dirty="0"/>
          </a:p>
        </p:txBody>
      </p:sp>
      <p:sp>
        <p:nvSpPr>
          <p:cNvPr id="37" name="Text 26"/>
          <p:cNvSpPr txBox="1"/>
          <p:nvPr/>
        </p:nvSpPr>
        <p:spPr>
          <a:xfrm>
            <a:off x="11354105" y="7448702"/>
            <a:ext cx="162763"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6</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3F4F6"/>
          </a:solidFill>
          <a:ln w="12700">
            <a:solidFill>
              <a:srgbClr val="FFFFFF">
                <a:alpha val="0"/>
              </a:srgbClr>
            </a:solidFill>
            <a:prstDash val="solid"/>
          </a:ln>
        </p:spPr>
      </p:sp>
      <p:pic>
        <p:nvPicPr>
          <p:cNvPr id="3" name="Image 0" descr="preencoded.png">    </p:cNvPr>
          <p:cNvPicPr>
            <a:picLocks noChangeAspect="1"/>
          </p:cNvPicPr>
          <p:nvPr/>
        </p:nvPicPr>
        <p:blipFill>
          <a:blip r:embed="rId1"/>
          <a:srcRect l="0" r="0" t="-1" b="-1"/>
          <a:stretch/>
        </p:blipFill>
        <p:spPr>
          <a:xfrm>
            <a:off x="0" y="0"/>
            <a:ext cx="12191695" cy="6858000"/>
          </a:xfrm>
          <a:prstGeom prst="rect">
            <a:avLst/>
          </a:prstGeom>
        </p:spPr>
      </p:pic>
      <p:sp>
        <p:nvSpPr>
          <p:cNvPr id="4" name="Shape 1"/>
          <p:cNvSpPr/>
          <p:nvPr/>
        </p:nvSpPr>
        <p:spPr>
          <a:xfrm>
            <a:off x="0" y="0"/>
            <a:ext cx="12191695" cy="1152144"/>
          </a:xfrm>
          <a:prstGeom prst="rect">
            <a:avLst/>
          </a:prstGeom>
          <a:solidFill>
            <a:srgbClr val="2C3E50"/>
          </a:solidFill>
          <a:ln/>
        </p:spPr>
      </p:sp>
      <p:sp>
        <p:nvSpPr>
          <p:cNvPr id="5" name="Shape 2"/>
          <p:cNvSpPr/>
          <p:nvPr/>
        </p:nvSpPr>
        <p:spPr>
          <a:xfrm>
            <a:off x="0" y="1104595"/>
            <a:ext cx="12191695" cy="47549"/>
          </a:xfrm>
          <a:prstGeom prst="rect">
            <a:avLst/>
          </a:prstGeom>
          <a:solidFill>
            <a:srgbClr val="1E88E5"/>
          </a:solidFill>
          <a:ln w="12700">
            <a:solidFill>
              <a:srgbClr val="1E88E5">
                <a:alpha val="0"/>
              </a:srgbClr>
            </a:solidFill>
            <a:prstDash val="solid"/>
          </a:ln>
        </p:spPr>
      </p:sp>
      <p:sp>
        <p:nvSpPr>
          <p:cNvPr id="6" name="Text 3"/>
          <p:cNvSpPr txBox="1"/>
          <p:nvPr/>
        </p:nvSpPr>
        <p:spPr>
          <a:xfrm>
            <a:off x="571500" y="286207"/>
            <a:ext cx="1666951" cy="152705"/>
          </a:xfrm>
          <a:prstGeom prst="rect">
            <a:avLst/>
          </a:prstGeom>
          <a:noFill/>
          <a:ln/>
        </p:spPr>
        <p:txBody>
          <a:bodyPr wrap="square" lIns="0" tIns="0" rIns="0" bIns="0" rtlCol="0" anchor="ctr"/>
          <a:lstStyle/>
          <a:p>
            <a:pPr algn="l" indent="0" marL="0">
              <a:buNone/>
            </a:pPr>
            <a:r>
              <a:rPr lang="en-US" sz="900" b="1" spc="45" kern="0" dirty="0">
                <a:solidFill>
                  <a:srgbClr val="93C5FD"/>
                </a:solidFill>
                <a:latin typeface="Open Sans" pitchFamily="34" charset="0"/>
                <a:ea typeface="Open Sans" pitchFamily="34" charset="-122"/>
                <a:cs typeface="Open Sans" pitchFamily="34" charset="-120"/>
              </a:rPr>
              <a:t>Module 7 Vocabulary</a:t>
            </a:r>
            <a:endParaRPr lang="en-US" sz="900" dirty="0"/>
          </a:p>
        </p:txBody>
      </p:sp>
      <p:sp>
        <p:nvSpPr>
          <p:cNvPr id="7" name="Text 4"/>
          <p:cNvSpPr txBox="1"/>
          <p:nvPr/>
        </p:nvSpPr>
        <p:spPr>
          <a:xfrm>
            <a:off x="571500" y="476402"/>
            <a:ext cx="1666951" cy="342900"/>
          </a:xfrm>
          <a:prstGeom prst="rect">
            <a:avLst/>
          </a:prstGeom>
          <a:noFill/>
          <a:ln/>
        </p:spPr>
        <p:txBody>
          <a:bodyPr wrap="square" lIns="0" tIns="0" rIns="0" bIns="0" rtlCol="0" anchor="ctr"/>
          <a:lstStyle/>
          <a:p>
            <a:pPr algn="l" indent="0" marL="0">
              <a:buNone/>
            </a:pPr>
            <a:r>
              <a:rPr lang="en-US" sz="2200" b="1" dirty="0">
                <a:solidFill>
                  <a:srgbClr val="FFFFFF"/>
                </a:solidFill>
                <a:latin typeface="Montserrat" pitchFamily="34" charset="0"/>
                <a:ea typeface="Montserrat" pitchFamily="34" charset="-122"/>
                <a:cs typeface="Montserrat" pitchFamily="34" charset="-120"/>
              </a:rPr>
              <a:t>Key Terms</a:t>
            </a:r>
            <a:endParaRPr lang="en-US" sz="2200" dirty="0"/>
          </a:p>
        </p:txBody>
      </p:sp>
      <p:sp>
        <p:nvSpPr>
          <p:cNvPr id="8" name="Shape 5"/>
          <p:cNvSpPr/>
          <p:nvPr/>
        </p:nvSpPr>
        <p:spPr>
          <a:xfrm>
            <a:off x="11268151" y="347472"/>
            <a:ext cx="352044" cy="409651"/>
          </a:xfrm>
          <a:prstGeom prst="roundRect">
            <a:avLst>
              <a:gd name="adj" fmla="val 56160"/>
            </a:avLst>
          </a:prstGeom>
          <a:solidFill>
            <a:srgbClr val="2563EB">
              <a:alpha val="30000"/>
            </a:srgbClr>
          </a:solidFill>
          <a:ln w="12700">
            <a:solidFill>
              <a:srgbClr val="FFFFFF">
                <a:alpha val="0"/>
              </a:srgbClr>
            </a:solidFill>
            <a:prstDash val="solid"/>
          </a:ln>
        </p:spPr>
      </p:sp>
      <p:pic>
        <p:nvPicPr>
          <p:cNvPr id="9" name="Image 1" descr="preencoded.png">    </p:cNvPr>
          <p:cNvPicPr>
            <a:picLocks noChangeAspect="1"/>
          </p:cNvPicPr>
          <p:nvPr/>
        </p:nvPicPr>
        <p:blipFill>
          <a:blip r:embed="rId2"/>
          <a:srcRect l="-57" r="-57" t="0" b="0"/>
          <a:stretch/>
        </p:blipFill>
        <p:spPr>
          <a:xfrm>
            <a:off x="11344046" y="424282"/>
            <a:ext cx="200254" cy="228600"/>
          </a:xfrm>
          <a:prstGeom prst="rect">
            <a:avLst/>
          </a:prstGeom>
        </p:spPr>
      </p:pic>
      <p:sp>
        <p:nvSpPr>
          <p:cNvPr id="10" name="Shape 6"/>
          <p:cNvSpPr/>
          <p:nvPr/>
        </p:nvSpPr>
        <p:spPr>
          <a:xfrm>
            <a:off x="0" y="1152144"/>
            <a:ext cx="12191695" cy="5410505"/>
          </a:xfrm>
          <a:prstGeom prst="rect">
            <a:avLst/>
          </a:prstGeom>
          <a:solidFill>
            <a:srgbClr val="F8FAFC"/>
          </a:solidFill>
          <a:ln w="12700">
            <a:solidFill>
              <a:srgbClr val="FFFFFF">
                <a:alpha val="0"/>
              </a:srgbClr>
            </a:solidFill>
            <a:prstDash val="solid"/>
          </a:ln>
        </p:spPr>
      </p:sp>
      <p:sp>
        <p:nvSpPr>
          <p:cNvPr id="11" name="Shape 7"/>
          <p:cNvSpPr/>
          <p:nvPr/>
        </p:nvSpPr>
        <p:spPr>
          <a:xfrm>
            <a:off x="571500" y="1438351"/>
            <a:ext cx="2619756" cy="2324405"/>
          </a:xfrm>
          <a:prstGeom prst="roundRect">
            <a:avLst>
              <a:gd name="adj" fmla="val 1612"/>
            </a:avLst>
          </a:prstGeom>
          <a:solidFill>
            <a:srgbClr val="FFFFFF"/>
          </a:solidFill>
          <a:ln/>
          <a:effectLst>
            <a:outerShdw sx="100000" sy="100000" kx="0" ky="0" algn="bl" rotWithShape="0" blurRad="63500" dist="38100" dir="16200000">
              <a:srgbClr val="000000">
                <a:alpha val="5000"/>
              </a:srgbClr>
            </a:outerShdw>
          </a:effectLst>
        </p:spPr>
      </p:sp>
      <p:sp>
        <p:nvSpPr>
          <p:cNvPr id="12" name="Shape 8"/>
          <p:cNvSpPr/>
          <p:nvPr/>
        </p:nvSpPr>
        <p:spPr>
          <a:xfrm>
            <a:off x="571500" y="1438351"/>
            <a:ext cx="2619756" cy="38405"/>
          </a:xfrm>
          <a:prstGeom prst="roundRect">
            <a:avLst>
              <a:gd name="adj" fmla="val 97580"/>
            </a:avLst>
          </a:prstGeom>
          <a:solidFill>
            <a:srgbClr val="000000">
              <a:alpha val="0"/>
            </a:srgbClr>
          </a:solidFill>
          <a:ln w="12700">
            <a:solidFill>
              <a:srgbClr val="000000">
                <a:alpha val="0"/>
              </a:srgbClr>
            </a:solidFill>
            <a:prstDash val="solid"/>
          </a:ln>
        </p:spPr>
      </p:sp>
      <p:sp>
        <p:nvSpPr>
          <p:cNvPr id="13" name="Shape 9"/>
          <p:cNvSpPr/>
          <p:nvPr/>
        </p:nvSpPr>
        <p:spPr>
          <a:xfrm>
            <a:off x="761695" y="1666951"/>
            <a:ext cx="457200" cy="457200"/>
          </a:xfrm>
          <a:prstGeom prst="ellipse">
            <a:avLst/>
          </a:prstGeom>
          <a:solidFill>
            <a:srgbClr val="E3F2FD"/>
          </a:solidFill>
          <a:ln w="12700">
            <a:solidFill>
              <a:srgbClr val="FFFFFF">
                <a:alpha val="0"/>
              </a:srgbClr>
            </a:solidFill>
            <a:prstDash val="solid"/>
          </a:ln>
        </p:spPr>
      </p:sp>
      <p:pic>
        <p:nvPicPr>
          <p:cNvPr id="14" name="Image 2" descr="preencoded.png">    </p:cNvPr>
          <p:cNvPicPr>
            <a:picLocks noChangeAspect="1"/>
          </p:cNvPicPr>
          <p:nvPr/>
        </p:nvPicPr>
        <p:blipFill>
          <a:blip r:embed="rId3"/>
          <a:srcRect l="-133" r="-133" t="0" b="0"/>
          <a:stretch/>
        </p:blipFill>
        <p:spPr>
          <a:xfrm>
            <a:off x="905256" y="1781251"/>
            <a:ext cx="171907" cy="228600"/>
          </a:xfrm>
          <a:prstGeom prst="rect">
            <a:avLst/>
          </a:prstGeom>
        </p:spPr>
      </p:pic>
      <p:sp>
        <p:nvSpPr>
          <p:cNvPr id="15" name="Text 10"/>
          <p:cNvSpPr txBox="1"/>
          <p:nvPr/>
        </p:nvSpPr>
        <p:spPr>
          <a:xfrm>
            <a:off x="761695" y="2238451"/>
            <a:ext cx="2328062" cy="257861"/>
          </a:xfrm>
          <a:prstGeom prst="rect">
            <a:avLst/>
          </a:prstGeom>
          <a:noFill/>
          <a:ln/>
        </p:spPr>
        <p:txBody>
          <a:bodyPr wrap="square" lIns="0" tIns="0" rIns="0" bIns="0" rtlCol="0" anchor="ctr"/>
          <a:lstStyle/>
          <a:p>
            <a:pPr algn="l" indent="0" marL="0">
              <a:buNone/>
            </a:pPr>
            <a:r>
              <a:rPr lang="en-US" sz="1300" b="1" dirty="0">
                <a:solidFill>
                  <a:srgbClr val="2C3E50"/>
                </a:solidFill>
                <a:latin typeface="Montserrat" pitchFamily="34" charset="0"/>
                <a:ea typeface="Montserrat" pitchFamily="34" charset="-122"/>
                <a:cs typeface="Montserrat" pitchFamily="34" charset="-120"/>
              </a:rPr>
              <a:t>Place</a:t>
            </a:r>
            <a:endParaRPr lang="en-US" sz="1300" dirty="0"/>
          </a:p>
        </p:txBody>
      </p:sp>
      <p:sp>
        <p:nvSpPr>
          <p:cNvPr id="16" name="Text 11"/>
          <p:cNvSpPr txBox="1"/>
          <p:nvPr/>
        </p:nvSpPr>
        <p:spPr>
          <a:xfrm>
            <a:off x="761695" y="2572207"/>
            <a:ext cx="2315261" cy="1000354"/>
          </a:xfrm>
          <a:prstGeom prst="rect">
            <a:avLst/>
          </a:prstGeom>
          <a:noFill/>
          <a:ln/>
        </p:spPr>
        <p:txBody>
          <a:bodyPr wrap="square" lIns="0" tIns="0" rIns="0" bIns="0" rtlCol="0" anchor="t"/>
          <a:lstStyle/>
          <a:p>
            <a:pPr algn="l" indent="0" marL="0">
              <a:buNone/>
            </a:pPr>
            <a:r>
              <a:rPr lang="en-US" sz="1000" dirty="0">
                <a:solidFill>
                  <a:srgbClr val="4B5563"/>
                </a:solidFill>
                <a:latin typeface="Open Sans" pitchFamily="34" charset="0"/>
                <a:ea typeface="Open Sans" pitchFamily="34" charset="-122"/>
                <a:cs typeface="Open Sans" pitchFamily="34" charset="-120"/>
              </a:rPr>
              <a:t> Not just a location, but </a:t>
            </a:r>
            <a:pPr algn="l" indent="0" marL="0">
              <a:buNone/>
            </a:pPr>
            <a:r>
              <a:rPr lang="en-US" sz="1000" b="1" dirty="0">
                <a:solidFill>
                  <a:srgbClr val="4B5563"/>
                </a:solidFill>
                <a:latin typeface="Open Sans" pitchFamily="34" charset="0"/>
                <a:ea typeface="Open Sans" pitchFamily="34" charset="-122"/>
                <a:cs typeface="Open Sans" pitchFamily="34" charset="-120"/>
              </a:rPr>
              <a:t>access</a:t>
            </a:r>
            <a:pPr algn="l" indent="0" marL="0">
              <a:buNone/>
            </a:pPr>
            <a:r>
              <a:rPr lang="en-US" sz="1000" dirty="0">
                <a:solidFill>
                  <a:srgbClr val="4B5563"/>
                </a:solidFill>
                <a:latin typeface="Open Sans" pitchFamily="34" charset="0"/>
                <a:ea typeface="Open Sans" pitchFamily="34" charset="-122"/>
                <a:cs typeface="Open Sans" pitchFamily="34" charset="-120"/>
              </a:rPr>
              <a:t>. It encompasses all activities required to make a product available to target customers when and where they want it. </a:t>
            </a:r>
            <a:endParaRPr lang="en-US" sz="1000" dirty="0"/>
          </a:p>
        </p:txBody>
      </p:sp>
      <p:sp>
        <p:nvSpPr>
          <p:cNvPr id="17" name="Shape 12"/>
          <p:cNvSpPr/>
          <p:nvPr/>
        </p:nvSpPr>
        <p:spPr>
          <a:xfrm>
            <a:off x="3381451" y="1438351"/>
            <a:ext cx="2619756" cy="2324405"/>
          </a:xfrm>
          <a:prstGeom prst="roundRect">
            <a:avLst>
              <a:gd name="adj" fmla="val 1612"/>
            </a:avLst>
          </a:prstGeom>
          <a:solidFill>
            <a:srgbClr val="FFFFFF"/>
          </a:solidFill>
          <a:ln/>
          <a:effectLst>
            <a:outerShdw sx="100000" sy="100000" kx="0" ky="0" algn="bl" rotWithShape="0" blurRad="63500" dist="38100" dir="16200000">
              <a:srgbClr val="000000">
                <a:alpha val="5000"/>
              </a:srgbClr>
            </a:outerShdw>
          </a:effectLst>
        </p:spPr>
      </p:sp>
      <p:sp>
        <p:nvSpPr>
          <p:cNvPr id="18" name="Shape 13"/>
          <p:cNvSpPr/>
          <p:nvPr/>
        </p:nvSpPr>
        <p:spPr>
          <a:xfrm>
            <a:off x="3381451" y="1438351"/>
            <a:ext cx="2619756" cy="38405"/>
          </a:xfrm>
          <a:prstGeom prst="roundRect">
            <a:avLst>
              <a:gd name="adj" fmla="val 97580"/>
            </a:avLst>
          </a:prstGeom>
          <a:solidFill>
            <a:srgbClr val="000000">
              <a:alpha val="0"/>
            </a:srgbClr>
          </a:solidFill>
          <a:ln w="12700">
            <a:solidFill>
              <a:srgbClr val="000000">
                <a:alpha val="0"/>
              </a:srgbClr>
            </a:solidFill>
            <a:prstDash val="solid"/>
          </a:ln>
        </p:spPr>
      </p:sp>
      <p:sp>
        <p:nvSpPr>
          <p:cNvPr id="19" name="Shape 14"/>
          <p:cNvSpPr/>
          <p:nvPr/>
        </p:nvSpPr>
        <p:spPr>
          <a:xfrm>
            <a:off x="3571646" y="1666951"/>
            <a:ext cx="457200" cy="457200"/>
          </a:xfrm>
          <a:prstGeom prst="ellipse">
            <a:avLst/>
          </a:prstGeom>
          <a:solidFill>
            <a:srgbClr val="E3F2FD"/>
          </a:solidFill>
          <a:ln w="12700">
            <a:solidFill>
              <a:srgbClr val="FFFFFF">
                <a:alpha val="0"/>
              </a:srgbClr>
            </a:solidFill>
            <a:prstDash val="solid"/>
          </a:ln>
        </p:spPr>
      </p:sp>
      <p:pic>
        <p:nvPicPr>
          <p:cNvPr id="20" name="Image 3" descr="preencoded.png">    </p:cNvPr>
          <p:cNvPicPr>
            <a:picLocks noChangeAspect="1"/>
          </p:cNvPicPr>
          <p:nvPr/>
        </p:nvPicPr>
        <p:blipFill>
          <a:blip r:embed="rId4"/>
          <a:srcRect l="-80" r="-80" t="0" b="0"/>
          <a:stretch/>
        </p:blipFill>
        <p:spPr>
          <a:xfrm>
            <a:off x="3657600" y="1781251"/>
            <a:ext cx="286207" cy="228600"/>
          </a:xfrm>
          <a:prstGeom prst="rect">
            <a:avLst/>
          </a:prstGeom>
        </p:spPr>
      </p:pic>
      <p:sp>
        <p:nvSpPr>
          <p:cNvPr id="21" name="Text 15"/>
          <p:cNvSpPr txBox="1"/>
          <p:nvPr/>
        </p:nvSpPr>
        <p:spPr>
          <a:xfrm>
            <a:off x="3571646" y="2238451"/>
            <a:ext cx="2328062" cy="257861"/>
          </a:xfrm>
          <a:prstGeom prst="rect">
            <a:avLst/>
          </a:prstGeom>
          <a:noFill/>
          <a:ln/>
        </p:spPr>
        <p:txBody>
          <a:bodyPr wrap="square" lIns="0" tIns="0" rIns="0" bIns="0" rtlCol="0" anchor="ctr"/>
          <a:lstStyle/>
          <a:p>
            <a:pPr algn="l" indent="0" marL="0">
              <a:buNone/>
            </a:pPr>
            <a:r>
              <a:rPr lang="en-US" sz="1300" b="1" dirty="0">
                <a:solidFill>
                  <a:srgbClr val="2C3E50"/>
                </a:solidFill>
                <a:latin typeface="Montserrat" pitchFamily="34" charset="0"/>
                <a:ea typeface="Montserrat" pitchFamily="34" charset="-122"/>
                <a:cs typeface="Montserrat" pitchFamily="34" charset="-120"/>
              </a:rPr>
              <a:t>Distribution Channel</a:t>
            </a:r>
            <a:endParaRPr lang="en-US" sz="1300" dirty="0"/>
          </a:p>
        </p:txBody>
      </p:sp>
      <p:sp>
        <p:nvSpPr>
          <p:cNvPr id="22" name="Text 16"/>
          <p:cNvSpPr txBox="1"/>
          <p:nvPr/>
        </p:nvSpPr>
        <p:spPr>
          <a:xfrm>
            <a:off x="3571646" y="2572207"/>
            <a:ext cx="2315261" cy="1000354"/>
          </a:xfrm>
          <a:prstGeom prst="rect">
            <a:avLst/>
          </a:prstGeom>
          <a:noFill/>
          <a:ln/>
        </p:spPr>
        <p:txBody>
          <a:bodyPr wrap="square" lIns="0" tIns="0" rIns="0" bIns="0" rtlCol="0" anchor="t"/>
          <a:lstStyle/>
          <a:p>
            <a:pPr algn="l" indent="0" marL="0">
              <a:buNone/>
            </a:pPr>
            <a:r>
              <a:rPr lang="en-US" sz="1000" dirty="0">
                <a:solidFill>
                  <a:srgbClr val="4B5563"/>
                </a:solidFill>
                <a:latin typeface="Open Sans" pitchFamily="34" charset="0"/>
                <a:ea typeface="Open Sans" pitchFamily="34" charset="-122"/>
                <a:cs typeface="Open Sans" pitchFamily="34" charset="-120"/>
              </a:rPr>
              <a:t>The set of interdependent organizations involved in the process of making a product or service available for use or consumption by the consumer.</a:t>
            </a:r>
            <a:endParaRPr lang="en-US" sz="1000" dirty="0"/>
          </a:p>
        </p:txBody>
      </p:sp>
      <p:sp>
        <p:nvSpPr>
          <p:cNvPr id="23" name="Shape 17"/>
          <p:cNvSpPr/>
          <p:nvPr/>
        </p:nvSpPr>
        <p:spPr>
          <a:xfrm>
            <a:off x="6191402" y="1438351"/>
            <a:ext cx="2619756" cy="2324405"/>
          </a:xfrm>
          <a:prstGeom prst="roundRect">
            <a:avLst>
              <a:gd name="adj" fmla="val 1612"/>
            </a:avLst>
          </a:prstGeom>
          <a:solidFill>
            <a:srgbClr val="FFFFFF"/>
          </a:solidFill>
          <a:ln/>
          <a:effectLst>
            <a:outerShdw sx="100000" sy="100000" kx="0" ky="0" algn="bl" rotWithShape="0" blurRad="63500" dist="38100" dir="16200000">
              <a:srgbClr val="000000">
                <a:alpha val="5000"/>
              </a:srgbClr>
            </a:outerShdw>
          </a:effectLst>
        </p:spPr>
      </p:sp>
      <p:sp>
        <p:nvSpPr>
          <p:cNvPr id="24" name="Shape 18"/>
          <p:cNvSpPr/>
          <p:nvPr/>
        </p:nvSpPr>
        <p:spPr>
          <a:xfrm>
            <a:off x="6191402" y="1438351"/>
            <a:ext cx="2619756" cy="38405"/>
          </a:xfrm>
          <a:prstGeom prst="roundRect">
            <a:avLst>
              <a:gd name="adj" fmla="val 97580"/>
            </a:avLst>
          </a:prstGeom>
          <a:solidFill>
            <a:srgbClr val="000000">
              <a:alpha val="0"/>
            </a:srgbClr>
          </a:solidFill>
          <a:ln w="12700">
            <a:solidFill>
              <a:srgbClr val="000000">
                <a:alpha val="0"/>
              </a:srgbClr>
            </a:solidFill>
            <a:prstDash val="solid"/>
          </a:ln>
        </p:spPr>
      </p:sp>
      <p:sp>
        <p:nvSpPr>
          <p:cNvPr id="25" name="Shape 19"/>
          <p:cNvSpPr/>
          <p:nvPr/>
        </p:nvSpPr>
        <p:spPr>
          <a:xfrm>
            <a:off x="6381598" y="1666951"/>
            <a:ext cx="457200" cy="457200"/>
          </a:xfrm>
          <a:prstGeom prst="ellipse">
            <a:avLst/>
          </a:prstGeom>
          <a:solidFill>
            <a:srgbClr val="E3F2FD"/>
          </a:solidFill>
          <a:ln w="12700">
            <a:solidFill>
              <a:srgbClr val="FFFFFF">
                <a:alpha val="0"/>
              </a:srgbClr>
            </a:solidFill>
            <a:prstDash val="solid"/>
          </a:ln>
        </p:spPr>
      </p:sp>
      <p:pic>
        <p:nvPicPr>
          <p:cNvPr id="26" name="Image 4" descr="preencoded.png">    </p:cNvPr>
          <p:cNvPicPr>
            <a:picLocks noChangeAspect="1"/>
          </p:cNvPicPr>
          <p:nvPr/>
        </p:nvPicPr>
        <p:blipFill>
          <a:blip r:embed="rId5"/>
          <a:srcRect l="-80" r="-80" t="0" b="0"/>
          <a:stretch/>
        </p:blipFill>
        <p:spPr>
          <a:xfrm>
            <a:off x="6467551" y="1781251"/>
            <a:ext cx="286207" cy="228600"/>
          </a:xfrm>
          <a:prstGeom prst="rect">
            <a:avLst/>
          </a:prstGeom>
        </p:spPr>
      </p:pic>
      <p:sp>
        <p:nvSpPr>
          <p:cNvPr id="27" name="Text 20"/>
          <p:cNvSpPr txBox="1"/>
          <p:nvPr/>
        </p:nvSpPr>
        <p:spPr>
          <a:xfrm>
            <a:off x="6381598" y="2238451"/>
            <a:ext cx="2328062" cy="257861"/>
          </a:xfrm>
          <a:prstGeom prst="rect">
            <a:avLst/>
          </a:prstGeom>
          <a:noFill/>
          <a:ln/>
        </p:spPr>
        <p:txBody>
          <a:bodyPr wrap="square" lIns="0" tIns="0" rIns="0" bIns="0" rtlCol="0" anchor="ctr"/>
          <a:lstStyle/>
          <a:p>
            <a:pPr algn="l" indent="0" marL="0">
              <a:buNone/>
            </a:pPr>
            <a:r>
              <a:rPr lang="en-US" sz="1300" b="1" dirty="0">
                <a:solidFill>
                  <a:srgbClr val="2C3E50"/>
                </a:solidFill>
                <a:latin typeface="Montserrat" pitchFamily="34" charset="0"/>
                <a:ea typeface="Montserrat" pitchFamily="34" charset="-122"/>
                <a:cs typeface="Montserrat" pitchFamily="34" charset="-120"/>
              </a:rPr>
              <a:t>Direct Distribution</a:t>
            </a:r>
            <a:endParaRPr lang="en-US" sz="1300" dirty="0"/>
          </a:p>
        </p:txBody>
      </p:sp>
      <p:sp>
        <p:nvSpPr>
          <p:cNvPr id="28" name="Text 21"/>
          <p:cNvSpPr txBox="1"/>
          <p:nvPr/>
        </p:nvSpPr>
        <p:spPr>
          <a:xfrm>
            <a:off x="6381598" y="2572207"/>
            <a:ext cx="2315261" cy="1000354"/>
          </a:xfrm>
          <a:prstGeom prst="rect">
            <a:avLst/>
          </a:prstGeom>
          <a:noFill/>
          <a:ln/>
        </p:spPr>
        <p:txBody>
          <a:bodyPr wrap="square" lIns="0" tIns="0" rIns="0" bIns="0" rtlCol="0" anchor="t"/>
          <a:lstStyle/>
          <a:p>
            <a:pPr algn="l" indent="0" marL="0">
              <a:buNone/>
            </a:pPr>
            <a:r>
              <a:rPr lang="en-US" sz="1000" dirty="0">
                <a:solidFill>
                  <a:srgbClr val="4B5563"/>
                </a:solidFill>
                <a:latin typeface="Open Sans" pitchFamily="34" charset="0"/>
                <a:ea typeface="Open Sans" pitchFamily="34" charset="-122"/>
                <a:cs typeface="Open Sans" pitchFamily="34" charset="-120"/>
              </a:rPr>
              <a:t>A channel structure where producers sell directly to consumers without any intermediaries (e.g., website sales, company stores).</a:t>
            </a:r>
            <a:endParaRPr lang="en-US" sz="1000" dirty="0"/>
          </a:p>
        </p:txBody>
      </p:sp>
      <p:sp>
        <p:nvSpPr>
          <p:cNvPr id="29" name="Shape 22"/>
          <p:cNvSpPr/>
          <p:nvPr/>
        </p:nvSpPr>
        <p:spPr>
          <a:xfrm>
            <a:off x="9001354" y="1438351"/>
            <a:ext cx="2619756" cy="2324405"/>
          </a:xfrm>
          <a:prstGeom prst="roundRect">
            <a:avLst>
              <a:gd name="adj" fmla="val 1612"/>
            </a:avLst>
          </a:prstGeom>
          <a:solidFill>
            <a:srgbClr val="FFFFFF"/>
          </a:solidFill>
          <a:ln/>
          <a:effectLst>
            <a:outerShdw sx="100000" sy="100000" kx="0" ky="0" algn="bl" rotWithShape="0" blurRad="63500" dist="38100" dir="16200000">
              <a:srgbClr val="000000">
                <a:alpha val="5000"/>
              </a:srgbClr>
            </a:outerShdw>
          </a:effectLst>
        </p:spPr>
      </p:sp>
      <p:sp>
        <p:nvSpPr>
          <p:cNvPr id="30" name="Shape 23"/>
          <p:cNvSpPr/>
          <p:nvPr/>
        </p:nvSpPr>
        <p:spPr>
          <a:xfrm>
            <a:off x="9001354" y="1438351"/>
            <a:ext cx="2619756" cy="38405"/>
          </a:xfrm>
          <a:prstGeom prst="roundRect">
            <a:avLst>
              <a:gd name="adj" fmla="val 97580"/>
            </a:avLst>
          </a:prstGeom>
          <a:solidFill>
            <a:srgbClr val="000000">
              <a:alpha val="0"/>
            </a:srgbClr>
          </a:solidFill>
          <a:ln w="12700">
            <a:solidFill>
              <a:srgbClr val="000000">
                <a:alpha val="0"/>
              </a:srgbClr>
            </a:solidFill>
            <a:prstDash val="solid"/>
          </a:ln>
        </p:spPr>
      </p:sp>
      <p:sp>
        <p:nvSpPr>
          <p:cNvPr id="31" name="Shape 24"/>
          <p:cNvSpPr/>
          <p:nvPr/>
        </p:nvSpPr>
        <p:spPr>
          <a:xfrm>
            <a:off x="9191549" y="1666951"/>
            <a:ext cx="457200" cy="457200"/>
          </a:xfrm>
          <a:prstGeom prst="ellipse">
            <a:avLst/>
          </a:prstGeom>
          <a:solidFill>
            <a:srgbClr val="E3F2FD"/>
          </a:solidFill>
          <a:ln w="12700">
            <a:solidFill>
              <a:srgbClr val="FFFFFF">
                <a:alpha val="0"/>
              </a:srgbClr>
            </a:solidFill>
            <a:prstDash val="solid"/>
          </a:ln>
        </p:spPr>
      </p:sp>
      <p:pic>
        <p:nvPicPr>
          <p:cNvPr id="32" name="Image 5" descr="preencoded.png">    </p:cNvPr>
          <p:cNvPicPr>
            <a:picLocks noChangeAspect="1"/>
          </p:cNvPicPr>
          <p:nvPr/>
        </p:nvPicPr>
        <p:blipFill>
          <a:blip r:embed="rId6"/>
          <a:srcRect l="-80" r="-80" t="0" b="0"/>
          <a:stretch/>
        </p:blipFill>
        <p:spPr>
          <a:xfrm>
            <a:off x="9277502" y="1781251"/>
            <a:ext cx="286207" cy="228600"/>
          </a:xfrm>
          <a:prstGeom prst="rect">
            <a:avLst/>
          </a:prstGeom>
        </p:spPr>
      </p:pic>
      <p:sp>
        <p:nvSpPr>
          <p:cNvPr id="33" name="Text 25"/>
          <p:cNvSpPr txBox="1"/>
          <p:nvPr/>
        </p:nvSpPr>
        <p:spPr>
          <a:xfrm>
            <a:off x="9191549" y="2238451"/>
            <a:ext cx="2328062" cy="257861"/>
          </a:xfrm>
          <a:prstGeom prst="rect">
            <a:avLst/>
          </a:prstGeom>
          <a:noFill/>
          <a:ln/>
        </p:spPr>
        <p:txBody>
          <a:bodyPr wrap="square" lIns="0" tIns="0" rIns="0" bIns="0" rtlCol="0" anchor="ctr"/>
          <a:lstStyle/>
          <a:p>
            <a:pPr algn="l" indent="0" marL="0">
              <a:buNone/>
            </a:pPr>
            <a:r>
              <a:rPr lang="en-US" sz="1300" b="1" dirty="0">
                <a:solidFill>
                  <a:srgbClr val="2C3E50"/>
                </a:solidFill>
                <a:latin typeface="Montserrat" pitchFamily="34" charset="0"/>
                <a:ea typeface="Montserrat" pitchFamily="34" charset="-122"/>
                <a:cs typeface="Montserrat" pitchFamily="34" charset="-120"/>
              </a:rPr>
              <a:t>Indirect Distribution</a:t>
            </a:r>
            <a:endParaRPr lang="en-US" sz="1300" dirty="0"/>
          </a:p>
        </p:txBody>
      </p:sp>
      <p:sp>
        <p:nvSpPr>
          <p:cNvPr id="34" name="Text 26"/>
          <p:cNvSpPr txBox="1"/>
          <p:nvPr/>
        </p:nvSpPr>
        <p:spPr>
          <a:xfrm>
            <a:off x="9191549" y="2572207"/>
            <a:ext cx="2315261" cy="1000354"/>
          </a:xfrm>
          <a:prstGeom prst="rect">
            <a:avLst/>
          </a:prstGeom>
          <a:noFill/>
          <a:ln/>
        </p:spPr>
        <p:txBody>
          <a:bodyPr wrap="square" lIns="0" tIns="0" rIns="0" bIns="0" rtlCol="0" anchor="t"/>
          <a:lstStyle/>
          <a:p>
            <a:pPr algn="l" indent="0" marL="0">
              <a:buNone/>
            </a:pPr>
            <a:r>
              <a:rPr lang="en-US" sz="1000" dirty="0">
                <a:solidFill>
                  <a:srgbClr val="4B5563"/>
                </a:solidFill>
                <a:latin typeface="Open Sans" pitchFamily="34" charset="0"/>
                <a:ea typeface="Open Sans" pitchFamily="34" charset="-122"/>
                <a:cs typeface="Open Sans" pitchFamily="34" charset="-120"/>
              </a:rPr>
              <a:t>A channel structure containing one or more intermediaries (like retailers or wholesalers) between the producer and the final consumer.</a:t>
            </a:r>
            <a:endParaRPr lang="en-US" sz="1000" dirty="0"/>
          </a:p>
        </p:txBody>
      </p:sp>
      <p:sp>
        <p:nvSpPr>
          <p:cNvPr id="35" name="Shape 27"/>
          <p:cNvSpPr/>
          <p:nvPr/>
        </p:nvSpPr>
        <p:spPr>
          <a:xfrm>
            <a:off x="571500" y="3952951"/>
            <a:ext cx="2619756" cy="2324405"/>
          </a:xfrm>
          <a:prstGeom prst="roundRect">
            <a:avLst>
              <a:gd name="adj" fmla="val 1612"/>
            </a:avLst>
          </a:prstGeom>
          <a:solidFill>
            <a:srgbClr val="FFFFFF"/>
          </a:solidFill>
          <a:ln/>
          <a:effectLst>
            <a:outerShdw sx="100000" sy="100000" kx="0" ky="0" algn="bl" rotWithShape="0" blurRad="63500" dist="38100" dir="16200000">
              <a:srgbClr val="000000">
                <a:alpha val="5000"/>
              </a:srgbClr>
            </a:outerShdw>
          </a:effectLst>
        </p:spPr>
      </p:sp>
      <p:sp>
        <p:nvSpPr>
          <p:cNvPr id="36" name="Shape 28"/>
          <p:cNvSpPr/>
          <p:nvPr/>
        </p:nvSpPr>
        <p:spPr>
          <a:xfrm>
            <a:off x="571500" y="3952951"/>
            <a:ext cx="2619756" cy="38405"/>
          </a:xfrm>
          <a:prstGeom prst="roundRect">
            <a:avLst>
              <a:gd name="adj" fmla="val 97580"/>
            </a:avLst>
          </a:prstGeom>
          <a:solidFill>
            <a:srgbClr val="000000">
              <a:alpha val="0"/>
            </a:srgbClr>
          </a:solidFill>
          <a:ln w="12700">
            <a:solidFill>
              <a:srgbClr val="000000">
                <a:alpha val="0"/>
              </a:srgbClr>
            </a:solidFill>
            <a:prstDash val="solid"/>
          </a:ln>
        </p:spPr>
      </p:sp>
      <p:sp>
        <p:nvSpPr>
          <p:cNvPr id="37" name="Shape 29"/>
          <p:cNvSpPr/>
          <p:nvPr/>
        </p:nvSpPr>
        <p:spPr>
          <a:xfrm>
            <a:off x="761695" y="4181551"/>
            <a:ext cx="457200" cy="457200"/>
          </a:xfrm>
          <a:prstGeom prst="ellipse">
            <a:avLst/>
          </a:prstGeom>
          <a:solidFill>
            <a:srgbClr val="E3F2FD"/>
          </a:solidFill>
          <a:ln w="12700">
            <a:solidFill>
              <a:srgbClr val="FFFFFF">
                <a:alpha val="0"/>
              </a:srgbClr>
            </a:solidFill>
            <a:prstDash val="solid"/>
          </a:ln>
        </p:spPr>
      </p:sp>
      <p:pic>
        <p:nvPicPr>
          <p:cNvPr id="38" name="Image 6" descr="preencoded.png">    </p:cNvPr>
          <p:cNvPicPr>
            <a:picLocks noChangeAspect="1"/>
          </p:cNvPicPr>
          <p:nvPr/>
        </p:nvPicPr>
        <p:blipFill>
          <a:blip r:embed="rId7"/>
          <a:srcRect l="-80" r="-80" t="0" b="0"/>
          <a:stretch/>
        </p:blipFill>
        <p:spPr>
          <a:xfrm>
            <a:off x="847649" y="4295851"/>
            <a:ext cx="286207" cy="228600"/>
          </a:xfrm>
          <a:prstGeom prst="rect">
            <a:avLst/>
          </a:prstGeom>
        </p:spPr>
      </p:pic>
      <p:sp>
        <p:nvSpPr>
          <p:cNvPr id="39" name="Text 30"/>
          <p:cNvSpPr txBox="1"/>
          <p:nvPr/>
        </p:nvSpPr>
        <p:spPr>
          <a:xfrm>
            <a:off x="761695" y="4753051"/>
            <a:ext cx="2328062" cy="257861"/>
          </a:xfrm>
          <a:prstGeom prst="rect">
            <a:avLst/>
          </a:prstGeom>
          <a:noFill/>
          <a:ln/>
        </p:spPr>
        <p:txBody>
          <a:bodyPr wrap="square" lIns="0" tIns="0" rIns="0" bIns="0" rtlCol="0" anchor="ctr"/>
          <a:lstStyle/>
          <a:p>
            <a:pPr algn="l" indent="0" marL="0">
              <a:buNone/>
            </a:pPr>
            <a:r>
              <a:rPr lang="en-US" sz="1300" b="1" dirty="0">
                <a:solidFill>
                  <a:srgbClr val="2C3E50"/>
                </a:solidFill>
                <a:latin typeface="Montserrat" pitchFamily="34" charset="0"/>
                <a:ea typeface="Montserrat" pitchFamily="34" charset="-122"/>
                <a:cs typeface="Montserrat" pitchFamily="34" charset="-120"/>
              </a:rPr>
              <a:t>Intermediary</a:t>
            </a:r>
            <a:endParaRPr lang="en-US" sz="1300" dirty="0"/>
          </a:p>
        </p:txBody>
      </p:sp>
      <p:sp>
        <p:nvSpPr>
          <p:cNvPr id="40" name="Text 31"/>
          <p:cNvSpPr txBox="1"/>
          <p:nvPr/>
        </p:nvSpPr>
        <p:spPr>
          <a:xfrm>
            <a:off x="761695" y="5086807"/>
            <a:ext cx="2315261" cy="1000354"/>
          </a:xfrm>
          <a:prstGeom prst="rect">
            <a:avLst/>
          </a:prstGeom>
          <a:noFill/>
          <a:ln/>
        </p:spPr>
        <p:txBody>
          <a:bodyPr wrap="square" lIns="0" tIns="0" rIns="0" bIns="0" rtlCol="0" anchor="t"/>
          <a:lstStyle/>
          <a:p>
            <a:pPr algn="l" indent="0" marL="0">
              <a:buNone/>
            </a:pPr>
            <a:r>
              <a:rPr lang="en-US" sz="1000" dirty="0">
                <a:solidFill>
                  <a:srgbClr val="4B5563"/>
                </a:solidFill>
                <a:latin typeface="Open Sans" pitchFamily="34" charset="0"/>
                <a:ea typeface="Open Sans" pitchFamily="34" charset="-122"/>
                <a:cs typeface="Open Sans" pitchFamily="34" charset="-120"/>
              </a:rPr>
              <a:t>A third party (middleman) that offers intermediation services between two trading parties, such as wholesalers, retailers, or agents.</a:t>
            </a:r>
            <a:endParaRPr lang="en-US" sz="1000" dirty="0"/>
          </a:p>
        </p:txBody>
      </p:sp>
      <p:sp>
        <p:nvSpPr>
          <p:cNvPr id="41" name="Shape 32"/>
          <p:cNvSpPr/>
          <p:nvPr/>
        </p:nvSpPr>
        <p:spPr>
          <a:xfrm>
            <a:off x="3381451" y="3952951"/>
            <a:ext cx="2619756" cy="2324405"/>
          </a:xfrm>
          <a:prstGeom prst="roundRect">
            <a:avLst>
              <a:gd name="adj" fmla="val 1612"/>
            </a:avLst>
          </a:prstGeom>
          <a:solidFill>
            <a:srgbClr val="FFFFFF"/>
          </a:solidFill>
          <a:ln/>
          <a:effectLst>
            <a:outerShdw sx="100000" sy="100000" kx="0" ky="0" algn="bl" rotWithShape="0" blurRad="63500" dist="38100" dir="16200000">
              <a:srgbClr val="000000">
                <a:alpha val="5000"/>
              </a:srgbClr>
            </a:outerShdw>
          </a:effectLst>
        </p:spPr>
      </p:sp>
      <p:sp>
        <p:nvSpPr>
          <p:cNvPr id="42" name="Shape 33"/>
          <p:cNvSpPr/>
          <p:nvPr/>
        </p:nvSpPr>
        <p:spPr>
          <a:xfrm>
            <a:off x="3381451" y="3952951"/>
            <a:ext cx="2619756" cy="38405"/>
          </a:xfrm>
          <a:prstGeom prst="roundRect">
            <a:avLst>
              <a:gd name="adj" fmla="val 97580"/>
            </a:avLst>
          </a:prstGeom>
          <a:solidFill>
            <a:srgbClr val="000000">
              <a:alpha val="0"/>
            </a:srgbClr>
          </a:solidFill>
          <a:ln w="12700">
            <a:solidFill>
              <a:srgbClr val="000000">
                <a:alpha val="0"/>
              </a:srgbClr>
            </a:solidFill>
            <a:prstDash val="solid"/>
          </a:ln>
        </p:spPr>
      </p:sp>
      <p:sp>
        <p:nvSpPr>
          <p:cNvPr id="43" name="Shape 34"/>
          <p:cNvSpPr/>
          <p:nvPr/>
        </p:nvSpPr>
        <p:spPr>
          <a:xfrm>
            <a:off x="3571646" y="4181551"/>
            <a:ext cx="457200" cy="457200"/>
          </a:xfrm>
          <a:prstGeom prst="ellipse">
            <a:avLst/>
          </a:prstGeom>
          <a:solidFill>
            <a:srgbClr val="E3F2FD"/>
          </a:solidFill>
          <a:ln w="12700">
            <a:solidFill>
              <a:srgbClr val="FFFFFF">
                <a:alpha val="0"/>
              </a:srgbClr>
            </a:solidFill>
            <a:prstDash val="solid"/>
          </a:ln>
        </p:spPr>
      </p:sp>
      <p:pic>
        <p:nvPicPr>
          <p:cNvPr id="44" name="Image 7" descr="preencoded.png">    </p:cNvPr>
          <p:cNvPicPr>
            <a:picLocks noChangeAspect="1"/>
          </p:cNvPicPr>
          <p:nvPr/>
        </p:nvPicPr>
        <p:blipFill>
          <a:blip r:embed="rId8"/>
          <a:srcRect l="0" r="0" t="0" b="0"/>
          <a:stretch/>
        </p:blipFill>
        <p:spPr>
          <a:xfrm>
            <a:off x="3685946" y="4295851"/>
            <a:ext cx="228600" cy="228600"/>
          </a:xfrm>
          <a:prstGeom prst="rect">
            <a:avLst/>
          </a:prstGeom>
        </p:spPr>
      </p:pic>
      <p:sp>
        <p:nvSpPr>
          <p:cNvPr id="45" name="Text 35"/>
          <p:cNvSpPr txBox="1"/>
          <p:nvPr/>
        </p:nvSpPr>
        <p:spPr>
          <a:xfrm>
            <a:off x="3571646" y="4753051"/>
            <a:ext cx="2328062" cy="257861"/>
          </a:xfrm>
          <a:prstGeom prst="rect">
            <a:avLst/>
          </a:prstGeom>
          <a:noFill/>
          <a:ln/>
        </p:spPr>
        <p:txBody>
          <a:bodyPr wrap="square" lIns="0" tIns="0" rIns="0" bIns="0" rtlCol="0" anchor="ctr"/>
          <a:lstStyle/>
          <a:p>
            <a:pPr algn="l" indent="0" marL="0">
              <a:buNone/>
            </a:pPr>
            <a:r>
              <a:rPr lang="en-US" sz="1300" b="1" dirty="0">
                <a:solidFill>
                  <a:srgbClr val="2C3E50"/>
                </a:solidFill>
                <a:latin typeface="Montserrat" pitchFamily="34" charset="0"/>
                <a:ea typeface="Montserrat" pitchFamily="34" charset="-122"/>
                <a:cs typeface="Montserrat" pitchFamily="34" charset="-120"/>
              </a:rPr>
              <a:t>Friction</a:t>
            </a:r>
            <a:endParaRPr lang="en-US" sz="1300" dirty="0"/>
          </a:p>
        </p:txBody>
      </p:sp>
      <p:sp>
        <p:nvSpPr>
          <p:cNvPr id="46" name="Text 36"/>
          <p:cNvSpPr txBox="1"/>
          <p:nvPr/>
        </p:nvSpPr>
        <p:spPr>
          <a:xfrm>
            <a:off x="3571646" y="5086807"/>
            <a:ext cx="2315261" cy="1000354"/>
          </a:xfrm>
          <a:prstGeom prst="rect">
            <a:avLst/>
          </a:prstGeom>
          <a:noFill/>
          <a:ln/>
        </p:spPr>
        <p:txBody>
          <a:bodyPr wrap="square" lIns="0" tIns="0" rIns="0" bIns="0" rtlCol="0" anchor="t"/>
          <a:lstStyle/>
          <a:p>
            <a:pPr algn="l" indent="0" marL="0">
              <a:buNone/>
            </a:pPr>
            <a:r>
              <a:rPr lang="en-US" sz="1000" dirty="0">
                <a:solidFill>
                  <a:srgbClr val="4B5563"/>
                </a:solidFill>
                <a:latin typeface="Open Sans" pitchFamily="34" charset="0"/>
                <a:ea typeface="Open Sans" pitchFamily="34" charset="-122"/>
                <a:cs typeface="Open Sans" pitchFamily="34" charset="-120"/>
              </a:rPr>
              <a:t>Any difficulty, delay, or effort that slows down or prevents a customer from completing a purchase or achieving their goal.</a:t>
            </a:r>
            <a:endParaRPr lang="en-US" sz="1000" dirty="0"/>
          </a:p>
        </p:txBody>
      </p:sp>
      <p:sp>
        <p:nvSpPr>
          <p:cNvPr id="47" name="Shape 37"/>
          <p:cNvSpPr/>
          <p:nvPr/>
        </p:nvSpPr>
        <p:spPr>
          <a:xfrm>
            <a:off x="6191402" y="3952951"/>
            <a:ext cx="2619756" cy="2324405"/>
          </a:xfrm>
          <a:prstGeom prst="roundRect">
            <a:avLst>
              <a:gd name="adj" fmla="val 1612"/>
            </a:avLst>
          </a:prstGeom>
          <a:solidFill>
            <a:srgbClr val="FFFFFF"/>
          </a:solidFill>
          <a:ln/>
          <a:effectLst>
            <a:outerShdw sx="100000" sy="100000" kx="0" ky="0" algn="bl" rotWithShape="0" blurRad="63500" dist="38100" dir="16200000">
              <a:srgbClr val="000000">
                <a:alpha val="5000"/>
              </a:srgbClr>
            </a:outerShdw>
          </a:effectLst>
        </p:spPr>
      </p:sp>
      <p:sp>
        <p:nvSpPr>
          <p:cNvPr id="48" name="Shape 38"/>
          <p:cNvSpPr/>
          <p:nvPr/>
        </p:nvSpPr>
        <p:spPr>
          <a:xfrm>
            <a:off x="6191402" y="3952951"/>
            <a:ext cx="2619756" cy="38405"/>
          </a:xfrm>
          <a:prstGeom prst="roundRect">
            <a:avLst>
              <a:gd name="adj" fmla="val 97580"/>
            </a:avLst>
          </a:prstGeom>
          <a:solidFill>
            <a:srgbClr val="000000">
              <a:alpha val="0"/>
            </a:srgbClr>
          </a:solidFill>
          <a:ln w="12700">
            <a:solidFill>
              <a:srgbClr val="000000">
                <a:alpha val="0"/>
              </a:srgbClr>
            </a:solidFill>
            <a:prstDash val="solid"/>
          </a:ln>
        </p:spPr>
      </p:sp>
      <p:sp>
        <p:nvSpPr>
          <p:cNvPr id="49" name="Shape 39"/>
          <p:cNvSpPr/>
          <p:nvPr/>
        </p:nvSpPr>
        <p:spPr>
          <a:xfrm>
            <a:off x="6381598" y="4181551"/>
            <a:ext cx="457200" cy="457200"/>
          </a:xfrm>
          <a:prstGeom prst="ellipse">
            <a:avLst/>
          </a:prstGeom>
          <a:solidFill>
            <a:srgbClr val="E3F2FD"/>
          </a:solidFill>
          <a:ln w="12700">
            <a:solidFill>
              <a:srgbClr val="FFFFFF">
                <a:alpha val="0"/>
              </a:srgbClr>
            </a:solidFill>
            <a:prstDash val="solid"/>
          </a:ln>
        </p:spPr>
      </p:sp>
      <p:pic>
        <p:nvPicPr>
          <p:cNvPr id="50" name="Image 8" descr="preencoded.png">    </p:cNvPr>
          <p:cNvPicPr>
            <a:picLocks noChangeAspect="1"/>
          </p:cNvPicPr>
          <p:nvPr/>
        </p:nvPicPr>
        <p:blipFill>
          <a:blip r:embed="rId9"/>
          <a:srcRect l="0" r="0" t="0" b="0"/>
          <a:stretch/>
        </p:blipFill>
        <p:spPr>
          <a:xfrm>
            <a:off x="6495898" y="4295851"/>
            <a:ext cx="228600" cy="228600"/>
          </a:xfrm>
          <a:prstGeom prst="rect">
            <a:avLst/>
          </a:prstGeom>
        </p:spPr>
      </p:pic>
      <p:sp>
        <p:nvSpPr>
          <p:cNvPr id="51" name="Text 40"/>
          <p:cNvSpPr txBox="1"/>
          <p:nvPr/>
        </p:nvSpPr>
        <p:spPr>
          <a:xfrm>
            <a:off x="6381598" y="4753051"/>
            <a:ext cx="2328062" cy="257861"/>
          </a:xfrm>
          <a:prstGeom prst="rect">
            <a:avLst/>
          </a:prstGeom>
          <a:noFill/>
          <a:ln/>
        </p:spPr>
        <p:txBody>
          <a:bodyPr wrap="square" lIns="0" tIns="0" rIns="0" bIns="0" rtlCol="0" anchor="ctr"/>
          <a:lstStyle/>
          <a:p>
            <a:pPr algn="l" indent="0" marL="0">
              <a:buNone/>
            </a:pPr>
            <a:r>
              <a:rPr lang="en-US" sz="1300" b="1" dirty="0">
                <a:solidFill>
                  <a:srgbClr val="2C3E50"/>
                </a:solidFill>
                <a:latin typeface="Montserrat" pitchFamily="34" charset="0"/>
                <a:ea typeface="Montserrat" pitchFamily="34" charset="-122"/>
                <a:cs typeface="Montserrat" pitchFamily="34" charset="-120"/>
              </a:rPr>
              <a:t>Customer Journey</a:t>
            </a:r>
            <a:endParaRPr lang="en-US" sz="1300" dirty="0"/>
          </a:p>
        </p:txBody>
      </p:sp>
      <p:sp>
        <p:nvSpPr>
          <p:cNvPr id="52" name="Text 41"/>
          <p:cNvSpPr txBox="1"/>
          <p:nvPr/>
        </p:nvSpPr>
        <p:spPr>
          <a:xfrm>
            <a:off x="6381598" y="5086807"/>
            <a:ext cx="2315261" cy="1000354"/>
          </a:xfrm>
          <a:prstGeom prst="rect">
            <a:avLst/>
          </a:prstGeom>
          <a:noFill/>
          <a:ln/>
        </p:spPr>
        <p:txBody>
          <a:bodyPr wrap="square" lIns="0" tIns="0" rIns="0" bIns="0" rtlCol="0" anchor="t"/>
          <a:lstStyle/>
          <a:p>
            <a:pPr algn="l" indent="0" marL="0">
              <a:buNone/>
            </a:pPr>
            <a:r>
              <a:rPr lang="en-US" sz="1000" dirty="0">
                <a:solidFill>
                  <a:srgbClr val="4B5563"/>
                </a:solidFill>
                <a:latin typeface="Open Sans" pitchFamily="34" charset="0"/>
                <a:ea typeface="Open Sans" pitchFamily="34" charset="-122"/>
                <a:cs typeface="Open Sans" pitchFamily="34" charset="-120"/>
              </a:rPr>
              <a:t>The complete sum of experiences that customers go through when interacting with your company and brand, from awareness to advocacy.</a:t>
            </a:r>
            <a:endParaRPr lang="en-US" sz="1000" dirty="0"/>
          </a:p>
        </p:txBody>
      </p:sp>
      <p:sp>
        <p:nvSpPr>
          <p:cNvPr id="53" name="Shape 42"/>
          <p:cNvSpPr/>
          <p:nvPr/>
        </p:nvSpPr>
        <p:spPr>
          <a:xfrm>
            <a:off x="9001354" y="3952951"/>
            <a:ext cx="2619756" cy="2324405"/>
          </a:xfrm>
          <a:prstGeom prst="roundRect">
            <a:avLst>
              <a:gd name="adj" fmla="val 1612"/>
            </a:avLst>
          </a:prstGeom>
          <a:solidFill>
            <a:srgbClr val="FFFFFF"/>
          </a:solidFill>
          <a:ln/>
          <a:effectLst>
            <a:outerShdw sx="100000" sy="100000" kx="0" ky="0" algn="bl" rotWithShape="0" blurRad="63500" dist="38100" dir="16200000">
              <a:srgbClr val="000000">
                <a:alpha val="5000"/>
              </a:srgbClr>
            </a:outerShdw>
          </a:effectLst>
        </p:spPr>
      </p:sp>
      <p:sp>
        <p:nvSpPr>
          <p:cNvPr id="54" name="Shape 43"/>
          <p:cNvSpPr/>
          <p:nvPr/>
        </p:nvSpPr>
        <p:spPr>
          <a:xfrm>
            <a:off x="9001354" y="3952951"/>
            <a:ext cx="2619756" cy="38405"/>
          </a:xfrm>
          <a:prstGeom prst="roundRect">
            <a:avLst>
              <a:gd name="adj" fmla="val 97580"/>
            </a:avLst>
          </a:prstGeom>
          <a:solidFill>
            <a:srgbClr val="000000">
              <a:alpha val="0"/>
            </a:srgbClr>
          </a:solidFill>
          <a:ln w="12700">
            <a:solidFill>
              <a:srgbClr val="000000">
                <a:alpha val="0"/>
              </a:srgbClr>
            </a:solidFill>
            <a:prstDash val="solid"/>
          </a:ln>
        </p:spPr>
      </p:sp>
      <p:sp>
        <p:nvSpPr>
          <p:cNvPr id="55" name="Shape 44"/>
          <p:cNvSpPr/>
          <p:nvPr/>
        </p:nvSpPr>
        <p:spPr>
          <a:xfrm>
            <a:off x="9191549" y="4181551"/>
            <a:ext cx="457200" cy="457200"/>
          </a:xfrm>
          <a:prstGeom prst="ellipse">
            <a:avLst/>
          </a:prstGeom>
          <a:solidFill>
            <a:srgbClr val="E3F2FD"/>
          </a:solidFill>
          <a:ln w="12700">
            <a:solidFill>
              <a:srgbClr val="FFFFFF">
                <a:alpha val="0"/>
              </a:srgbClr>
            </a:solidFill>
            <a:prstDash val="solid"/>
          </a:ln>
        </p:spPr>
      </p:sp>
      <p:pic>
        <p:nvPicPr>
          <p:cNvPr id="56" name="Image 9" descr="preencoded.png">    </p:cNvPr>
          <p:cNvPicPr>
            <a:picLocks noChangeAspect="1"/>
          </p:cNvPicPr>
          <p:nvPr/>
        </p:nvPicPr>
        <p:blipFill>
          <a:blip r:embed="rId10"/>
          <a:srcRect l="0" r="0" t="0" b="0"/>
          <a:stretch/>
        </p:blipFill>
        <p:spPr>
          <a:xfrm>
            <a:off x="9305849" y="4295851"/>
            <a:ext cx="228600" cy="228600"/>
          </a:xfrm>
          <a:prstGeom prst="rect">
            <a:avLst/>
          </a:prstGeom>
        </p:spPr>
      </p:pic>
      <p:sp>
        <p:nvSpPr>
          <p:cNvPr id="57" name="Text 45"/>
          <p:cNvSpPr txBox="1"/>
          <p:nvPr/>
        </p:nvSpPr>
        <p:spPr>
          <a:xfrm>
            <a:off x="9191549" y="4753051"/>
            <a:ext cx="2328062" cy="257861"/>
          </a:xfrm>
          <a:prstGeom prst="rect">
            <a:avLst/>
          </a:prstGeom>
          <a:noFill/>
          <a:ln/>
        </p:spPr>
        <p:txBody>
          <a:bodyPr wrap="square" lIns="0" tIns="0" rIns="0" bIns="0" rtlCol="0" anchor="ctr"/>
          <a:lstStyle/>
          <a:p>
            <a:pPr algn="l" indent="0" marL="0">
              <a:buNone/>
            </a:pPr>
            <a:r>
              <a:rPr lang="en-US" sz="1300" b="1" dirty="0">
                <a:solidFill>
                  <a:srgbClr val="2C3E50"/>
                </a:solidFill>
                <a:latin typeface="Montserrat" pitchFamily="34" charset="0"/>
                <a:ea typeface="Montserrat" pitchFamily="34" charset="-122"/>
                <a:cs typeface="Montserrat" pitchFamily="34" charset="-120"/>
              </a:rPr>
              <a:t>Touchpoint</a:t>
            </a:r>
            <a:endParaRPr lang="en-US" sz="1300" dirty="0"/>
          </a:p>
        </p:txBody>
      </p:sp>
      <p:sp>
        <p:nvSpPr>
          <p:cNvPr id="58" name="Text 46"/>
          <p:cNvSpPr txBox="1"/>
          <p:nvPr/>
        </p:nvSpPr>
        <p:spPr>
          <a:xfrm>
            <a:off x="9191549" y="5086807"/>
            <a:ext cx="2315261" cy="1000354"/>
          </a:xfrm>
          <a:prstGeom prst="rect">
            <a:avLst/>
          </a:prstGeom>
          <a:noFill/>
          <a:ln/>
        </p:spPr>
        <p:txBody>
          <a:bodyPr wrap="square" lIns="0" tIns="0" rIns="0" bIns="0" rtlCol="0" anchor="t"/>
          <a:lstStyle/>
          <a:p>
            <a:pPr algn="l" indent="0" marL="0">
              <a:buNone/>
            </a:pPr>
            <a:r>
              <a:rPr lang="en-US" sz="1000" dirty="0">
                <a:solidFill>
                  <a:srgbClr val="4B5563"/>
                </a:solidFill>
                <a:latin typeface="Open Sans" pitchFamily="34" charset="0"/>
                <a:ea typeface="Open Sans" pitchFamily="34" charset="-122"/>
                <a:cs typeface="Open Sans" pitchFamily="34" charset="-120"/>
              </a:rPr>
              <a:t>Any point of contact between a buyer and a brand or service provider, occurring before, during, or after a purchase.</a:t>
            </a:r>
            <a:endParaRPr lang="en-US" sz="1000" dirty="0"/>
          </a:p>
        </p:txBody>
      </p:sp>
      <p:sp>
        <p:nvSpPr>
          <p:cNvPr id="59" name="Shape 47"/>
          <p:cNvSpPr/>
          <p:nvPr/>
        </p:nvSpPr>
        <p:spPr>
          <a:xfrm>
            <a:off x="0" y="6562649"/>
            <a:ext cx="12191695" cy="295351"/>
          </a:xfrm>
          <a:prstGeom prst="rect">
            <a:avLst/>
          </a:prstGeom>
          <a:solidFill>
            <a:srgbClr val="FFFFFF"/>
          </a:solidFill>
          <a:ln/>
        </p:spPr>
      </p:sp>
      <p:sp>
        <p:nvSpPr>
          <p:cNvPr id="60" name="Shape 48"/>
          <p:cNvSpPr/>
          <p:nvPr/>
        </p:nvSpPr>
        <p:spPr>
          <a:xfrm>
            <a:off x="0" y="6562649"/>
            <a:ext cx="12191695" cy="9144"/>
          </a:xfrm>
          <a:prstGeom prst="rect">
            <a:avLst/>
          </a:prstGeom>
          <a:solidFill>
            <a:srgbClr val="E5E7EB"/>
          </a:solidFill>
          <a:ln w="12700">
            <a:solidFill>
              <a:srgbClr val="E5E7EB">
                <a:alpha val="0"/>
              </a:srgbClr>
            </a:solidFill>
            <a:prstDash val="solid"/>
          </a:ln>
        </p:spPr>
      </p:sp>
      <p:sp>
        <p:nvSpPr>
          <p:cNvPr id="61" name="Text 49"/>
          <p:cNvSpPr txBox="1"/>
          <p:nvPr/>
        </p:nvSpPr>
        <p:spPr>
          <a:xfrm>
            <a:off x="571500" y="6620256"/>
            <a:ext cx="2629814"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Principles of Marketing • Module 7</a:t>
            </a:r>
            <a:endParaRPr lang="en-US" sz="1000" dirty="0"/>
          </a:p>
        </p:txBody>
      </p:sp>
      <p:sp>
        <p:nvSpPr>
          <p:cNvPr id="62" name="Text 50"/>
          <p:cNvSpPr txBox="1"/>
          <p:nvPr/>
        </p:nvSpPr>
        <p:spPr>
          <a:xfrm>
            <a:off x="11544300" y="6620256"/>
            <a:ext cx="162763"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7</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3F4F6"/>
          </a:solidFill>
          <a:ln w="12700">
            <a:solidFill>
              <a:srgbClr val="FFFFFF">
                <a:alpha val="0"/>
              </a:srgbClr>
            </a:solidFill>
            <a:prstDash val="solid"/>
          </a:ln>
        </p:spPr>
      </p:sp>
      <p:pic>
        <p:nvPicPr>
          <p:cNvPr id="3" name="Image 0" descr="preencoded.png">    </p:cNvPr>
          <p:cNvPicPr>
            <a:picLocks noChangeAspect="1"/>
          </p:cNvPicPr>
          <p:nvPr/>
        </p:nvPicPr>
        <p:blipFill>
          <a:blip r:embed="rId1"/>
          <a:srcRect l="0" r="0" t="-1" b="-1"/>
          <a:stretch/>
        </p:blipFill>
        <p:spPr>
          <a:xfrm>
            <a:off x="0" y="0"/>
            <a:ext cx="12191695" cy="6858000"/>
          </a:xfrm>
          <a:prstGeom prst="rect">
            <a:avLst/>
          </a:prstGeom>
        </p:spPr>
      </p:pic>
      <p:sp>
        <p:nvSpPr>
          <p:cNvPr id="4" name="Shape 1"/>
          <p:cNvSpPr/>
          <p:nvPr/>
        </p:nvSpPr>
        <p:spPr>
          <a:xfrm>
            <a:off x="-1904695" y="-1904695"/>
            <a:ext cx="5715000" cy="5715000"/>
          </a:xfrm>
          <a:prstGeom prst="ellipse">
            <a:avLst/>
          </a:prstGeom>
          <a:solidFill>
            <a:srgbClr val="FFFFFF">
              <a:alpha val="5000"/>
            </a:srgbClr>
          </a:solidFill>
          <a:ln w="12700">
            <a:solidFill>
              <a:srgbClr val="FFFFFF">
                <a:alpha val="0"/>
              </a:srgbClr>
            </a:solidFill>
            <a:prstDash val="solid"/>
          </a:ln>
        </p:spPr>
      </p:sp>
      <p:sp>
        <p:nvSpPr>
          <p:cNvPr id="5" name="Shape 2"/>
          <p:cNvSpPr/>
          <p:nvPr/>
        </p:nvSpPr>
        <p:spPr>
          <a:xfrm>
            <a:off x="9334195" y="4000500"/>
            <a:ext cx="3810305" cy="3810305"/>
          </a:xfrm>
          <a:prstGeom prst="ellipse">
            <a:avLst/>
          </a:prstGeom>
          <a:solidFill>
            <a:srgbClr val="FFFFFF">
              <a:alpha val="5000"/>
            </a:srgbClr>
          </a:solidFill>
          <a:ln w="12700">
            <a:solidFill>
              <a:srgbClr val="FFFFFF">
                <a:alpha val="0"/>
              </a:srgbClr>
            </a:solidFill>
            <a:prstDash val="solid"/>
          </a:ln>
        </p:spPr>
      </p:sp>
      <p:pic>
        <p:nvPicPr>
          <p:cNvPr id="6" name="Image 1" descr="preencoded.png">    </p:cNvPr>
          <p:cNvPicPr>
            <a:picLocks noChangeAspect="1"/>
          </p:cNvPicPr>
          <p:nvPr/>
        </p:nvPicPr>
        <p:blipFill>
          <a:blip r:embed="rId2"/>
          <a:srcRect l="0" r="0" t="-1" b="-1"/>
          <a:stretch/>
        </p:blipFill>
        <p:spPr>
          <a:xfrm>
            <a:off x="0" y="6743700"/>
            <a:ext cx="12191695" cy="114300"/>
          </a:xfrm>
          <a:prstGeom prst="rect">
            <a:avLst/>
          </a:prstGeom>
        </p:spPr>
      </p:pic>
      <p:sp>
        <p:nvSpPr>
          <p:cNvPr id="7" name="Text 3"/>
          <p:cNvSpPr txBox="1"/>
          <p:nvPr/>
        </p:nvSpPr>
        <p:spPr>
          <a:xfrm>
            <a:off x="2104949" y="1165860"/>
            <a:ext cx="7982712" cy="1181405"/>
          </a:xfrm>
          <a:prstGeom prst="rect">
            <a:avLst/>
          </a:prstGeom>
          <a:noFill/>
          <a:ln/>
        </p:spPr>
        <p:txBody>
          <a:bodyPr wrap="square" lIns="0" tIns="0" rIns="0" bIns="0" rtlCol="0" anchor="t"/>
          <a:lstStyle/>
          <a:p>
            <a:pPr algn="ctr" indent="0" marL="0">
              <a:buNone/>
            </a:pPr>
            <a:r>
              <a:rPr lang="en-US" sz="4200" b="1" dirty="0">
                <a:solidFill>
                  <a:srgbClr val="FFFFFF"/>
                </a:solidFill>
                <a:latin typeface="Montserrat" pitchFamily="34" charset="0"/>
                <a:ea typeface="Montserrat" pitchFamily="34" charset="-122"/>
                <a:cs typeface="Montserrat" pitchFamily="34" charset="-120"/>
              </a:rPr>
              <a:t> Place Isn't a Location—</a:t>
            </a:r>
            <a:pPr algn="ctr" indent="0" marL="0">
              <a:buNone/>
            </a:pPr>
            <a:endParaRPr lang="en-US" sz="4200" dirty="0"/>
          </a:p>
          <a:p>
            <a:pPr algn="ctr" indent="0" marL="0">
              <a:buNone/>
            </a:pPr>
            <a:r>
              <a:rPr lang="en-US" sz="4200" b="1" dirty="0">
                <a:solidFill>
                  <a:srgbClr val="FFFFFF"/>
                </a:solidFill>
                <a:latin typeface="Montserrat" pitchFamily="34" charset="0"/>
                <a:ea typeface="Montserrat" pitchFamily="34" charset="-122"/>
                <a:cs typeface="Montserrat" pitchFamily="34" charset="-120"/>
              </a:rPr>
              <a:t>It's </a:t>
            </a:r>
            <a:pPr algn="ctr" indent="0" marL="0">
              <a:buNone/>
            </a:pPr>
            <a:r>
              <a:rPr lang="en-US" sz="4200" b="1" u="sng" dirty="0">
                <a:solidFill>
                  <a:srgbClr val="BBDEFB"/>
                </a:solidFill>
                <a:latin typeface="Montserrat" pitchFamily="34" charset="0"/>
                <a:ea typeface="Montserrat" pitchFamily="34" charset="-122"/>
                <a:cs typeface="Montserrat" pitchFamily="34" charset="-120"/>
              </a:rPr>
              <a:t>Access</a:t>
            </a:r>
            <a:endParaRPr lang="en-US" sz="4200" dirty="0"/>
          </a:p>
        </p:txBody>
      </p:sp>
      <p:pic>
        <p:nvPicPr>
          <p:cNvPr id="8" name="Image 2" descr="preencoded.png">    </p:cNvPr>
          <p:cNvPicPr>
            <a:picLocks noChangeAspect="1"/>
          </p:cNvPicPr>
          <p:nvPr/>
        </p:nvPicPr>
        <p:blipFill>
          <a:blip r:embed="rId3"/>
          <a:stretch>
            <a:fillRect/>
          </a:stretch>
        </p:blipFill>
        <p:spPr>
          <a:xfrm>
            <a:off x="3630168" y="2530145"/>
            <a:ext cx="1152144" cy="562356"/>
          </a:xfrm>
          <a:prstGeom prst="rect">
            <a:avLst/>
          </a:prstGeom>
        </p:spPr>
      </p:pic>
      <p:sp>
        <p:nvSpPr>
          <p:cNvPr id="9" name="Text 4"/>
          <p:cNvSpPr/>
          <p:nvPr/>
        </p:nvSpPr>
        <p:spPr>
          <a:xfrm>
            <a:off x="3630168" y="2530145"/>
            <a:ext cx="1153058" cy="562356"/>
          </a:xfrm>
          <a:prstGeom prst="rect">
            <a:avLst/>
          </a:prstGeom>
          <a:solidFill>
            <a:srgbClr val="FFFFFF">
              <a:alpha val="0"/>
            </a:srgbClr>
          </a:solidFill>
          <a:ln w="12700">
            <a:solidFill>
              <a:srgbClr val="FFFFFF">
                <a:alpha val="10000"/>
              </a:srgbClr>
            </a:solidFill>
          </a:ln>
        </p:spPr>
        <p:txBody>
          <a:bodyPr wrap="square" lIns="0" tIns="0" rIns="0" bIns="0" rtlCol="0" anchor="ctr"/>
          <a:lstStyle/>
          <a:p>
            <a:pPr algn="ctr" indent="0" marL="0">
              <a:buNone/>
            </a:pPr>
            <a:r>
              <a:rPr lang="en-US" sz="1300" b="1" dirty="0">
                <a:solidFill>
                  <a:srgbClr val="FFFFFF">
                    <a:alpha val="60000"/>
                  </a:srgbClr>
                </a:solidFill>
                <a:latin typeface="Open Sans" pitchFamily="34" charset="0"/>
                <a:ea typeface="Open Sans" pitchFamily="34" charset="-122"/>
                <a:cs typeface="Open Sans" pitchFamily="34" charset="-120"/>
              </a:rPr>
              <a:t>Product</a:t>
            </a:r>
            <a:endParaRPr lang="en-US" sz="1300" dirty="0"/>
          </a:p>
        </p:txBody>
      </p:sp>
      <p:pic>
        <p:nvPicPr>
          <p:cNvPr id="10" name="Image 3" descr="preencoded.png">    </p:cNvPr>
          <p:cNvPicPr>
            <a:picLocks noChangeAspect="1"/>
          </p:cNvPicPr>
          <p:nvPr/>
        </p:nvPicPr>
        <p:blipFill>
          <a:blip r:embed="rId4"/>
          <a:stretch>
            <a:fillRect/>
          </a:stretch>
        </p:blipFill>
        <p:spPr>
          <a:xfrm>
            <a:off x="4968850" y="2530145"/>
            <a:ext cx="914400" cy="562356"/>
          </a:xfrm>
          <a:prstGeom prst="rect">
            <a:avLst/>
          </a:prstGeom>
        </p:spPr>
      </p:pic>
      <p:sp>
        <p:nvSpPr>
          <p:cNvPr id="11" name="Text 5"/>
          <p:cNvSpPr/>
          <p:nvPr/>
        </p:nvSpPr>
        <p:spPr>
          <a:xfrm>
            <a:off x="4968850" y="2530145"/>
            <a:ext cx="914400" cy="562356"/>
          </a:xfrm>
          <a:prstGeom prst="rect">
            <a:avLst/>
          </a:prstGeom>
          <a:solidFill>
            <a:srgbClr val="FFFFFF">
              <a:alpha val="0"/>
            </a:srgbClr>
          </a:solidFill>
          <a:ln w="12700">
            <a:solidFill>
              <a:srgbClr val="FFFFFF">
                <a:alpha val="10000"/>
              </a:srgbClr>
            </a:solidFill>
          </a:ln>
        </p:spPr>
        <p:txBody>
          <a:bodyPr wrap="square" lIns="0" tIns="0" rIns="0" bIns="0" rtlCol="0" anchor="ctr"/>
          <a:lstStyle/>
          <a:p>
            <a:pPr algn="ctr" indent="0" marL="0">
              <a:buNone/>
            </a:pPr>
            <a:r>
              <a:rPr lang="en-US" sz="1300" b="1" dirty="0">
                <a:solidFill>
                  <a:srgbClr val="FFFFFF">
                    <a:alpha val="60000"/>
                  </a:srgbClr>
                </a:solidFill>
                <a:latin typeface="Open Sans" pitchFamily="34" charset="0"/>
                <a:ea typeface="Open Sans" pitchFamily="34" charset="-122"/>
                <a:cs typeface="Open Sans" pitchFamily="34" charset="-120"/>
              </a:rPr>
              <a:t>Price</a:t>
            </a:r>
            <a:endParaRPr lang="en-US" sz="1300" dirty="0"/>
          </a:p>
        </p:txBody>
      </p:sp>
      <p:pic>
        <p:nvPicPr>
          <p:cNvPr id="12" name="Image 4" descr="preencoded.png">    </p:cNvPr>
          <p:cNvPicPr>
            <a:picLocks noChangeAspect="1"/>
          </p:cNvPicPr>
          <p:nvPr/>
        </p:nvPicPr>
        <p:blipFill>
          <a:blip r:embed="rId5"/>
          <a:stretch>
            <a:fillRect/>
          </a:stretch>
        </p:blipFill>
        <p:spPr>
          <a:xfrm>
            <a:off x="7185355" y="2530145"/>
            <a:ext cx="1380744" cy="562356"/>
          </a:xfrm>
          <a:prstGeom prst="rect">
            <a:avLst/>
          </a:prstGeom>
        </p:spPr>
      </p:pic>
      <p:sp>
        <p:nvSpPr>
          <p:cNvPr id="13" name="Text 6"/>
          <p:cNvSpPr/>
          <p:nvPr/>
        </p:nvSpPr>
        <p:spPr>
          <a:xfrm>
            <a:off x="7185355" y="2530145"/>
            <a:ext cx="1381658" cy="562356"/>
          </a:xfrm>
          <a:prstGeom prst="rect">
            <a:avLst/>
          </a:prstGeom>
          <a:solidFill>
            <a:srgbClr val="FFFFFF">
              <a:alpha val="0"/>
            </a:srgbClr>
          </a:solidFill>
          <a:ln w="12700">
            <a:solidFill>
              <a:srgbClr val="FFFFFF">
                <a:alpha val="10000"/>
              </a:srgbClr>
            </a:solidFill>
          </a:ln>
        </p:spPr>
        <p:txBody>
          <a:bodyPr wrap="square" lIns="0" tIns="0" rIns="0" bIns="0" rtlCol="0" anchor="ctr"/>
          <a:lstStyle/>
          <a:p>
            <a:pPr algn="ctr" indent="0" marL="0">
              <a:buNone/>
            </a:pPr>
            <a:r>
              <a:rPr lang="en-US" sz="1300" b="1" dirty="0">
                <a:solidFill>
                  <a:srgbClr val="FFFFFF">
                    <a:alpha val="60000"/>
                  </a:srgbClr>
                </a:solidFill>
                <a:latin typeface="Open Sans" pitchFamily="34" charset="0"/>
                <a:ea typeface="Open Sans" pitchFamily="34" charset="-122"/>
                <a:cs typeface="Open Sans" pitchFamily="34" charset="-120"/>
              </a:rPr>
              <a:t>Promotion</a:t>
            </a:r>
            <a:endParaRPr lang="en-US" sz="1300" dirty="0"/>
          </a:p>
        </p:txBody>
      </p:sp>
      <p:sp>
        <p:nvSpPr>
          <p:cNvPr id="14" name="Text 7"/>
          <p:cNvSpPr txBox="1"/>
          <p:nvPr/>
        </p:nvSpPr>
        <p:spPr>
          <a:xfrm>
            <a:off x="2140610" y="3567989"/>
            <a:ext cx="7911389" cy="1200607"/>
          </a:xfrm>
          <a:prstGeom prst="rect">
            <a:avLst/>
          </a:prstGeom>
          <a:noFill/>
          <a:ln/>
        </p:spPr>
        <p:txBody>
          <a:bodyPr wrap="square" lIns="0" tIns="0" rIns="0" bIns="0" rtlCol="0" anchor="t"/>
          <a:lstStyle/>
          <a:p>
            <a:pPr algn="ctr" indent="0" marL="0">
              <a:buNone/>
            </a:pPr>
            <a:r>
              <a:rPr lang="en-US" sz="2100" dirty="0">
                <a:solidFill>
                  <a:srgbClr val="FFFFFF">
                    <a:alpha val="90000"/>
                  </a:srgbClr>
                </a:solidFill>
                <a:latin typeface="Open Sans" pitchFamily="34" charset="0"/>
                <a:ea typeface="Open Sans" pitchFamily="34" charset="-122"/>
                <a:cs typeface="Open Sans" pitchFamily="34" charset="-120"/>
              </a:rPr>
              <a:t> In the marketing mix, </a:t>
            </a:r>
            <a:pPr algn="ctr" indent="0" marL="0">
              <a:buNone/>
            </a:pPr>
            <a:r>
              <a:rPr lang="en-US" sz="2100" b="1" dirty="0">
                <a:solidFill>
                  <a:srgbClr val="FFFFFF">
                    <a:alpha val="90000"/>
                  </a:srgbClr>
                </a:solidFill>
                <a:latin typeface="Open Sans" pitchFamily="34" charset="0"/>
                <a:ea typeface="Open Sans" pitchFamily="34" charset="-122"/>
                <a:cs typeface="Open Sans" pitchFamily="34" charset="-120"/>
              </a:rPr>
              <a:t>Place</a:t>
            </a:r>
            <a:pPr algn="ctr" indent="0" marL="0">
              <a:buNone/>
            </a:pPr>
            <a:r>
              <a:rPr lang="en-US" sz="2100" dirty="0">
                <a:solidFill>
                  <a:srgbClr val="FFFFFF">
                    <a:alpha val="90000"/>
                  </a:srgbClr>
                </a:solidFill>
                <a:latin typeface="Open Sans" pitchFamily="34" charset="0"/>
                <a:ea typeface="Open Sans" pitchFamily="34" charset="-122"/>
                <a:cs typeface="Open Sans" pitchFamily="34" charset="-120"/>
              </a:rPr>
              <a:t> is the bridge between value creation and value consumption. It shapes exactly how people get value. </a:t>
            </a:r>
            <a:endParaRPr lang="en-US" sz="2100" dirty="0"/>
          </a:p>
        </p:txBody>
      </p:sp>
      <p:pic>
        <p:nvPicPr>
          <p:cNvPr id="15" name="Image 5" descr="preencoded.png">    </p:cNvPr>
          <p:cNvPicPr>
            <a:picLocks noChangeAspect="1"/>
          </p:cNvPicPr>
          <p:nvPr/>
        </p:nvPicPr>
        <p:blipFill>
          <a:blip r:embed="rId6"/>
          <a:srcRect l="-50" r="-50" t="0" b="0"/>
          <a:stretch/>
        </p:blipFill>
        <p:spPr>
          <a:xfrm>
            <a:off x="2667305" y="5644591"/>
            <a:ext cx="228600" cy="304495"/>
          </a:xfrm>
          <a:prstGeom prst="rect">
            <a:avLst/>
          </a:prstGeom>
        </p:spPr>
      </p:pic>
      <p:sp>
        <p:nvSpPr>
          <p:cNvPr id="16" name="Text 8"/>
          <p:cNvSpPr txBox="1"/>
          <p:nvPr/>
        </p:nvSpPr>
        <p:spPr>
          <a:xfrm>
            <a:off x="3086100" y="5244084"/>
            <a:ext cx="6517843" cy="1105510"/>
          </a:xfrm>
          <a:prstGeom prst="rect">
            <a:avLst/>
          </a:prstGeom>
          <a:noFill/>
          <a:ln/>
        </p:spPr>
        <p:txBody>
          <a:bodyPr wrap="square" lIns="0" tIns="0" rIns="0" bIns="0" rtlCol="0" anchor="ctr"/>
          <a:lstStyle/>
          <a:p>
            <a:pPr algn="l" indent="0" marL="0">
              <a:buNone/>
            </a:pPr>
            <a:r>
              <a:rPr lang="en-US" sz="1600" b="1" dirty="0">
                <a:solidFill>
                  <a:srgbClr val="FFFFFF"/>
                </a:solidFill>
                <a:latin typeface="Open Sans" pitchFamily="34" charset="0"/>
                <a:ea typeface="Open Sans" pitchFamily="34" charset="-122"/>
                <a:cs typeface="Open Sans" pitchFamily="34" charset="-120"/>
              </a:rPr>
              <a:t>Key Truth: "People often choose what's easiest, not necessarily what's 'best'."</a:t>
            </a:r>
            <a:endParaRPr lang="en-US" sz="1600" dirty="0"/>
          </a:p>
        </p:txBody>
      </p:sp>
      <p:pic>
        <p:nvPicPr>
          <p:cNvPr id="17" name="Image 6" descr="preencoded.png">    </p:cNvPr>
          <p:cNvPicPr>
            <a:picLocks noChangeAspect="1"/>
          </p:cNvPicPr>
          <p:nvPr/>
        </p:nvPicPr>
        <p:blipFill>
          <a:blip r:embed="rId7"/>
          <a:stretch>
            <a:fillRect/>
          </a:stretch>
        </p:blipFill>
        <p:spPr>
          <a:xfrm>
            <a:off x="4874666" y="508406"/>
            <a:ext cx="2447849" cy="371246"/>
          </a:xfrm>
          <a:prstGeom prst="rect">
            <a:avLst/>
          </a:prstGeom>
        </p:spPr>
      </p:pic>
      <p:sp>
        <p:nvSpPr>
          <p:cNvPr id="18" name="Text 9"/>
          <p:cNvSpPr/>
          <p:nvPr/>
        </p:nvSpPr>
        <p:spPr>
          <a:xfrm>
            <a:off x="4874666" y="508406"/>
            <a:ext cx="2448763" cy="372161"/>
          </a:xfrm>
          <a:prstGeom prst="rect">
            <a:avLst/>
          </a:prstGeom>
          <a:solidFill>
            <a:srgbClr val="FFFFFF">
              <a:alpha val="0"/>
            </a:srgbClr>
          </a:solidFill>
          <a:ln w="12700">
            <a:solidFill>
              <a:srgbClr val="FFFFFF">
                <a:alpha val="30000"/>
              </a:srgbClr>
            </a:solidFill>
          </a:ln>
        </p:spPr>
        <p:txBody>
          <a:bodyPr wrap="square" lIns="0" tIns="0" rIns="0" bIns="0" rtlCol="0" anchor="ctr"/>
          <a:lstStyle/>
          <a:p>
            <a:pPr algn="ctr" indent="0" marL="0">
              <a:buNone/>
            </a:pPr>
            <a:r>
              <a:rPr lang="en-US" sz="1000" b="1" spc="150" kern="0" dirty="0">
                <a:solidFill>
                  <a:srgbClr val="FFFFFF"/>
                </a:solidFill>
                <a:latin typeface="Open Sans" pitchFamily="34" charset="0"/>
                <a:ea typeface="Open Sans" pitchFamily="34" charset="-122"/>
                <a:cs typeface="Open Sans" pitchFamily="34" charset="-120"/>
              </a:rPr>
              <a:t>Part A: Introduction</a:t>
            </a:r>
            <a:endParaRPr lang="en-US" sz="1000" dirty="0"/>
          </a:p>
        </p:txBody>
      </p:sp>
      <p:pic>
        <p:nvPicPr>
          <p:cNvPr id="19" name="Image 7" descr="preencoded.png">    </p:cNvPr>
          <p:cNvPicPr>
            <a:picLocks noChangeAspect="1"/>
          </p:cNvPicPr>
          <p:nvPr/>
        </p:nvPicPr>
        <p:blipFill>
          <a:blip r:embed="rId8"/>
          <a:srcRect l="-12" r="-12" t="0" b="0"/>
          <a:stretch/>
        </p:blipFill>
        <p:spPr>
          <a:xfrm>
            <a:off x="2286000" y="5244084"/>
            <a:ext cx="7619695" cy="1104595"/>
          </a:xfrm>
          <a:prstGeom prst="rect">
            <a:avLst/>
          </a:prstGeom>
        </p:spPr>
      </p:pic>
      <p:pic>
        <p:nvPicPr>
          <p:cNvPr id="20" name="Image 8" descr="preencoded.png">    </p:cNvPr>
          <p:cNvPicPr>
            <a:picLocks noChangeAspect="1"/>
          </p:cNvPicPr>
          <p:nvPr/>
        </p:nvPicPr>
        <p:blipFill>
          <a:blip r:embed="rId9"/>
          <a:stretch>
            <a:fillRect/>
          </a:stretch>
        </p:blipFill>
        <p:spPr>
          <a:xfrm>
            <a:off x="6018581" y="2501798"/>
            <a:ext cx="1028700" cy="619049"/>
          </a:xfrm>
          <a:prstGeom prst="rect">
            <a:avLst/>
          </a:prstGeom>
        </p:spPr>
      </p:pic>
      <p:sp>
        <p:nvSpPr>
          <p:cNvPr id="21" name="Text 10"/>
          <p:cNvSpPr/>
          <p:nvPr/>
        </p:nvSpPr>
        <p:spPr>
          <a:xfrm>
            <a:off x="6018581" y="2501798"/>
            <a:ext cx="1028700" cy="619963"/>
          </a:xfrm>
          <a:prstGeom prst="rect">
            <a:avLst/>
          </a:prstGeom>
          <a:solidFill>
            <a:srgbClr val="FFFFFF">
              <a:alpha val="0"/>
            </a:srgbClr>
          </a:solidFill>
          <a:ln>
            <a:solidFill>
              <a:srgbClr val="FFFFFF">
                <a:alpha val="0"/>
              </a:srgbClr>
            </a:solidFill>
          </a:ln>
        </p:spPr>
        <p:txBody>
          <a:bodyPr wrap="square" lIns="0" tIns="0" rIns="0" bIns="0" rtlCol="0" anchor="ctr"/>
          <a:lstStyle/>
          <a:p>
            <a:pPr algn="ctr" indent="0" marL="0">
              <a:buNone/>
            </a:pPr>
            <a:r>
              <a:rPr lang="en-US" sz="1300" b="1" dirty="0">
                <a:solidFill>
                  <a:srgbClr val="1E88E5"/>
                </a:solidFill>
                <a:latin typeface="Open Sans" pitchFamily="34" charset="0"/>
                <a:ea typeface="Open Sans" pitchFamily="34" charset="-122"/>
                <a:cs typeface="Open Sans" pitchFamily="34" charset="-120"/>
              </a:rPr>
              <a:t>Place</a:t>
            </a:r>
            <a:endParaRPr lang="en-US" sz="1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3F4F6"/>
          </a:solidFill>
          <a:ln w="12700">
            <a:solidFill>
              <a:srgbClr val="FFFFFF">
                <a:alpha val="0"/>
              </a:srgbClr>
            </a:solidFill>
            <a:prstDash val="solid"/>
          </a:ln>
        </p:spPr>
      </p:sp>
      <p:pic>
        <p:nvPicPr>
          <p:cNvPr id="3" name="Image 0" descr="preencoded.png">    </p:cNvPr>
          <p:cNvPicPr>
            <a:picLocks noChangeAspect="1"/>
          </p:cNvPicPr>
          <p:nvPr/>
        </p:nvPicPr>
        <p:blipFill>
          <a:blip r:embed="rId1"/>
          <a:srcRect l="0" r="0" t="-1" b="-1"/>
          <a:stretch/>
        </p:blipFill>
        <p:spPr>
          <a:xfrm>
            <a:off x="0" y="0"/>
            <a:ext cx="12191695" cy="6858000"/>
          </a:xfrm>
          <a:prstGeom prst="rect">
            <a:avLst/>
          </a:prstGeom>
        </p:spPr>
      </p:pic>
      <p:sp>
        <p:nvSpPr>
          <p:cNvPr id="4" name="Shape 1"/>
          <p:cNvSpPr/>
          <p:nvPr/>
        </p:nvSpPr>
        <p:spPr>
          <a:xfrm>
            <a:off x="7429500" y="-1904695"/>
            <a:ext cx="5715000" cy="5715000"/>
          </a:xfrm>
          <a:prstGeom prst="ellipse">
            <a:avLst/>
          </a:prstGeom>
          <a:solidFill>
            <a:srgbClr val="F1F5F9"/>
          </a:solidFill>
          <a:ln w="12700">
            <a:solidFill>
              <a:srgbClr val="FFFFFF">
                <a:alpha val="0"/>
              </a:srgbClr>
            </a:solidFill>
            <a:prstDash val="solid"/>
          </a:ln>
        </p:spPr>
      </p:sp>
      <p:sp>
        <p:nvSpPr>
          <p:cNvPr id="5" name="Text 2"/>
          <p:cNvSpPr txBox="1"/>
          <p:nvPr/>
        </p:nvSpPr>
        <p:spPr>
          <a:xfrm>
            <a:off x="571500" y="838505"/>
            <a:ext cx="11177626" cy="857707"/>
          </a:xfrm>
          <a:prstGeom prst="rect">
            <a:avLst/>
          </a:prstGeom>
          <a:noFill/>
          <a:ln/>
        </p:spPr>
        <p:txBody>
          <a:bodyPr wrap="square" lIns="0" tIns="0" rIns="0" bIns="0" rtlCol="0" anchor="t"/>
          <a:lstStyle/>
          <a:p>
            <a:pPr algn="l" indent="0" marL="0">
              <a:buNone/>
            </a:pPr>
            <a:r>
              <a:rPr lang="en-US" sz="2700" b="1" dirty="0">
                <a:solidFill>
                  <a:srgbClr val="1F2937"/>
                </a:solidFill>
                <a:latin typeface="Montserrat" pitchFamily="34" charset="0"/>
                <a:ea typeface="Montserrat" pitchFamily="34" charset="-122"/>
                <a:cs typeface="Montserrat" pitchFamily="34" charset="-120"/>
              </a:rPr>
              <a:t> The Campus Bake Sale That </a:t>
            </a:r>
            <a:pPr algn="l" indent="0" marL="0">
              <a:buNone/>
            </a:pPr>
            <a:endParaRPr lang="en-US" sz="2700" dirty="0"/>
          </a:p>
          <a:p>
            <a:pPr algn="l" indent="0" marL="0">
              <a:buNone/>
            </a:pPr>
            <a:r>
              <a:rPr lang="en-US" sz="2700" b="1" dirty="0">
                <a:solidFill>
                  <a:srgbClr val="2563EB"/>
                </a:solidFill>
                <a:latin typeface="Montserrat" pitchFamily="34" charset="0"/>
                <a:ea typeface="Montserrat" pitchFamily="34" charset="-122"/>
                <a:cs typeface="Montserrat" pitchFamily="34" charset="-120"/>
              </a:rPr>
              <a:t>"Should Have Worked"</a:t>
            </a:r>
            <a:endParaRPr lang="en-US" sz="2700" dirty="0"/>
          </a:p>
        </p:txBody>
      </p:sp>
      <p:pic>
        <p:nvPicPr>
          <p:cNvPr id="6" name="Image 1" descr="preencoded.png">    </p:cNvPr>
          <p:cNvPicPr>
            <a:picLocks noChangeAspect="1"/>
          </p:cNvPicPr>
          <p:nvPr/>
        </p:nvPicPr>
        <p:blipFill>
          <a:blip r:embed="rId2"/>
          <a:stretch>
            <a:fillRect/>
          </a:stretch>
        </p:blipFill>
        <p:spPr>
          <a:xfrm>
            <a:off x="571500" y="381305"/>
            <a:ext cx="1752905" cy="314554"/>
          </a:xfrm>
          <a:prstGeom prst="rect">
            <a:avLst/>
          </a:prstGeom>
        </p:spPr>
      </p:pic>
      <p:sp>
        <p:nvSpPr>
          <p:cNvPr id="7" name="Text 3"/>
          <p:cNvSpPr/>
          <p:nvPr/>
        </p:nvSpPr>
        <p:spPr>
          <a:xfrm>
            <a:off x="571500" y="381305"/>
            <a:ext cx="1752905" cy="314554"/>
          </a:xfrm>
          <a:prstGeom prst="rect">
            <a:avLst/>
          </a:prstGeom>
          <a:solidFill>
            <a:srgbClr val="FFFFFF">
              <a:alpha val="0"/>
            </a:srgbClr>
          </a:solidFill>
          <a:ln>
            <a:solidFill>
              <a:srgbClr val="FFFFFF">
                <a:alpha val="0"/>
              </a:srgbClr>
            </a:solidFill>
          </a:ln>
        </p:spPr>
        <p:txBody>
          <a:bodyPr wrap="square" lIns="0" tIns="0" rIns="0" bIns="0" rtlCol="0" anchor="ctr"/>
          <a:lstStyle/>
          <a:p>
            <a:pPr algn="ctr" indent="0" marL="0">
              <a:buNone/>
            </a:pPr>
            <a:r>
              <a:rPr lang="en-US" sz="1000" b="1" spc="75" kern="0" dirty="0">
                <a:solidFill>
                  <a:srgbClr val="FFFFFF"/>
                </a:solidFill>
                <a:latin typeface="Open Sans" pitchFamily="34" charset="0"/>
                <a:ea typeface="Open Sans" pitchFamily="34" charset="-122"/>
                <a:cs typeface="Open Sans" pitchFamily="34" charset="-120"/>
              </a:rPr>
              <a:t>Case Study Part 1</a:t>
            </a:r>
            <a:endParaRPr lang="en-US" sz="1000" dirty="0"/>
          </a:p>
        </p:txBody>
      </p:sp>
      <p:sp>
        <p:nvSpPr>
          <p:cNvPr id="8" name="Shape 4"/>
          <p:cNvSpPr/>
          <p:nvPr/>
        </p:nvSpPr>
        <p:spPr>
          <a:xfrm>
            <a:off x="571500" y="2195474"/>
            <a:ext cx="38405" cy="304495"/>
          </a:xfrm>
          <a:prstGeom prst="rect">
            <a:avLst/>
          </a:prstGeom>
          <a:solidFill>
            <a:srgbClr val="3B82F6"/>
          </a:solidFill>
          <a:ln w="12700">
            <a:solidFill>
              <a:srgbClr val="3B82F6">
                <a:alpha val="0"/>
              </a:srgbClr>
            </a:solidFill>
            <a:prstDash val="solid"/>
          </a:ln>
        </p:spPr>
      </p:sp>
      <p:sp>
        <p:nvSpPr>
          <p:cNvPr id="9" name="Text 5"/>
          <p:cNvSpPr txBox="1"/>
          <p:nvPr/>
        </p:nvSpPr>
        <p:spPr>
          <a:xfrm>
            <a:off x="685800" y="2195474"/>
            <a:ext cx="6344107" cy="305410"/>
          </a:xfrm>
          <a:prstGeom prst="rect">
            <a:avLst/>
          </a:prstGeom>
          <a:solidFill>
            <a:srgbClr val="FFFFFF">
              <a:alpha val="0"/>
            </a:srgbClr>
          </a:solidFill>
          <a:ln>
            <a:solidFill>
              <a:srgbClr val="FFFFFF">
                <a:alpha val="0"/>
              </a:srgbClr>
            </a:solidFill>
          </a:ln>
        </p:spPr>
        <p:txBody>
          <a:bodyPr wrap="square" lIns="0" tIns="0" rIns="0" bIns="0" rtlCol="0" anchor="ctr"/>
          <a:lstStyle/>
          <a:p>
            <a:pPr algn="l" indent="0" marL="0">
              <a:buNone/>
            </a:pPr>
            <a:r>
              <a:rPr lang="en-US" sz="1800" b="1" dirty="0">
                <a:solidFill>
                  <a:srgbClr val="374151"/>
                </a:solidFill>
                <a:latin typeface="Montserrat" pitchFamily="34" charset="0"/>
                <a:ea typeface="Montserrat" pitchFamily="34" charset="-122"/>
                <a:cs typeface="Montserrat" pitchFamily="34" charset="-120"/>
              </a:rPr>
              <a:t>The Situation: Everything seemed perfect</a:t>
            </a:r>
            <a:endParaRPr lang="en-US" sz="1800" dirty="0"/>
          </a:p>
        </p:txBody>
      </p:sp>
      <p:sp>
        <p:nvSpPr>
          <p:cNvPr id="10" name="Shape 6"/>
          <p:cNvSpPr/>
          <p:nvPr/>
        </p:nvSpPr>
        <p:spPr>
          <a:xfrm>
            <a:off x="571500" y="2728570"/>
            <a:ext cx="6344107" cy="780898"/>
          </a:xfrm>
          <a:prstGeom prst="roundRect">
            <a:avLst>
              <a:gd name="adj" fmla="val 17136"/>
            </a:avLst>
          </a:prstGeom>
          <a:solidFill>
            <a:srgbClr val="FFFFFF"/>
          </a:solidFill>
          <a:ln/>
          <a:effectLst>
            <a:outerShdw sx="100000" sy="100000" kx="0" ky="0" algn="bl" rotWithShape="0" blurRad="63500" dist="38100" dir="16200000">
              <a:srgbClr val="000000">
                <a:alpha val="5000"/>
              </a:srgbClr>
            </a:outerShdw>
          </a:effectLst>
        </p:spPr>
      </p:sp>
      <p:sp>
        <p:nvSpPr>
          <p:cNvPr id="11" name="Shape 7"/>
          <p:cNvSpPr/>
          <p:nvPr/>
        </p:nvSpPr>
        <p:spPr>
          <a:xfrm>
            <a:off x="571500" y="2728570"/>
            <a:ext cx="57607" cy="780898"/>
          </a:xfrm>
          <a:prstGeom prst="roundRect">
            <a:avLst>
              <a:gd name="adj" fmla="val 232289"/>
            </a:avLst>
          </a:prstGeom>
          <a:solidFill>
            <a:srgbClr val="10B981"/>
          </a:solidFill>
          <a:ln w="12700">
            <a:solidFill>
              <a:srgbClr val="10B981">
                <a:alpha val="0"/>
              </a:srgbClr>
            </a:solidFill>
            <a:prstDash val="solid"/>
          </a:ln>
        </p:spPr>
      </p:sp>
      <p:sp>
        <p:nvSpPr>
          <p:cNvPr id="12" name="Text 8"/>
          <p:cNvSpPr txBox="1"/>
          <p:nvPr/>
        </p:nvSpPr>
        <p:spPr>
          <a:xfrm>
            <a:off x="1295705" y="2872130"/>
            <a:ext cx="4153205" cy="267005"/>
          </a:xfrm>
          <a:prstGeom prst="rect">
            <a:avLst/>
          </a:prstGeom>
          <a:noFill/>
          <a:ln/>
        </p:spPr>
        <p:txBody>
          <a:bodyPr wrap="square" lIns="0" tIns="0" rIns="0" bIns="0" rtlCol="0" anchor="ctr"/>
          <a:lstStyle/>
          <a:p>
            <a:pPr algn="l" indent="0" marL="0">
              <a:buNone/>
            </a:pPr>
            <a:r>
              <a:rPr lang="en-US" sz="1300" b="1" dirty="0">
                <a:solidFill>
                  <a:srgbClr val="1F2937"/>
                </a:solidFill>
                <a:latin typeface="Open Sans" pitchFamily="34" charset="0"/>
                <a:ea typeface="Open Sans" pitchFamily="34" charset="-122"/>
                <a:cs typeface="Open Sans" pitchFamily="34" charset="-120"/>
              </a:rPr>
              <a:t>Great Product</a:t>
            </a:r>
            <a:endParaRPr lang="en-US" sz="1300" dirty="0"/>
          </a:p>
        </p:txBody>
      </p:sp>
      <p:sp>
        <p:nvSpPr>
          <p:cNvPr id="13" name="Text 9"/>
          <p:cNvSpPr txBox="1"/>
          <p:nvPr/>
        </p:nvSpPr>
        <p:spPr>
          <a:xfrm>
            <a:off x="1295705" y="3138221"/>
            <a:ext cx="4724705" cy="228600"/>
          </a:xfrm>
          <a:prstGeom prst="rect">
            <a:avLst/>
          </a:prstGeom>
          <a:noFill/>
          <a:ln/>
        </p:spPr>
        <p:txBody>
          <a:bodyPr wrap="square" lIns="0" tIns="0" rIns="0" bIns="0" rtlCol="0" anchor="ctr"/>
          <a:lstStyle/>
          <a:p>
            <a:pPr algn="l" indent="0" marL="0">
              <a:buNone/>
            </a:pPr>
            <a:r>
              <a:rPr lang="en-US" sz="1200" dirty="0">
                <a:solidFill>
                  <a:srgbClr val="4B5563"/>
                </a:solidFill>
                <a:latin typeface="Open Sans" pitchFamily="34" charset="0"/>
                <a:ea typeface="Open Sans" pitchFamily="34" charset="-122"/>
                <a:cs typeface="Open Sans" pitchFamily="34" charset="-120"/>
              </a:rPr>
              <a:t>Delicious, high-quality homemade cookies and brownies.</a:t>
            </a:r>
            <a:endParaRPr lang="en-US" sz="1200" dirty="0"/>
          </a:p>
        </p:txBody>
      </p:sp>
      <p:sp>
        <p:nvSpPr>
          <p:cNvPr id="14" name="Shape 10"/>
          <p:cNvSpPr/>
          <p:nvPr/>
        </p:nvSpPr>
        <p:spPr>
          <a:xfrm>
            <a:off x="571500" y="3748126"/>
            <a:ext cx="6344107" cy="780898"/>
          </a:xfrm>
          <a:prstGeom prst="roundRect">
            <a:avLst>
              <a:gd name="adj" fmla="val 17136"/>
            </a:avLst>
          </a:prstGeom>
          <a:solidFill>
            <a:srgbClr val="FFFFFF"/>
          </a:solidFill>
          <a:ln/>
          <a:effectLst>
            <a:outerShdw sx="100000" sy="100000" kx="0" ky="0" algn="bl" rotWithShape="0" blurRad="63500" dist="38100" dir="16200000">
              <a:srgbClr val="000000">
                <a:alpha val="5000"/>
              </a:srgbClr>
            </a:outerShdw>
          </a:effectLst>
        </p:spPr>
      </p:sp>
      <p:sp>
        <p:nvSpPr>
          <p:cNvPr id="15" name="Shape 11"/>
          <p:cNvSpPr/>
          <p:nvPr/>
        </p:nvSpPr>
        <p:spPr>
          <a:xfrm>
            <a:off x="571500" y="3748126"/>
            <a:ext cx="57607" cy="780898"/>
          </a:xfrm>
          <a:prstGeom prst="roundRect">
            <a:avLst>
              <a:gd name="adj" fmla="val 232289"/>
            </a:avLst>
          </a:prstGeom>
          <a:solidFill>
            <a:srgbClr val="10B981"/>
          </a:solidFill>
          <a:ln w="12700">
            <a:solidFill>
              <a:srgbClr val="10B981">
                <a:alpha val="0"/>
              </a:srgbClr>
            </a:solidFill>
            <a:prstDash val="solid"/>
          </a:ln>
        </p:spPr>
      </p:sp>
      <p:sp>
        <p:nvSpPr>
          <p:cNvPr id="16" name="Text 12"/>
          <p:cNvSpPr txBox="1"/>
          <p:nvPr/>
        </p:nvSpPr>
        <p:spPr>
          <a:xfrm>
            <a:off x="1295705" y="3890772"/>
            <a:ext cx="4038905" cy="267005"/>
          </a:xfrm>
          <a:prstGeom prst="rect">
            <a:avLst/>
          </a:prstGeom>
          <a:noFill/>
          <a:ln/>
        </p:spPr>
        <p:txBody>
          <a:bodyPr wrap="square" lIns="0" tIns="0" rIns="0" bIns="0" rtlCol="0" anchor="ctr"/>
          <a:lstStyle/>
          <a:p>
            <a:pPr algn="l" indent="0" marL="0">
              <a:buNone/>
            </a:pPr>
            <a:r>
              <a:rPr lang="en-US" sz="1300" b="1" dirty="0">
                <a:solidFill>
                  <a:srgbClr val="1F2937"/>
                </a:solidFill>
                <a:latin typeface="Open Sans" pitchFamily="34" charset="0"/>
                <a:ea typeface="Open Sans" pitchFamily="34" charset="-122"/>
                <a:cs typeface="Open Sans" pitchFamily="34" charset="-120"/>
              </a:rPr>
              <a:t>Fair Price</a:t>
            </a:r>
            <a:endParaRPr lang="en-US" sz="1300" dirty="0"/>
          </a:p>
        </p:txBody>
      </p:sp>
      <p:sp>
        <p:nvSpPr>
          <p:cNvPr id="17" name="Text 13"/>
          <p:cNvSpPr txBox="1"/>
          <p:nvPr/>
        </p:nvSpPr>
        <p:spPr>
          <a:xfrm>
            <a:off x="1295705" y="4157777"/>
            <a:ext cx="4610405" cy="228600"/>
          </a:xfrm>
          <a:prstGeom prst="rect">
            <a:avLst/>
          </a:prstGeom>
          <a:noFill/>
          <a:ln/>
        </p:spPr>
        <p:txBody>
          <a:bodyPr wrap="square" lIns="0" tIns="0" rIns="0" bIns="0" rtlCol="0" anchor="ctr"/>
          <a:lstStyle/>
          <a:p>
            <a:pPr algn="l" indent="0" marL="0">
              <a:buNone/>
            </a:pPr>
            <a:r>
              <a:rPr lang="en-US" sz="1200" dirty="0">
                <a:solidFill>
                  <a:srgbClr val="4B5563"/>
                </a:solidFill>
                <a:latin typeface="Open Sans" pitchFamily="34" charset="0"/>
                <a:ea typeface="Open Sans" pitchFamily="34" charset="-122"/>
                <a:cs typeface="Open Sans" pitchFamily="34" charset="-120"/>
              </a:rPr>
              <a:t>Affordable for students, offering good value for money.</a:t>
            </a:r>
            <a:endParaRPr lang="en-US" sz="1200" dirty="0"/>
          </a:p>
        </p:txBody>
      </p:sp>
      <p:sp>
        <p:nvSpPr>
          <p:cNvPr id="18" name="Shape 14"/>
          <p:cNvSpPr/>
          <p:nvPr/>
        </p:nvSpPr>
        <p:spPr>
          <a:xfrm>
            <a:off x="571500" y="4767682"/>
            <a:ext cx="6344107" cy="780898"/>
          </a:xfrm>
          <a:prstGeom prst="roundRect">
            <a:avLst>
              <a:gd name="adj" fmla="val 17136"/>
            </a:avLst>
          </a:prstGeom>
          <a:solidFill>
            <a:srgbClr val="FFFFFF"/>
          </a:solidFill>
          <a:ln/>
          <a:effectLst>
            <a:outerShdw sx="100000" sy="100000" kx="0" ky="0" algn="bl" rotWithShape="0" blurRad="63500" dist="38100" dir="16200000">
              <a:srgbClr val="000000">
                <a:alpha val="5000"/>
              </a:srgbClr>
            </a:outerShdw>
          </a:effectLst>
        </p:spPr>
      </p:sp>
      <p:sp>
        <p:nvSpPr>
          <p:cNvPr id="19" name="Shape 15"/>
          <p:cNvSpPr/>
          <p:nvPr/>
        </p:nvSpPr>
        <p:spPr>
          <a:xfrm>
            <a:off x="571500" y="4767682"/>
            <a:ext cx="57607" cy="780898"/>
          </a:xfrm>
          <a:prstGeom prst="roundRect">
            <a:avLst>
              <a:gd name="adj" fmla="val 232289"/>
            </a:avLst>
          </a:prstGeom>
          <a:solidFill>
            <a:srgbClr val="10B981"/>
          </a:solidFill>
          <a:ln w="12700">
            <a:solidFill>
              <a:srgbClr val="10B981">
                <a:alpha val="0"/>
              </a:srgbClr>
            </a:solidFill>
            <a:prstDash val="solid"/>
          </a:ln>
        </p:spPr>
      </p:sp>
      <p:sp>
        <p:nvSpPr>
          <p:cNvPr id="20" name="Text 16"/>
          <p:cNvSpPr txBox="1"/>
          <p:nvPr/>
        </p:nvSpPr>
        <p:spPr>
          <a:xfrm>
            <a:off x="1295705" y="4910328"/>
            <a:ext cx="4734763" cy="267005"/>
          </a:xfrm>
          <a:prstGeom prst="rect">
            <a:avLst/>
          </a:prstGeom>
          <a:noFill/>
          <a:ln/>
        </p:spPr>
        <p:txBody>
          <a:bodyPr wrap="square" lIns="0" tIns="0" rIns="0" bIns="0" rtlCol="0" anchor="ctr"/>
          <a:lstStyle/>
          <a:p>
            <a:pPr algn="l" indent="0" marL="0">
              <a:buNone/>
            </a:pPr>
            <a:r>
              <a:rPr lang="en-US" sz="1300" b="1" dirty="0">
                <a:solidFill>
                  <a:srgbClr val="1F2937"/>
                </a:solidFill>
                <a:latin typeface="Open Sans" pitchFamily="34" charset="0"/>
                <a:ea typeface="Open Sans" pitchFamily="34" charset="-122"/>
                <a:cs typeface="Open Sans" pitchFamily="34" charset="-120"/>
              </a:rPr>
              <a:t>Worthy Cause</a:t>
            </a:r>
            <a:endParaRPr lang="en-US" sz="1300" dirty="0"/>
          </a:p>
        </p:txBody>
      </p:sp>
      <p:sp>
        <p:nvSpPr>
          <p:cNvPr id="21" name="Text 17"/>
          <p:cNvSpPr txBox="1"/>
          <p:nvPr/>
        </p:nvSpPr>
        <p:spPr>
          <a:xfrm>
            <a:off x="1295705" y="5176418"/>
            <a:ext cx="5306263" cy="228600"/>
          </a:xfrm>
          <a:prstGeom prst="rect">
            <a:avLst/>
          </a:prstGeom>
          <a:noFill/>
          <a:ln/>
        </p:spPr>
        <p:txBody>
          <a:bodyPr wrap="square" lIns="0" tIns="0" rIns="0" bIns="0" rtlCol="0" anchor="ctr"/>
          <a:lstStyle/>
          <a:p>
            <a:pPr algn="l" indent="0" marL="0">
              <a:buNone/>
            </a:pPr>
            <a:r>
              <a:rPr lang="en-US" sz="1200" dirty="0">
                <a:solidFill>
                  <a:srgbClr val="4B5563"/>
                </a:solidFill>
                <a:latin typeface="Open Sans" pitchFamily="34" charset="0"/>
                <a:ea typeface="Open Sans" pitchFamily="34" charset="-122"/>
                <a:cs typeface="Open Sans" pitchFamily="34" charset="-120"/>
              </a:rPr>
              <a:t>Clear signage that proceeds supported a popular student charity.</a:t>
            </a:r>
            <a:endParaRPr lang="en-US" sz="1200" dirty="0"/>
          </a:p>
        </p:txBody>
      </p:sp>
      <p:pic>
        <p:nvPicPr>
          <p:cNvPr id="22" name="Image 2" descr="preencoded.png">    </p:cNvPr>
          <p:cNvPicPr>
            <a:picLocks noChangeAspect="1"/>
          </p:cNvPicPr>
          <p:nvPr/>
        </p:nvPicPr>
        <p:blipFill>
          <a:blip r:embed="rId3"/>
          <a:srcRect l="0" r="0" t="0" b="0"/>
          <a:stretch/>
        </p:blipFill>
        <p:spPr>
          <a:xfrm>
            <a:off x="847649" y="3004718"/>
            <a:ext cx="228600" cy="228600"/>
          </a:xfrm>
          <a:prstGeom prst="rect">
            <a:avLst/>
          </a:prstGeom>
        </p:spPr>
      </p:pic>
      <p:pic>
        <p:nvPicPr>
          <p:cNvPr id="23" name="Image 3" descr="preencoded.png">    </p:cNvPr>
          <p:cNvPicPr>
            <a:picLocks noChangeAspect="1"/>
          </p:cNvPicPr>
          <p:nvPr/>
        </p:nvPicPr>
        <p:blipFill>
          <a:blip r:embed="rId4"/>
          <a:srcRect l="-57" r="-57" t="0" b="0"/>
          <a:stretch/>
        </p:blipFill>
        <p:spPr>
          <a:xfrm>
            <a:off x="862279" y="4024274"/>
            <a:ext cx="200254" cy="228600"/>
          </a:xfrm>
          <a:prstGeom prst="rect">
            <a:avLst/>
          </a:prstGeom>
        </p:spPr>
      </p:pic>
      <p:pic>
        <p:nvPicPr>
          <p:cNvPr id="24" name="Image 4" descr="preencoded.png">    </p:cNvPr>
          <p:cNvPicPr>
            <a:picLocks noChangeAspect="1"/>
          </p:cNvPicPr>
          <p:nvPr/>
        </p:nvPicPr>
        <p:blipFill>
          <a:blip r:embed="rId5"/>
          <a:srcRect l="0" r="0" t="0" b="0"/>
          <a:stretch/>
        </p:blipFill>
        <p:spPr>
          <a:xfrm>
            <a:off x="847649" y="5043830"/>
            <a:ext cx="228600" cy="228600"/>
          </a:xfrm>
          <a:prstGeom prst="rect">
            <a:avLst/>
          </a:prstGeom>
        </p:spPr>
      </p:pic>
      <p:pic>
        <p:nvPicPr>
          <p:cNvPr id="25" name="Image 5" descr="preencoded.png">    </p:cNvPr>
          <p:cNvPicPr>
            <a:picLocks noChangeAspect="1"/>
          </p:cNvPicPr>
          <p:nvPr/>
        </p:nvPicPr>
        <p:blipFill>
          <a:blip r:embed="rId6"/>
          <a:srcRect l="-1" r="-1" t="0" b="0"/>
          <a:stretch/>
        </p:blipFill>
        <p:spPr>
          <a:xfrm>
            <a:off x="7391095" y="2538374"/>
            <a:ext cx="4229100" cy="2905049"/>
          </a:xfrm>
          <a:prstGeom prst="rect">
            <a:avLst/>
          </a:prstGeom>
        </p:spPr>
      </p:pic>
      <p:pic>
        <p:nvPicPr>
          <p:cNvPr id="26" name="Image 6" descr="preencoded.png">    </p:cNvPr>
          <p:cNvPicPr>
            <a:picLocks noChangeAspect="1"/>
          </p:cNvPicPr>
          <p:nvPr/>
        </p:nvPicPr>
        <p:blipFill>
          <a:blip r:embed="rId7"/>
          <a:srcRect l="0" r="0" t="0" b="0"/>
          <a:stretch/>
        </p:blipFill>
        <p:spPr>
          <a:xfrm>
            <a:off x="9172346" y="2253082"/>
            <a:ext cx="666598" cy="666598"/>
          </a:xfrm>
          <a:prstGeom prst="rect">
            <a:avLst/>
          </a:prstGeom>
        </p:spPr>
      </p:pic>
      <p:pic>
        <p:nvPicPr>
          <p:cNvPr id="27" name="Image 7" descr="preencoded.png">    </p:cNvPr>
          <p:cNvPicPr>
            <a:picLocks noChangeAspect="1"/>
          </p:cNvPicPr>
          <p:nvPr/>
        </p:nvPicPr>
        <p:blipFill>
          <a:blip r:embed="rId8"/>
          <a:srcRect l="-450" r="-450" t="0" b="0"/>
          <a:stretch/>
        </p:blipFill>
        <p:spPr>
          <a:xfrm>
            <a:off x="9486900" y="2433218"/>
            <a:ext cx="38405" cy="304495"/>
          </a:xfrm>
          <a:prstGeom prst="rect">
            <a:avLst/>
          </a:prstGeom>
        </p:spPr>
      </p:pic>
      <p:sp>
        <p:nvSpPr>
          <p:cNvPr id="28" name="Text 18"/>
          <p:cNvSpPr txBox="1"/>
          <p:nvPr/>
        </p:nvSpPr>
        <p:spPr>
          <a:xfrm>
            <a:off x="7715707" y="2919679"/>
            <a:ext cx="3581705" cy="305410"/>
          </a:xfrm>
          <a:prstGeom prst="rect">
            <a:avLst/>
          </a:prstGeom>
          <a:noFill/>
          <a:ln/>
        </p:spPr>
        <p:txBody>
          <a:bodyPr wrap="square" lIns="0" tIns="0" rIns="0" bIns="0" rtlCol="0" anchor="ctr"/>
          <a:lstStyle/>
          <a:p>
            <a:pPr algn="ctr" indent="0" marL="0">
              <a:buNone/>
            </a:pPr>
            <a:r>
              <a:rPr lang="en-US" sz="1800" b="1" dirty="0">
                <a:solidFill>
                  <a:srgbClr val="FFFFFF"/>
                </a:solidFill>
                <a:latin typeface="Montserrat" pitchFamily="34" charset="0"/>
                <a:ea typeface="Montserrat" pitchFamily="34" charset="-122"/>
                <a:cs typeface="Montserrat" pitchFamily="34" charset="-120"/>
              </a:rPr>
              <a:t>The Problem</a:t>
            </a:r>
            <a:endParaRPr lang="en-US" sz="1800" dirty="0"/>
          </a:p>
        </p:txBody>
      </p:sp>
      <p:sp>
        <p:nvSpPr>
          <p:cNvPr id="29" name="Text 19"/>
          <p:cNvSpPr txBox="1"/>
          <p:nvPr/>
        </p:nvSpPr>
        <p:spPr>
          <a:xfrm>
            <a:off x="7733995" y="3376879"/>
            <a:ext cx="3543300" cy="619963"/>
          </a:xfrm>
          <a:prstGeom prst="rect">
            <a:avLst/>
          </a:prstGeom>
          <a:noFill/>
          <a:ln/>
        </p:spPr>
        <p:txBody>
          <a:bodyPr wrap="square" lIns="0" tIns="0" rIns="0" bIns="0" rtlCol="0" anchor="t"/>
          <a:lstStyle/>
          <a:p>
            <a:pPr algn="ctr" indent="0" marL="0">
              <a:buNone/>
            </a:pPr>
            <a:r>
              <a:rPr lang="en-US" sz="1500" dirty="0">
                <a:solidFill>
                  <a:srgbClr val="FFFFFF"/>
                </a:solidFill>
                <a:latin typeface="Open Sans" pitchFamily="34" charset="0"/>
                <a:ea typeface="Open Sans" pitchFamily="34" charset="-122"/>
                <a:cs typeface="Open Sans" pitchFamily="34" charset="-120"/>
              </a:rPr>
              <a:t>Despite all the "right" ingredients, sales were surprisingly low.</a:t>
            </a:r>
            <a:endParaRPr lang="en-US" sz="1500" dirty="0"/>
          </a:p>
        </p:txBody>
      </p:sp>
      <p:sp>
        <p:nvSpPr>
          <p:cNvPr id="30" name="Shape 20"/>
          <p:cNvSpPr/>
          <p:nvPr/>
        </p:nvSpPr>
        <p:spPr>
          <a:xfrm>
            <a:off x="7772400" y="4224528"/>
            <a:ext cx="3467405" cy="838505"/>
          </a:xfrm>
          <a:prstGeom prst="roundRect">
            <a:avLst>
              <a:gd name="adj" fmla="val 9914"/>
            </a:avLst>
          </a:prstGeom>
          <a:solidFill>
            <a:srgbClr val="FFFFFF">
              <a:alpha val="10000"/>
            </a:srgbClr>
          </a:solidFill>
          <a:ln w="12700">
            <a:solidFill>
              <a:srgbClr val="FFFFFF">
                <a:alpha val="0"/>
              </a:srgbClr>
            </a:solidFill>
            <a:prstDash val="solid"/>
          </a:ln>
        </p:spPr>
      </p:sp>
      <p:sp>
        <p:nvSpPr>
          <p:cNvPr id="31" name="Text 21"/>
          <p:cNvSpPr txBox="1"/>
          <p:nvPr/>
        </p:nvSpPr>
        <p:spPr>
          <a:xfrm>
            <a:off x="8338414" y="4376318"/>
            <a:ext cx="2825496" cy="534010"/>
          </a:xfrm>
          <a:prstGeom prst="rect">
            <a:avLst/>
          </a:prstGeom>
          <a:noFill/>
          <a:ln/>
        </p:spPr>
        <p:txBody>
          <a:bodyPr wrap="square" lIns="0" tIns="0" rIns="0" bIns="0" rtlCol="0" anchor="ctr"/>
          <a:lstStyle/>
          <a:p>
            <a:pPr algn="l" indent="0" marL="0">
              <a:buNone/>
            </a:pPr>
            <a:r>
              <a:rPr lang="en-US" sz="1300" b="1" dirty="0">
                <a:solidFill>
                  <a:srgbClr val="FFFFFF"/>
                </a:solidFill>
                <a:latin typeface="Open Sans" pitchFamily="34" charset="0"/>
                <a:ea typeface="Open Sans" pitchFamily="34" charset="-122"/>
                <a:cs typeface="Open Sans" pitchFamily="34" charset="-120"/>
              </a:rPr>
              <a:t> Traffic was high, but conversion was near zero. </a:t>
            </a:r>
            <a:endParaRPr lang="en-US" sz="1300" dirty="0"/>
          </a:p>
        </p:txBody>
      </p:sp>
      <p:pic>
        <p:nvPicPr>
          <p:cNvPr id="32" name="Image 8" descr="preencoded.png">    </p:cNvPr>
          <p:cNvPicPr>
            <a:picLocks noChangeAspect="1"/>
          </p:cNvPicPr>
          <p:nvPr/>
        </p:nvPicPr>
        <p:blipFill>
          <a:blip r:embed="rId9"/>
          <a:srcRect l="0" r="0" t="0" b="0"/>
          <a:stretch/>
        </p:blipFill>
        <p:spPr>
          <a:xfrm>
            <a:off x="8046720" y="4426610"/>
            <a:ext cx="171907" cy="171907"/>
          </a:xfrm>
          <a:prstGeom prst="rect">
            <a:avLst/>
          </a:prstGeom>
        </p:spPr>
      </p:pic>
      <p:sp>
        <p:nvSpPr>
          <p:cNvPr id="33" name="Shape 22"/>
          <p:cNvSpPr/>
          <p:nvPr/>
        </p:nvSpPr>
        <p:spPr>
          <a:xfrm>
            <a:off x="0" y="6381598"/>
            <a:ext cx="12191695" cy="476402"/>
          </a:xfrm>
          <a:prstGeom prst="rect">
            <a:avLst/>
          </a:prstGeom>
          <a:solidFill>
            <a:srgbClr val="FFFFFF"/>
          </a:solidFill>
          <a:ln/>
        </p:spPr>
      </p:sp>
      <p:sp>
        <p:nvSpPr>
          <p:cNvPr id="34" name="Shape 23"/>
          <p:cNvSpPr/>
          <p:nvPr/>
        </p:nvSpPr>
        <p:spPr>
          <a:xfrm>
            <a:off x="0" y="6381598"/>
            <a:ext cx="12191695" cy="9144"/>
          </a:xfrm>
          <a:prstGeom prst="rect">
            <a:avLst/>
          </a:prstGeom>
          <a:solidFill>
            <a:srgbClr val="E5E7EB"/>
          </a:solidFill>
          <a:ln w="12700">
            <a:solidFill>
              <a:srgbClr val="E5E7EB">
                <a:alpha val="0"/>
              </a:srgbClr>
            </a:solidFill>
            <a:prstDash val="solid"/>
          </a:ln>
        </p:spPr>
      </p:sp>
      <p:sp>
        <p:nvSpPr>
          <p:cNvPr id="35" name="Text 24"/>
          <p:cNvSpPr txBox="1"/>
          <p:nvPr/>
        </p:nvSpPr>
        <p:spPr>
          <a:xfrm>
            <a:off x="571500" y="6529730"/>
            <a:ext cx="2629814"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Principles of Marketing • Module 7</a:t>
            </a:r>
            <a:endParaRPr lang="en-US" sz="1000" dirty="0"/>
          </a:p>
        </p:txBody>
      </p:sp>
      <p:sp>
        <p:nvSpPr>
          <p:cNvPr id="36" name="Text 25"/>
          <p:cNvSpPr txBox="1"/>
          <p:nvPr/>
        </p:nvSpPr>
        <p:spPr>
          <a:xfrm>
            <a:off x="11544300" y="6529730"/>
            <a:ext cx="162763" cy="191110"/>
          </a:xfrm>
          <a:prstGeom prst="rect">
            <a:avLst/>
          </a:prstGeom>
          <a:noFill/>
          <a:ln/>
        </p:spPr>
        <p:txBody>
          <a:bodyPr wrap="square" lIns="0" tIns="0" rIns="0" bIns="0" rtlCol="0" anchor="ctr"/>
          <a:lstStyle/>
          <a:p>
            <a:pPr algn="l" indent="0" marL="0">
              <a:buNone/>
            </a:pPr>
            <a:r>
              <a:rPr lang="en-US" sz="1000" b="1" dirty="0">
                <a:solidFill>
                  <a:srgbClr val="9CA3AF"/>
                </a:solidFill>
                <a:latin typeface="Open Sans" pitchFamily="34" charset="0"/>
                <a:ea typeface="Open Sans" pitchFamily="34" charset="-122"/>
                <a:cs typeface="Open Sans" pitchFamily="34" charset="-120"/>
              </a:rPr>
              <a:t>9</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30</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Generated by Gen-Spark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Multi-page HTML Content</dc:title>
  <dc:subject>PptxGenJS Presentation</dc:subject>
  <dc:creator>Visual Extract to PPTX Converter</dc:creator>
  <cp:lastModifiedBy>Visual Extract to PPTX Converter</cp:lastModifiedBy>
  <cp:revision>1</cp:revision>
  <dcterms:created xsi:type="dcterms:W3CDTF">2026-02-16T00:25:00Z</dcterms:created>
  <dcterms:modified xsi:type="dcterms:W3CDTF">2026-02-16T00:25:00Z</dcterms:modified>
</cp:coreProperties>
</file>